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72" r:id="rId9"/>
    <p:sldId id="270" r:id="rId10"/>
    <p:sldId id="271" r:id="rId11"/>
    <p:sldId id="267" r:id="rId12"/>
    <p:sldId id="264" r:id="rId13"/>
    <p:sldId id="265" r:id="rId14"/>
    <p:sldId id="269" r:id="rId15"/>
    <p:sldId id="266" r:id="rId16"/>
    <p:sldId id="263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1894726-6D9C-4A57-9354-958BCA5AE08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97B23A49-E0F9-4FA2-9EFA-C594061D6B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www.amazon.com/CLR-via-Dev-Pro-Jeffrey-Richter/dp/0735627045/ref=sr_1_1?ie=UTF8&amp;s=books&amp;qid=1275579092&amp;sr=1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y/sites/erikla/Shared%20Documents/Contracts/html/01c0b96f-52d7-a24b-6a42-668e4d230649.ht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Contracts and MSDN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Barnett, Manuel </a:t>
            </a:r>
            <a:r>
              <a:rPr lang="en-US" dirty="0" err="1" smtClean="0"/>
              <a:t>Fähndrich</a:t>
            </a:r>
            <a:r>
              <a:rPr lang="en-US" dirty="0" smtClean="0"/>
              <a:t>, Brian Grunkemeyer, Immo Landwerth, Francesco Logozzo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information in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Programmer-specified message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Exception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CCDoc</a:t>
            </a:r>
            <a:r>
              <a:rPr lang="en-US" dirty="0" smtClean="0"/>
              <a:t> persists both in the XML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469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names,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index)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(names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en-US" dirty="0" smtClean="0">
                <a:solidFill>
                  <a:prstClr val="black"/>
                </a:solidFill>
                <a:latin typeface="Consolas"/>
              </a:rPr>
            </a:br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The names array must be non-null!"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42672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names,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index)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names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8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</a:t>
            </a:r>
          </a:p>
          <a:p>
            <a:pPr lvl="1"/>
            <a:r>
              <a:rPr lang="en-US" dirty="0" smtClean="0"/>
              <a:t>Automatically generates documentation showing intent</a:t>
            </a:r>
          </a:p>
          <a:p>
            <a:r>
              <a:rPr lang="en-US" dirty="0" smtClean="0"/>
              <a:t>API Consumer</a:t>
            </a:r>
          </a:p>
          <a:p>
            <a:pPr lvl="1"/>
            <a:r>
              <a:rPr lang="en-US" dirty="0" smtClean="0"/>
              <a:t>Clear, concise, unambiguous</a:t>
            </a:r>
          </a:p>
          <a:p>
            <a:r>
              <a:rPr lang="en-US" dirty="0" smtClean="0"/>
              <a:t>Documentation Writer</a:t>
            </a:r>
          </a:p>
          <a:p>
            <a:pPr lvl="1"/>
            <a:r>
              <a:rPr lang="en-US" dirty="0" smtClean="0"/>
              <a:t>Reduced need to reverse engineer code to understand usage</a:t>
            </a:r>
          </a:p>
          <a:p>
            <a:pPr lvl="1"/>
            <a:r>
              <a:rPr lang="en-US" dirty="0" smtClean="0"/>
              <a:t>Fewer doc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1905000"/>
            <a:ext cx="16002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4343400"/>
            <a:ext cx="16002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Assembly Source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2895600"/>
            <a:ext cx="16002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Assembly</a:t>
            </a:r>
            <a:endParaRPr lang="en-US" dirty="0"/>
          </a:p>
        </p:txBody>
      </p:sp>
      <p:cxnSp>
        <p:nvCxnSpPr>
          <p:cNvPr id="8" name="Elbow Connector 7"/>
          <p:cNvCxnSpPr>
            <a:stCxn id="3" idx="3"/>
            <a:endCxn id="6" idx="1"/>
          </p:cNvCxnSpPr>
          <p:nvPr/>
        </p:nvCxnSpPr>
        <p:spPr>
          <a:xfrm>
            <a:off x="1981200" y="2286000"/>
            <a:ext cx="1219200" cy="990600"/>
          </a:xfrm>
          <a:prstGeom prst="bentConnector3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6" idx="1"/>
          </p:cNvCxnSpPr>
          <p:nvPr/>
        </p:nvCxnSpPr>
        <p:spPr>
          <a:xfrm flipV="1">
            <a:off x="1981200" y="3276600"/>
            <a:ext cx="1219200" cy="1447800"/>
          </a:xfrm>
          <a:prstGeom prst="bentConnector3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ocument 27"/>
          <p:cNvSpPr/>
          <p:nvPr/>
        </p:nvSpPr>
        <p:spPr>
          <a:xfrm>
            <a:off x="7032171" y="4267200"/>
            <a:ext cx="1295400" cy="762000"/>
          </a:xfrm>
          <a:prstGeom prst="flowChart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XMLDoc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40" name="Elbow Connector 39"/>
          <p:cNvCxnSpPr>
            <a:stCxn id="6" idx="3"/>
            <a:endCxn id="28" idx="0"/>
          </p:cNvCxnSpPr>
          <p:nvPr/>
        </p:nvCxnSpPr>
        <p:spPr>
          <a:xfrm>
            <a:off x="4800600" y="3276600"/>
            <a:ext cx="2879271" cy="990600"/>
          </a:xfrm>
          <a:prstGeom prst="bentConnector2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371600" y="2971800"/>
            <a:ext cx="1447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CCRef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165271" y="2971800"/>
            <a:ext cx="18669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CCDoc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0201" y="5105400"/>
            <a:ext cx="3720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 is all automatic!</a:t>
            </a:r>
          </a:p>
        </p:txBody>
      </p:sp>
    </p:spTree>
    <p:extLst>
      <p:ext uri="{BB962C8B-B14F-4D97-AF65-F5344CB8AC3E}">
        <p14:creationId xmlns:p14="http://schemas.microsoft.com/office/powerpoint/2010/main" val="11819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3334920" cy="3068637"/>
          </a:xfrm>
        </p:spPr>
        <p:txBody>
          <a:bodyPr/>
          <a:lstStyle/>
          <a:p>
            <a:r>
              <a:rPr lang="en-US" dirty="0" smtClean="0"/>
              <a:t>Existing Contract Assemblies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467" y="152400"/>
            <a:ext cx="4031933" cy="537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3962400"/>
            <a:ext cx="4876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Covers ~4k types and ~55k members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~</a:t>
            </a:r>
            <a:r>
              <a:rPr lang="en-US" sz="2400" b="1" dirty="0"/>
              <a:t>61 % of </a:t>
            </a:r>
            <a:r>
              <a:rPr lang="en-US" sz="2400" b="1" dirty="0" smtClean="0"/>
              <a:t>the top 1k* APIs </a:t>
            </a:r>
            <a:r>
              <a:rPr lang="en-US" sz="2400" b="1" dirty="0"/>
              <a:t>are </a:t>
            </a:r>
            <a:r>
              <a:rPr lang="en-US" sz="2400" b="1" dirty="0" smtClean="0"/>
              <a:t>covered</a:t>
            </a:r>
          </a:p>
          <a:p>
            <a:endParaRPr lang="en-US" sz="2400" dirty="0"/>
          </a:p>
          <a:p>
            <a:r>
              <a:rPr lang="en-US" sz="1600" i="1" dirty="0" smtClean="0"/>
              <a:t>* Usage data taken from ~50k apps, including Phone, Silverlight and desktop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785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are mature</a:t>
            </a:r>
          </a:p>
          <a:p>
            <a:r>
              <a:rPr lang="en-US" dirty="0" smtClean="0"/>
              <a:t>Support commitment from MSR</a:t>
            </a:r>
          </a:p>
          <a:p>
            <a:r>
              <a:rPr lang="en-US" dirty="0" smtClean="0"/>
              <a:t>Adoption continues — internally and externally</a:t>
            </a:r>
          </a:p>
          <a:p>
            <a:r>
              <a:rPr lang="en-US" dirty="0" smtClean="0"/>
              <a:t>VS Ultimate interested in static checking for </a:t>
            </a:r>
            <a:r>
              <a:rPr lang="en-US" dirty="0" smtClean="0"/>
              <a:t>Dev12</a:t>
            </a:r>
            <a:endParaRPr lang="en-US" dirty="0"/>
          </a:p>
          <a:p>
            <a:pPr lvl="1"/>
            <a:r>
              <a:rPr lang="en-US" dirty="0" smtClean="0"/>
              <a:t>Roslyn integration provides interactive feedback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3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MSDN adds Contract section to documentation</a:t>
            </a:r>
            <a:endParaRPr lang="en-US" dirty="0" smtClean="0"/>
          </a:p>
          <a:p>
            <a:pPr lvl="1"/>
            <a:r>
              <a:rPr lang="en-US" dirty="0" smtClean="0"/>
              <a:t>Low cost</a:t>
            </a:r>
            <a:endParaRPr lang="en-US" dirty="0"/>
          </a:p>
          <a:p>
            <a:pPr lvl="1"/>
            <a:r>
              <a:rPr lang="en-US" dirty="0" smtClean="0"/>
              <a:t>Low risk</a:t>
            </a:r>
          </a:p>
          <a:p>
            <a:pPr lvl="1"/>
            <a:r>
              <a:rPr lang="en-US" dirty="0" smtClean="0"/>
              <a:t>Lots of benefits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IXP has already modified their tools to  produce the HTML.</a:t>
            </a:r>
          </a:p>
          <a:p>
            <a:r>
              <a:rPr lang="en-US" dirty="0" smtClean="0"/>
              <a:t>CLR builds already produce input for </a:t>
            </a:r>
            <a:r>
              <a:rPr lang="en-US" dirty="0" err="1" smtClean="0"/>
              <a:t>CCDoc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provide help for other teams.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79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5126"/>
            <a:ext cx="8041440" cy="1442674"/>
          </a:xfrm>
        </p:spPr>
        <p:txBody>
          <a:bodyPr/>
          <a:lstStyle/>
          <a:p>
            <a:r>
              <a:rPr lang="en-US" dirty="0" smtClean="0"/>
              <a:t>Instant Answer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2103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74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5126"/>
            <a:ext cx="8041440" cy="1442674"/>
          </a:xfrm>
        </p:spPr>
        <p:txBody>
          <a:bodyPr/>
          <a:lstStyle/>
          <a:p>
            <a:r>
              <a:rPr lang="en-US" dirty="0" smtClean="0"/>
              <a:t>Instant Answer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89888"/>
            <a:ext cx="60388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06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962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Method pre- and </a:t>
            </a:r>
            <a:r>
              <a:rPr lang="en-US" dirty="0" err="1" smtClean="0"/>
              <a:t>postconditions</a:t>
            </a:r>
            <a:r>
              <a:rPr lang="en-US" dirty="0" smtClean="0"/>
              <a:t> that describe the correct behavior of an API</a:t>
            </a:r>
          </a:p>
          <a:p>
            <a:pPr lvl="1"/>
            <a:r>
              <a:rPr lang="en-US" dirty="0" smtClean="0"/>
              <a:t>Similar to the Exception table and Return Value section, but more precise and can be used by tools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67100"/>
            <a:ext cx="55435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143000" y="5029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Each contract is injected as an assertion</a:t>
            </a:r>
          </a:p>
          <a:p>
            <a:pPr lvl="1"/>
            <a:r>
              <a:rPr lang="en-US" dirty="0" smtClean="0"/>
              <a:t>Inheritance makes this very powerful</a:t>
            </a:r>
          </a:p>
          <a:p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Advanced </a:t>
            </a:r>
            <a:r>
              <a:rPr lang="en-US" dirty="0" err="1" smtClean="0"/>
              <a:t>FxCop</a:t>
            </a:r>
            <a:r>
              <a:rPr lang="en-US" dirty="0" smtClean="0"/>
              <a:t>: feedback at compile time!</a:t>
            </a:r>
          </a:p>
          <a:p>
            <a:r>
              <a:rPr lang="en-US" dirty="0" smtClean="0"/>
              <a:t>Editor extensions</a:t>
            </a:r>
          </a:p>
          <a:p>
            <a:pPr lvl="1"/>
            <a:r>
              <a:rPr lang="en-US" dirty="0" smtClean="0"/>
              <a:t>Help “in your face”</a:t>
            </a:r>
          </a:p>
          <a:p>
            <a:r>
              <a:rPr lang="en-US" dirty="0" smtClean="0"/>
              <a:t>Documentation!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Contract Library: Part of </a:t>
            </a:r>
            <a:r>
              <a:rPr lang="en-US" dirty="0" err="1" smtClean="0"/>
              <a:t>mscorlib</a:t>
            </a:r>
            <a:r>
              <a:rPr lang="en-US" dirty="0" smtClean="0"/>
              <a:t> since v4</a:t>
            </a:r>
          </a:p>
          <a:p>
            <a:r>
              <a:rPr lang="en-US" dirty="0" smtClean="0"/>
              <a:t>Tools: Available from MSDN since 2009</a:t>
            </a:r>
          </a:p>
          <a:p>
            <a:pPr lvl="1"/>
            <a:r>
              <a:rPr lang="en-US" dirty="0" smtClean="0"/>
              <a:t>Over 55,000 downloads</a:t>
            </a:r>
          </a:p>
          <a:p>
            <a:pPr lvl="1"/>
            <a:r>
              <a:rPr lang="en-US" dirty="0" smtClean="0"/>
              <a:t>Most active </a:t>
            </a:r>
            <a:r>
              <a:rPr lang="en-US" dirty="0" err="1" smtClean="0"/>
              <a:t>DevLabs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Internal Use</a:t>
            </a:r>
          </a:p>
          <a:p>
            <a:pPr lvl="1"/>
            <a:r>
              <a:rPr lang="en-US" dirty="0" smtClean="0"/>
              <a:t>MSR (e.g., CCI)</a:t>
            </a:r>
          </a:p>
          <a:p>
            <a:pPr lvl="1"/>
            <a:r>
              <a:rPr lang="en-US" dirty="0"/>
              <a:t>Used by some product </a:t>
            </a:r>
            <a:r>
              <a:rPr lang="en-US" dirty="0" smtClean="0"/>
              <a:t>groups</a:t>
            </a:r>
          </a:p>
          <a:p>
            <a:pPr lvl="2"/>
            <a:r>
              <a:rPr lang="en-US" dirty="0" smtClean="0"/>
              <a:t>Retrofitted </a:t>
            </a:r>
            <a:r>
              <a:rPr lang="en-US" dirty="0"/>
              <a:t>onto </a:t>
            </a:r>
            <a:r>
              <a:rPr lang="en-US" dirty="0" err="1"/>
              <a:t>mscorlib</a:t>
            </a:r>
            <a:r>
              <a:rPr lang="en-US" dirty="0"/>
              <a:t> and some other BCL </a:t>
            </a:r>
            <a:r>
              <a:rPr lang="en-US" dirty="0" smtClean="0"/>
              <a:t>assemblies</a:t>
            </a:r>
          </a:p>
          <a:p>
            <a:pPr lvl="2"/>
            <a:r>
              <a:rPr lang="en-US" dirty="0" smtClean="0"/>
              <a:t>Integrated into CLR build</a:t>
            </a:r>
          </a:p>
          <a:p>
            <a:pPr lvl="2"/>
            <a:r>
              <a:rPr lang="en-US" dirty="0" smtClean="0"/>
              <a:t>Dynamics (X++ integration)</a:t>
            </a:r>
          </a:p>
          <a:p>
            <a:r>
              <a:rPr lang="en-US" dirty="0" smtClean="0"/>
              <a:t>External Use</a:t>
            </a:r>
          </a:p>
          <a:p>
            <a:pPr lvl="1"/>
            <a:r>
              <a:rPr lang="en-US" dirty="0" smtClean="0"/>
              <a:t>More than 15 projects (most on </a:t>
            </a:r>
            <a:r>
              <a:rPr lang="en-US" dirty="0" err="1" smtClean="0"/>
              <a:t>CodePlex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Commercial users</a:t>
            </a:r>
          </a:p>
          <a:p>
            <a:pPr lvl="1"/>
            <a:r>
              <a:rPr lang="en-US" dirty="0" smtClean="0"/>
              <a:t>Book Chapters!</a:t>
            </a:r>
          </a:p>
          <a:p>
            <a:endParaRPr lang="en-US" dirty="0"/>
          </a:p>
        </p:txBody>
      </p:sp>
      <p:pic>
        <p:nvPicPr>
          <p:cNvPr id="4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645" y="4876800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15" y="3171824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02" y="1495424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1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0" y="5791200"/>
            <a:ext cx="35052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81200" y="2514600"/>
            <a:ext cx="35052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-152400"/>
            <a:ext cx="8041440" cy="1442674"/>
          </a:xfrm>
        </p:spPr>
        <p:txBody>
          <a:bodyPr/>
          <a:lstStyle/>
          <a:p>
            <a:r>
              <a:rPr lang="en-US" dirty="0" err="1" smtClean="0"/>
              <a:t>CCDoc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537" y="3810000"/>
            <a:ext cx="6848475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Enriches the </a:t>
            </a:r>
            <a:r>
              <a:rPr lang="en-US" dirty="0" err="1" smtClean="0"/>
              <a:t>XMLDoc</a:t>
            </a:r>
            <a:r>
              <a:rPr lang="en-US" dirty="0" smtClean="0"/>
              <a:t> file with extra 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219200"/>
            <a:ext cx="6705600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&lt;summary&gt;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Creates a literal expression for the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boolean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value "b".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&lt;/summary&gt;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808080"/>
                </a:solidFill>
                <a:latin typeface="Consolas"/>
              </a:rPr>
              <a:t>param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 name="</a:t>
            </a:r>
            <a:r>
              <a:rPr lang="en-US" sz="1400" dirty="0" err="1" smtClean="0">
                <a:solidFill>
                  <a:srgbClr val="808080"/>
                </a:solidFill>
                <a:latin typeface="Consolas"/>
              </a:rPr>
              <a:t>tok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"&gt;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Source context for the literal.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400" dirty="0" err="1" smtClean="0">
                <a:solidFill>
                  <a:srgbClr val="808080"/>
                </a:solidFill>
                <a:latin typeface="Consolas"/>
              </a:rPr>
              <a:t>param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808080"/>
                </a:solidFill>
                <a:latin typeface="Consolas"/>
              </a:rPr>
              <a:t>param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 name="b"&gt;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Boolean value of the literal.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400" dirty="0" err="1" smtClean="0">
                <a:solidFill>
                  <a:srgbClr val="808080"/>
                </a:solidFill>
                <a:latin typeface="Consolas"/>
              </a:rPr>
              <a:t>param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LiteralExpr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IToken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 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tok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Val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b;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Type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Type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987" y="4724400"/>
            <a:ext cx="8686800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member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M:Microsoft.Boogie.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LiteralExpr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.#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ctor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Microsoft.Boogie.IToken,System.Boolean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summary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Creates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 literal expression for the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boolean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value "b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".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summary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</a:rPr>
              <a:t>param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tok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Source context for the literal.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</a:rPr>
              <a:t>param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</a:rPr>
              <a:t>param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Boolean value of the literal.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</a:rPr>
              <a:t>param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requires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null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requires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member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Bent Arrow 6"/>
          <p:cNvSpPr/>
          <p:nvPr/>
        </p:nvSpPr>
        <p:spPr>
          <a:xfrm rot="4696304" flipV="1">
            <a:off x="165836" y="2755589"/>
            <a:ext cx="2376491" cy="1338640"/>
          </a:xfrm>
          <a:prstGeom prst="bentArrow">
            <a:avLst>
              <a:gd name="adj1" fmla="val 25000"/>
              <a:gd name="adj2" fmla="val 25201"/>
              <a:gd name="adj3" fmla="val 25000"/>
              <a:gd name="adj4" fmla="val 4549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3868320" cy="3505200"/>
          </a:xfrm>
        </p:spPr>
        <p:txBody>
          <a:bodyPr/>
          <a:lstStyle/>
          <a:p>
            <a:r>
              <a:rPr lang="en-US" dirty="0" smtClean="0"/>
              <a:t>From XML to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304283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Existing Transforms: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IXP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Sandcastle Styles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24" y="609600"/>
            <a:ext cx="2817876" cy="574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257800" y="4419600"/>
            <a:ext cx="3505200" cy="10668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19" y="166688"/>
            <a:ext cx="6226181" cy="638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4873" y="739170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IXP Generated Page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" y="166688"/>
            <a:ext cx="8077200" cy="4405312"/>
            <a:chOff x="762000" y="166688"/>
            <a:chExt cx="8077200" cy="4405312"/>
          </a:xfrm>
        </p:grpSpPr>
        <p:sp>
          <p:nvSpPr>
            <p:cNvPr id="3" name="Rectangle 2"/>
            <p:cNvSpPr/>
            <p:nvPr/>
          </p:nvSpPr>
          <p:spPr>
            <a:xfrm>
              <a:off x="2514600" y="166688"/>
              <a:ext cx="6324600" cy="440531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ular Callout 3"/>
            <p:cNvSpPr/>
            <p:nvPr/>
          </p:nvSpPr>
          <p:spPr>
            <a:xfrm>
              <a:off x="762000" y="2971800"/>
              <a:ext cx="1371600" cy="914400"/>
            </a:xfrm>
            <a:prstGeom prst="wedgeRoundRectCallout">
              <a:avLst>
                <a:gd name="adj1" fmla="val 72770"/>
                <a:gd name="adj2" fmla="val -11527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Existing Sections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4572000"/>
            <a:ext cx="8077200" cy="1981200"/>
            <a:chOff x="762000" y="4572000"/>
            <a:chExt cx="8077200" cy="1981200"/>
          </a:xfrm>
        </p:grpSpPr>
        <p:sp>
          <p:nvSpPr>
            <p:cNvPr id="5" name="Rectangle 4"/>
            <p:cNvSpPr/>
            <p:nvPr/>
          </p:nvSpPr>
          <p:spPr>
            <a:xfrm>
              <a:off x="2514600" y="4572000"/>
              <a:ext cx="6324600" cy="198120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762000" y="5410200"/>
              <a:ext cx="1371600" cy="914400"/>
            </a:xfrm>
            <a:prstGeom prst="wedgeRoundRectCallout">
              <a:avLst>
                <a:gd name="adj1" fmla="val 72770"/>
                <a:gd name="adj2" fmla="val -11527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Contract Section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09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Language-specific contracts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846077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M(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[]&gt;()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br>
              <a:rPr lang="en-US" dirty="0" smtClean="0">
                <a:solidFill>
                  <a:prstClr val="black"/>
                </a:solidFill>
                <a:latin typeface="Consolas"/>
              </a:rPr>
            </a:b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br>
              <a:rPr lang="en-US" dirty="0" smtClean="0">
                <a:solidFill>
                  <a:prstClr val="black"/>
                </a:solidFill>
                <a:latin typeface="Consolas"/>
              </a:rPr>
            </a:b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200" y="5295900"/>
            <a:ext cx="4953000" cy="597932"/>
            <a:chOff x="381000" y="4114800"/>
            <a:chExt cx="4953000" cy="597932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4343400"/>
              <a:ext cx="4953000" cy="369332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.Result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(Of S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tring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())() 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!=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null</a:t>
              </a:r>
              <a:endParaRPr lang="en-US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457200" y="4114800"/>
              <a:ext cx="838200" cy="2286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8655" y="4452867"/>
            <a:ext cx="4876800" cy="597932"/>
            <a:chOff x="1219200" y="4800600"/>
            <a:chExt cx="4876800" cy="597932"/>
          </a:xfrm>
        </p:grpSpPr>
        <p:sp>
          <p:nvSpPr>
            <p:cNvPr id="6" name="TextBox 5"/>
            <p:cNvSpPr txBox="1"/>
            <p:nvPr/>
          </p:nvSpPr>
          <p:spPr>
            <a:xfrm>
              <a:off x="1219200" y="5029200"/>
              <a:ext cx="4876800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.Result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&lt;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string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[]&gt;() !=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null</a:t>
              </a:r>
              <a:endParaRPr lang="en-US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>
              <a:off x="1257300" y="4800600"/>
              <a:ext cx="838200" cy="2286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5555795"/>
            <a:ext cx="2057400" cy="616405"/>
            <a:chOff x="1676400" y="5620327"/>
            <a:chExt cx="2057400" cy="616405"/>
          </a:xfrm>
        </p:grpSpPr>
        <p:sp>
          <p:nvSpPr>
            <p:cNvPr id="7" name="TextBox 6"/>
            <p:cNvSpPr txBox="1"/>
            <p:nvPr/>
          </p:nvSpPr>
          <p:spPr>
            <a:xfrm>
              <a:off x="1676400" y="5867400"/>
              <a:ext cx="2057400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prstClr val="black"/>
                  </a:solidFill>
                  <a:latin typeface="Consolas"/>
                </a:rPr>
                <a:t>r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esult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≠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null</a:t>
              </a:r>
              <a:endParaRPr lang="en-US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>
              <a:off x="1752600" y="5620327"/>
              <a:ext cx="1066800" cy="2286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Neutral</a:t>
              </a:r>
              <a:endParaRPr lang="en-US" dirty="0"/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5160819" y="3703567"/>
            <a:ext cx="3429000" cy="815109"/>
          </a:xfrm>
          <a:prstGeom prst="wedgeRoundRectCallout">
            <a:avLst>
              <a:gd name="adj1" fmla="val -48039"/>
              <a:gd name="adj2" fmla="val -791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Could be written in any .NET Language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799" y="1676400"/>
            <a:ext cx="828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 are persisted as IL: they can be rendered in any particular format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5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661</TotalTime>
  <Words>579</Words>
  <Application>Microsoft Office PowerPoint</Application>
  <PresentationFormat>On-screen Show (4:3)</PresentationFormat>
  <Paragraphs>117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Sketchbook</vt:lpstr>
      <vt:lpstr>Code Contracts and MSDN</vt:lpstr>
      <vt:lpstr>Quick Intro</vt:lpstr>
      <vt:lpstr>Demo</vt:lpstr>
      <vt:lpstr>Existing Tools</vt:lpstr>
      <vt:lpstr>Status</vt:lpstr>
      <vt:lpstr>CCDoc</vt:lpstr>
      <vt:lpstr>From XML to HTML</vt:lpstr>
      <vt:lpstr>PowerPoint Presentation</vt:lpstr>
      <vt:lpstr>Language-specific contracts</vt:lpstr>
      <vt:lpstr>Other information in contracts</vt:lpstr>
      <vt:lpstr>Benefits</vt:lpstr>
      <vt:lpstr>Build Process</vt:lpstr>
      <vt:lpstr>Existing Contract Assemblies</vt:lpstr>
      <vt:lpstr>Roadmap</vt:lpstr>
      <vt:lpstr>Proposal</vt:lpstr>
      <vt:lpstr>Instant Answer</vt:lpstr>
      <vt:lpstr>Instant Answer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Contracts and MSDN</dc:title>
  <dc:creator>Mike Barnett</dc:creator>
  <cp:lastModifiedBy>Mike Barnett</cp:lastModifiedBy>
  <cp:revision>74</cp:revision>
  <dcterms:created xsi:type="dcterms:W3CDTF">2012-01-12T04:51:54Z</dcterms:created>
  <dcterms:modified xsi:type="dcterms:W3CDTF">2012-04-23T02:13:22Z</dcterms:modified>
</cp:coreProperties>
</file>