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46"/>
  </p:notesMasterIdLst>
  <p:sldIdLst>
    <p:sldId id="256" r:id="rId2"/>
    <p:sldId id="292" r:id="rId3"/>
    <p:sldId id="257" r:id="rId4"/>
    <p:sldId id="258" r:id="rId5"/>
    <p:sldId id="259" r:id="rId6"/>
    <p:sldId id="260" r:id="rId7"/>
    <p:sldId id="268" r:id="rId8"/>
    <p:sldId id="293" r:id="rId9"/>
    <p:sldId id="267" r:id="rId10"/>
    <p:sldId id="269" r:id="rId11"/>
    <p:sldId id="271" r:id="rId12"/>
    <p:sldId id="270" r:id="rId13"/>
    <p:sldId id="276" r:id="rId14"/>
    <p:sldId id="277" r:id="rId15"/>
    <p:sldId id="278" r:id="rId16"/>
    <p:sldId id="272" r:id="rId17"/>
    <p:sldId id="273" r:id="rId18"/>
    <p:sldId id="274" r:id="rId19"/>
    <p:sldId id="275" r:id="rId20"/>
    <p:sldId id="266" r:id="rId21"/>
    <p:sldId id="302" r:id="rId22"/>
    <p:sldId id="279" r:id="rId23"/>
    <p:sldId id="287" r:id="rId24"/>
    <p:sldId id="303" r:id="rId25"/>
    <p:sldId id="305" r:id="rId26"/>
    <p:sldId id="297" r:id="rId27"/>
    <p:sldId id="306" r:id="rId28"/>
    <p:sldId id="294" r:id="rId29"/>
    <p:sldId id="298" r:id="rId30"/>
    <p:sldId id="295" r:id="rId31"/>
    <p:sldId id="299" r:id="rId32"/>
    <p:sldId id="300" r:id="rId33"/>
    <p:sldId id="301" r:id="rId34"/>
    <p:sldId id="296" r:id="rId35"/>
    <p:sldId id="280" r:id="rId36"/>
    <p:sldId id="307" r:id="rId37"/>
    <p:sldId id="282" r:id="rId38"/>
    <p:sldId id="283" r:id="rId39"/>
    <p:sldId id="284" r:id="rId40"/>
    <p:sldId id="285" r:id="rId41"/>
    <p:sldId id="286" r:id="rId42"/>
    <p:sldId id="288" r:id="rId43"/>
    <p:sldId id="289" r:id="rId44"/>
    <p:sldId id="29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5" autoAdjust="0"/>
  </p:normalViewPr>
  <p:slideViewPr>
    <p:cSldViewPr>
      <p:cViewPr>
        <p:scale>
          <a:sx n="100" d="100"/>
          <a:sy n="100" d="100"/>
        </p:scale>
        <p:origin x="-51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1780A5E1-E468-4337-B26F-ED91B258134F}" type="presOf" srcId="{75407C28-4E2A-46A1-885D-BBDB3D234C2B}" destId="{F6234F1D-45FA-4284-967A-CBA9CE548BE8}" srcOrd="0" destOrd="0" presId="urn:microsoft.com/office/officeart/2005/8/layout/hList3"/>
    <dgm:cxn modelId="{0C75054C-0636-440E-B8F9-1E9ACE0FA391}" type="presOf" srcId="{5827FF56-1106-4A73-976A-A4C232209BC0}" destId="{2BCE4AEC-1A85-42D6-A6A0-6EE374B9E107}" srcOrd="0" destOrd="0" presId="urn:microsoft.com/office/officeart/2005/8/layout/hList3"/>
    <dgm:cxn modelId="{F240036F-1011-4B80-AD84-E5A67C6A0834}" type="presOf" srcId="{98113B66-6A64-406C-9076-480FCFA25CAA}" destId="{8EC0B314-85A5-41A9-AA46-B5D86490A954}" srcOrd="0" destOrd="0" presId="urn:microsoft.com/office/officeart/2005/8/layout/hList3"/>
    <dgm:cxn modelId="{C639DC3A-F88A-48B0-84BC-523A60C85686}" type="presOf" srcId="{2A525A97-1E31-4480-941B-88FE2771F6C9}" destId="{CD3A4C1E-7C18-438B-AB66-E52A0167CDE7}" srcOrd="0" destOrd="0" presId="urn:microsoft.com/office/officeart/2005/8/layout/hList3"/>
    <dgm:cxn modelId="{236D9BE1-2605-4654-B5AE-96A59BAD591A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8730F5A4-4C81-4B07-9717-6A11B2DC5AB5}" type="presOf" srcId="{9959F3E8-B2C3-4C94-8CA1-2CFAFEDD0BDE}" destId="{19562310-614D-4C91-9CB6-5B79EC14699C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13BF96DD-BDDA-4130-8F0D-1496909EF800}" type="presParOf" srcId="{2BCE4AEC-1A85-42D6-A6A0-6EE374B9E107}" destId="{83C4A9F5-2E38-4498-9135-C05900D724FD}" srcOrd="0" destOrd="0" presId="urn:microsoft.com/office/officeart/2005/8/layout/hList3"/>
    <dgm:cxn modelId="{FB245950-D6DF-4F20-92E3-7C4B06F40A6B}" type="presParOf" srcId="{2BCE4AEC-1A85-42D6-A6A0-6EE374B9E107}" destId="{3D7772A2-3C89-4151-8AAE-F5A379678CA9}" srcOrd="1" destOrd="0" presId="urn:microsoft.com/office/officeart/2005/8/layout/hList3"/>
    <dgm:cxn modelId="{51D7D03A-A291-4E09-890C-E4CC16D916A3}" type="presParOf" srcId="{3D7772A2-3C89-4151-8AAE-F5A379678CA9}" destId="{8EC0B314-85A5-41A9-AA46-B5D86490A954}" srcOrd="0" destOrd="0" presId="urn:microsoft.com/office/officeart/2005/8/layout/hList3"/>
    <dgm:cxn modelId="{AA456F65-81B4-4B5E-BF3C-C1B8EA4947AF}" type="presParOf" srcId="{3D7772A2-3C89-4151-8AAE-F5A379678CA9}" destId="{F6234F1D-45FA-4284-967A-CBA9CE548BE8}" srcOrd="1" destOrd="0" presId="urn:microsoft.com/office/officeart/2005/8/layout/hList3"/>
    <dgm:cxn modelId="{D820E4DF-03BB-48B7-B199-C0ED548DB3F7}" type="presParOf" srcId="{3D7772A2-3C89-4151-8AAE-F5A379678CA9}" destId="{19562310-614D-4C91-9CB6-5B79EC14699C}" srcOrd="2" destOrd="0" presId="urn:microsoft.com/office/officeart/2005/8/layout/hList3"/>
    <dgm:cxn modelId="{53E6BBA8-F4F3-477B-B7AB-2CE79A6E1D25}" type="presParOf" srcId="{3D7772A2-3C89-4151-8AAE-F5A379678CA9}" destId="{CD3A4C1E-7C18-438B-AB66-E52A0167CDE7}" srcOrd="3" destOrd="0" presId="urn:microsoft.com/office/officeart/2005/8/layout/hList3"/>
    <dgm:cxn modelId="{AB38628C-2B78-4328-825F-B3E3FF8ED93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26532B88-29F9-4250-936D-4EB0C2ECCB87}" type="presOf" srcId="{5827FF56-1106-4A73-976A-A4C232209BC0}" destId="{2BCE4AEC-1A85-42D6-A6A0-6EE374B9E107}" srcOrd="0" destOrd="0" presId="urn:microsoft.com/office/officeart/2005/8/layout/hList3"/>
    <dgm:cxn modelId="{14A51B8B-D9D2-48FD-94E4-165DE08ACB78}" type="presOf" srcId="{75407C28-4E2A-46A1-885D-BBDB3D234C2B}" destId="{F6234F1D-45FA-4284-967A-CBA9CE548BE8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BE276F1-05E9-414F-94BF-2337F87E6492}" type="presOf" srcId="{8322BDD9-8FE2-4781-8484-373E2AFA1AAA}" destId="{83C4A9F5-2E38-4498-9135-C05900D724FD}" srcOrd="0" destOrd="0" presId="urn:microsoft.com/office/officeart/2005/8/layout/hList3"/>
    <dgm:cxn modelId="{FD5886B6-80FC-4AC9-9F2F-9714930123A6}" type="presOf" srcId="{98113B66-6A64-406C-9076-480FCFA25CAA}" destId="{8EC0B314-85A5-41A9-AA46-B5D86490A954}" srcOrd="0" destOrd="0" presId="urn:microsoft.com/office/officeart/2005/8/layout/hList3"/>
    <dgm:cxn modelId="{6C7DEA5E-22E5-436F-A194-3833CD9076C5}" type="presParOf" srcId="{2BCE4AEC-1A85-42D6-A6A0-6EE374B9E107}" destId="{83C4A9F5-2E38-4498-9135-C05900D724FD}" srcOrd="0" destOrd="0" presId="urn:microsoft.com/office/officeart/2005/8/layout/hList3"/>
    <dgm:cxn modelId="{2A3572D0-B37B-45F1-A9DB-6020A2B82744}" type="presParOf" srcId="{2BCE4AEC-1A85-42D6-A6A0-6EE374B9E107}" destId="{3D7772A2-3C89-4151-8AAE-F5A379678CA9}" srcOrd="1" destOrd="0" presId="urn:microsoft.com/office/officeart/2005/8/layout/hList3"/>
    <dgm:cxn modelId="{91A1709F-8AB4-4B6A-94CD-444C29E0E23A}" type="presParOf" srcId="{3D7772A2-3C89-4151-8AAE-F5A379678CA9}" destId="{8EC0B314-85A5-41A9-AA46-B5D86490A954}" srcOrd="0" destOrd="0" presId="urn:microsoft.com/office/officeart/2005/8/layout/hList3"/>
    <dgm:cxn modelId="{80CEE37B-74F2-4B3D-864A-678DF8F1FE78}" type="presParOf" srcId="{3D7772A2-3C89-4151-8AAE-F5A379678CA9}" destId="{F6234F1D-45FA-4284-967A-CBA9CE548BE8}" srcOrd="1" destOrd="0" presId="urn:microsoft.com/office/officeart/2005/8/layout/hList3"/>
    <dgm:cxn modelId="{ACCD09A9-81F0-4959-8416-2793656B6B1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D0B1BC28-AB6B-4077-A0CD-8D7CC3684B62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901BA3A9-916E-414D-9434-3398B0FCF859}" type="presOf" srcId="{5827FF56-1106-4A73-976A-A4C232209BC0}" destId="{2BCE4AEC-1A85-42D6-A6A0-6EE374B9E107}" srcOrd="0" destOrd="0" presId="urn:microsoft.com/office/officeart/2005/8/layout/hList3"/>
    <dgm:cxn modelId="{C1ABB496-ECF5-4812-A875-8FDFFD42E8F0}" type="presOf" srcId="{75407C28-4E2A-46A1-885D-BBDB3D234C2B}" destId="{F6234F1D-45FA-4284-967A-CBA9CE548BE8}" srcOrd="0" destOrd="0" presId="urn:microsoft.com/office/officeart/2005/8/layout/hList3"/>
    <dgm:cxn modelId="{31D18E2A-550D-46DD-BD07-089D0FCFBDA7}" type="presOf" srcId="{8322BDD9-8FE2-4781-8484-373E2AFA1AAA}" destId="{83C4A9F5-2E38-4498-9135-C05900D724FD}" srcOrd="0" destOrd="0" presId="urn:microsoft.com/office/officeart/2005/8/layout/hList3"/>
    <dgm:cxn modelId="{3DF9A600-B30A-4A31-8AAB-C68F22B4D45B}" type="presParOf" srcId="{2BCE4AEC-1A85-42D6-A6A0-6EE374B9E107}" destId="{83C4A9F5-2E38-4498-9135-C05900D724FD}" srcOrd="0" destOrd="0" presId="urn:microsoft.com/office/officeart/2005/8/layout/hList3"/>
    <dgm:cxn modelId="{7C50C381-0096-44A1-8017-53A86D1CDB51}" type="presParOf" srcId="{2BCE4AEC-1A85-42D6-A6A0-6EE374B9E107}" destId="{3D7772A2-3C89-4151-8AAE-F5A379678CA9}" srcOrd="1" destOrd="0" presId="urn:microsoft.com/office/officeart/2005/8/layout/hList3"/>
    <dgm:cxn modelId="{B39CF1A6-B00C-4D21-A253-9F980FB3B199}" type="presParOf" srcId="{3D7772A2-3C89-4151-8AAE-F5A379678CA9}" destId="{8EC0B314-85A5-41A9-AA46-B5D86490A954}" srcOrd="0" destOrd="0" presId="urn:microsoft.com/office/officeart/2005/8/layout/hList3"/>
    <dgm:cxn modelId="{F105F5F8-FC3E-4E58-801E-A0E2D15A4E2F}" type="presParOf" srcId="{3D7772A2-3C89-4151-8AAE-F5A379678CA9}" destId="{F6234F1D-45FA-4284-967A-CBA9CE548BE8}" srcOrd="1" destOrd="0" presId="urn:microsoft.com/office/officeart/2005/8/layout/hList3"/>
    <dgm:cxn modelId="{37813515-6094-488C-939A-DE76380F9497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929D2-4828-4696-800A-570B010E23FB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0205-E47A-4D91-BB2A-3EC6BF62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 reference assemblies are framework specific, complicates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0205-E47A-4D91-BB2A-3EC6BF6202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AC8B-289D-42A8-80D5-066D908D3448}" type="datetime1">
              <a:rPr lang="en-US" smtClean="0"/>
              <a:t>6/3/2012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232A-3DBF-4021-A3BA-78BC6361A386}" type="datetime1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D69-89EB-4301-8E44-32A99F0A5650}" type="datetime1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E9A2-2B62-41F2-BE3A-0BD078D9CE83}" type="datetime1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F88E-904E-44EF-BD8A-3B95097BDD33}" type="datetime1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C1AE-D35E-4793-84EB-0CE41E5EFD76}" type="datetime1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DE7A-CAD2-4DCE-90A6-9AE141DED660}" type="datetime1">
              <a:rPr lang="en-US" smtClean="0"/>
              <a:t>6/3/2012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0A3-7C0A-4FE3-BB34-EF7A2972DC20}" type="datetime1">
              <a:rPr lang="en-US" smtClean="0"/>
              <a:t>6/3/2012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FE9D-A89C-4442-8964-45292F913C11}" type="datetime1">
              <a:rPr lang="en-US" smtClean="0"/>
              <a:t>6/3/2012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8648-96D2-4AB4-A5DB-B2E5D57DA74C}" type="datetime1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D2E-4B3C-4435-AD83-5CE6F5B7F8B6}" type="datetime1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AD425C7B-3F41-4B53-A70F-FBD4ABA75CC9}" type="datetime1">
              <a:rPr lang="en-US" smtClean="0"/>
              <a:t>6/3/2012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TOPI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gif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3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jpe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29.jpe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5" Type="http://schemas.openxmlformats.org/officeDocument/2006/relationships/image" Target="../media/image51.jpeg"/><Relationship Id="rId10" Type="http://schemas.openxmlformats.org/officeDocument/2006/relationships/image" Target="../media/image35.png"/><Relationship Id="rId4" Type="http://schemas.openxmlformats.org/officeDocument/2006/relationships/image" Target="../media/image30.jpeg"/><Relationship Id="rId9" Type="http://schemas.openxmlformats.org/officeDocument/2006/relationships/image" Target="../media/image34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12" Type="http://schemas.openxmlformats.org/officeDocument/2006/relationships/image" Target="../media/image17.png"/><Relationship Id="rId2" Type="http://schemas.openxmlformats.org/officeDocument/2006/relationships/image" Target="../media/image9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5" Type="http://schemas.microsoft.com/office/2007/relationships/hdphoto" Target="../media/hdphoto6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a Set of Contract Checking Tools into 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Manuel Fähndrich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Microsoft Research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TOPI Workshop 2012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Embedded Contract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Specifications as Code in existing languages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Compile normally</a:t>
            </a:r>
          </a:p>
          <a:p>
            <a:r>
              <a:rPr lang="en-US" dirty="0" smtClean="0"/>
              <a:t>Extract Contracts from target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2438400"/>
            <a:ext cx="73152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6048" y="3102884"/>
            <a:ext cx="7007352" cy="537464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600" y="3352800"/>
            <a:ext cx="5105400" cy="252984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7400" y="3344174"/>
            <a:ext cx="749410" cy="263032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2938730"/>
            <a:ext cx="3581400" cy="22860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31851" y="2908696"/>
            <a:ext cx="1387749" cy="274452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14400" y="2471678"/>
            <a:ext cx="8763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Add(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value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Contract.</a:t>
            </a:r>
            <a:r>
              <a:rPr lang="en-US" sz="1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Requires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value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 </a:t>
            </a:r>
            <a:r>
              <a:rPr lang="en-US" sz="1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 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</a:t>
            </a:r>
            <a:r>
              <a:rPr lang="en-US" sz="1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</a:t>
            </a:r>
            <a:r>
              <a:rPr lang="en-US" sz="14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1 );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</a:t>
            </a:r>
            <a:r>
              <a:rPr lang="en-US" sz="1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</a:t>
            </a:r>
            <a:r>
              <a:rPr lang="en-US" sz="14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</a:t>
            </a:r>
            <a:r>
              <a:rPr lang="en-US" sz="14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  <a:b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b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 ==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EnsureCapacity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+ 1); </a:t>
            </a:r>
            <a:b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items[count]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value; </a:t>
            </a:r>
            <a:b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count++;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= API Calls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Result&lt;T&gt;() {…}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&lt;T&gt;(T expression) {…}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0960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>
                <a:cs typeface="Courier New" pitchFamily="49" charset="0"/>
              </a:rPr>
              <a:t>Library reusable from C#, </a:t>
            </a:r>
            <a:r>
              <a:rPr lang="en-US" sz="2000" dirty="0" err="1">
                <a:cs typeface="Courier New" pitchFamily="49" charset="0"/>
              </a:rPr>
              <a:t>VisualBasic</a:t>
            </a:r>
            <a:r>
              <a:rPr lang="en-US" sz="2000" dirty="0">
                <a:cs typeface="Courier New" pitchFamily="49" charset="0"/>
              </a:rPr>
              <a:t>, F#, …</a:t>
            </a:r>
          </a:p>
        </p:txBody>
      </p:sp>
    </p:spTree>
    <p:extLst>
      <p:ext uri="{BB962C8B-B14F-4D97-AF65-F5344CB8AC3E}">
        <p14:creationId xmlns:p14="http://schemas.microsoft.com/office/powerpoint/2010/main" val="17553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Embedded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new language, compilers, IDEs</a:t>
            </a:r>
          </a:p>
          <a:p>
            <a:pPr lvl="1"/>
            <a:r>
              <a:rPr lang="en-US" dirty="0" smtClean="0"/>
              <a:t>Boolean expression from source language used</a:t>
            </a:r>
          </a:p>
          <a:p>
            <a:pPr lvl="1"/>
            <a:r>
              <a:rPr lang="en-US" dirty="0" smtClean="0"/>
              <a:t>No a-priori restrictions what can be expressed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/>
              <a:t>, refactoring, </a:t>
            </a:r>
            <a:r>
              <a:rPr lang="en-US" dirty="0" smtClean="0"/>
              <a:t>error checking,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Compiled contract format is .NET CIL</a:t>
            </a:r>
          </a:p>
          <a:p>
            <a:pPr lvl="1"/>
            <a:r>
              <a:rPr lang="en-US" dirty="0" smtClean="0"/>
              <a:t>Compiler translates to CIL</a:t>
            </a:r>
          </a:p>
          <a:p>
            <a:pPr lvl="1"/>
            <a:r>
              <a:rPr lang="en-US" dirty="0" smtClean="0"/>
              <a:t>Semantics provided by ECMA CIL standard</a:t>
            </a:r>
          </a:p>
          <a:p>
            <a:pPr lvl="1"/>
            <a:r>
              <a:rPr lang="en-US" dirty="0" smtClean="0"/>
              <a:t>Uniform format for tools</a:t>
            </a:r>
          </a:p>
        </p:txBody>
      </p:sp>
    </p:spTree>
    <p:extLst>
      <p:ext uri="{BB962C8B-B14F-4D97-AF65-F5344CB8AC3E}">
        <p14:creationId xmlns:p14="http://schemas.microsoft.com/office/powerpoint/2010/main" val="5001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1534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Summarize(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data)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(data, s =&gt; s != null) );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87" y="381000"/>
            <a:ext cx="7125113" cy="924475"/>
          </a:xfrm>
        </p:spPr>
        <p:txBody>
          <a:bodyPr>
            <a:normAutofit/>
          </a:bodyPr>
          <a:lstStyle/>
          <a:p>
            <a:r>
              <a:rPr lang="en-US" dirty="0" smtClean="0"/>
              <a:t>Mitigating the Encoding: Adornments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295399"/>
          </a:xfrm>
        </p:spPr>
        <p:txBody>
          <a:bodyPr>
            <a:normAutofit/>
          </a:bodyPr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interface</a:t>
            </a:r>
          </a:p>
          <a:p>
            <a:r>
              <a:rPr lang="en-US" dirty="0" smtClean="0"/>
              <a:t>Shows contracts on metadata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63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Researcher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provide new programming language features?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you provide tool support for this extension?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Architecture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744053" cy="4335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settings</a:t>
            </a:r>
          </a:p>
          <a:p>
            <a:pPr lvl="1"/>
            <a:r>
              <a:rPr lang="en-US" dirty="0" smtClean="0"/>
              <a:t>Property file</a:t>
            </a:r>
          </a:p>
          <a:p>
            <a:r>
              <a:rPr lang="en-US" dirty="0" smtClean="0"/>
              <a:t>Build rules</a:t>
            </a:r>
          </a:p>
          <a:p>
            <a:pPr lvl="1"/>
            <a:r>
              <a:rPr lang="en-US" dirty="0" smtClean="0"/>
              <a:t>Included based on project type</a:t>
            </a:r>
          </a:p>
          <a:p>
            <a:pPr lvl="1"/>
            <a:r>
              <a:rPr lang="en-US" dirty="0" smtClean="0"/>
              <a:t>Has hooks for extra build files</a:t>
            </a:r>
          </a:p>
          <a:p>
            <a:pPr lvl="1"/>
            <a:r>
              <a:rPr lang="en-US" dirty="0" smtClean="0"/>
              <a:t>Build rules have hooks for extra </a:t>
            </a:r>
            <a:r>
              <a:rPr lang="en-US" dirty="0" smtClean="0"/>
              <a:t>steps/dependencies</a:t>
            </a:r>
          </a:p>
          <a:p>
            <a:r>
              <a:rPr lang="en-US" dirty="0" smtClean="0"/>
              <a:t>Command-line and IDE</a:t>
            </a:r>
          </a:p>
          <a:p>
            <a:pPr lvl="1"/>
            <a:r>
              <a:rPr lang="en-US" dirty="0" smtClean="0"/>
              <a:t>Same </a:t>
            </a:r>
            <a:r>
              <a:rPr lang="en-US" smtClean="0"/>
              <a:t>build description</a:t>
            </a:r>
            <a:endParaRPr lang="en-US" dirty="0" smtClean="0"/>
          </a:p>
          <a:p>
            <a:r>
              <a:rPr lang="en-US" dirty="0" smtClean="0"/>
              <a:t>Complications</a:t>
            </a:r>
          </a:p>
          <a:p>
            <a:pPr lvl="1"/>
            <a:r>
              <a:rPr lang="en-US" dirty="0" smtClean="0"/>
              <a:t>Re-signing</a:t>
            </a:r>
          </a:p>
          <a:p>
            <a:pPr lvl="1"/>
            <a:r>
              <a:rPr lang="en-US" dirty="0" smtClean="0"/>
              <a:t>Bin-placing / packaging into .</a:t>
            </a:r>
            <a:r>
              <a:rPr lang="en-US" dirty="0" err="1" smtClean="0"/>
              <a:t>xaps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_size++;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47739" y="2477868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839" y="2476501"/>
            <a:ext cx="2953139" cy="685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77250" cy="924475"/>
          </a:xfrm>
        </p:spPr>
        <p:txBody>
          <a:bodyPr/>
          <a:lstStyle/>
          <a:p>
            <a:r>
              <a:rPr lang="en-US" dirty="0" smtClean="0"/>
              <a:t>Target Rewriting : Runtime Contract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448758" cy="924475"/>
          </a:xfrm>
        </p:spPr>
        <p:txBody>
          <a:bodyPr/>
          <a:lstStyle/>
          <a:p>
            <a:r>
              <a:rPr lang="en-US" dirty="0" smtClean="0"/>
              <a:t>Target Rewriting Provides 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28800"/>
            <a:ext cx="7125112" cy="762000"/>
          </a:xfrm>
        </p:spPr>
        <p:txBody>
          <a:bodyPr/>
          <a:lstStyle/>
          <a:p>
            <a:r>
              <a:rPr lang="en-US" dirty="0" smtClean="0"/>
              <a:t>Can work around language limitations</a:t>
            </a:r>
          </a:p>
          <a:p>
            <a:pPr lvl="1"/>
            <a:r>
              <a:rPr lang="en-US" dirty="0" smtClean="0"/>
              <a:t>Constructor base call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590800"/>
            <a:ext cx="5562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B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C(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: base(value)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2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 != null);</a:t>
            </a:r>
          </a:p>
          <a:p>
            <a:endParaRPr lang="en-US" sz="120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9443" y="4191000"/>
            <a:ext cx="71251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Delayed evaluation due to </a:t>
            </a:r>
            <a:r>
              <a:rPr lang="en-US" dirty="0" err="1" smtClean="0"/>
              <a:t>thunks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800600"/>
            <a:ext cx="55626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GetItems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2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 != null);</a:t>
            </a:r>
          </a:p>
          <a:p>
            <a:endParaRPr lang="en-US" sz="120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yield return</a:t>
            </a:r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400800" y="2895600"/>
            <a:ext cx="152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4553158" cy="4286251"/>
          </a:xfrm>
        </p:spPr>
        <p:txBody>
          <a:bodyPr anchor="t"/>
          <a:lstStyle/>
          <a:p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Complexity of source vs. target</a:t>
            </a:r>
          </a:p>
          <a:p>
            <a:pPr lvl="1"/>
            <a:endParaRPr lang="en-US" dirty="0"/>
          </a:p>
          <a:p>
            <a:r>
              <a:rPr lang="en-US" dirty="0" smtClean="0"/>
              <a:t>Semantic clarity</a:t>
            </a:r>
          </a:p>
          <a:p>
            <a:pPr lvl="1"/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Overloading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Encodings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71" name="Rectangle 7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74" name="Rectangle 73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77" name="Rectangle 7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80" name="Rectangle 7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83" name="Rectangle 8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86" name="Rectangle 8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10400" y="2514600"/>
            <a:ext cx="1038750" cy="685800"/>
            <a:chOff x="6886050" y="1752600"/>
            <a:chExt cx="1752600" cy="1273752"/>
          </a:xfrm>
        </p:grpSpPr>
        <p:sp>
          <p:nvSpPr>
            <p:cNvPr id="89" name="Rectangle 8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6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Rewriting and Analysis Provides</a:t>
            </a:r>
            <a:br>
              <a:rPr lang="en-US" dirty="0" smtClean="0"/>
            </a:br>
            <a:r>
              <a:rPr lang="en-US" dirty="0" smtClean="0"/>
              <a:t>Stability and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.NET 2.0 and 4.5, IL instruction set did not change</a:t>
            </a:r>
          </a:p>
          <a:p>
            <a:pPr lvl="1"/>
            <a:r>
              <a:rPr lang="en-US" dirty="0" smtClean="0"/>
              <a:t>Variance was added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C# and VB added dozens of new language constructs and features</a:t>
            </a:r>
          </a:p>
          <a:p>
            <a:endParaRPr lang="en-US" dirty="0"/>
          </a:p>
          <a:p>
            <a:r>
              <a:rPr lang="en-US" dirty="0" smtClean="0"/>
              <a:t>CodeContracts work on multiple languages and platforms w/o change</a:t>
            </a:r>
            <a:r>
              <a:rPr lang="en-US" baseline="30000" dirty="0" smtClean="0"/>
              <a:t>*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http://fandirectx.ru/uploads/posts/2011-10/1319817026_dotnetlogosn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4" y="4969557"/>
            <a:ext cx="1241118" cy="85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cnetfrance.fr/i/edit/dl/2010/09/microsoft-net-framewor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845579"/>
            <a:ext cx="1143000" cy="864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microsoftarena.net/wp-content/uploads/2011/02/7217.Windows-Azure-logo-v_6556EF5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82" y="5922781"/>
            <a:ext cx="1600200" cy="77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2" descr="http://www.pctuner.net/info_up/results/_201009/20100917155133_Windows-Phon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28943"/>
            <a:ext cx="1219200" cy="103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http://blogs.microsoft.co.il/blogs/adlaim/WindowsLiveWriter/Silverlight2.0Beta1SDKTools_51D3/microsoft_silverlight_c_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739545"/>
            <a:ext cx="891076" cy="992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http://www.integralwebsolutions.co.za/Portals/0/Blog/Files/1/265/WLW-MicrosoftRenamesCLanguage_7F72-csharp_2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11" y="4410857"/>
            <a:ext cx="1106262" cy="98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http://decoder.ucoz.com/HR/ms_visualbasic_2005_png_icon_by_xilefia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48" y="4321489"/>
            <a:ext cx="1074703" cy="1074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http://blogs.technet.com/cfs-file.ashx/__key/CommunityServer-Blogs-Components-WeblogFiles/00-00-00-84-29-metablogapi/6708.Microsoft_5F00_Dynamics_5F00_73C1B7F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146640"/>
            <a:ext cx="2743200" cy="584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http://www.ademiller.com/blogs/tech_pictures/2010/08/fsharp_logo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38" y="4760327"/>
            <a:ext cx="1386348" cy="831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izhostnet.com/images/asp-net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73" y="5820275"/>
            <a:ext cx="1524000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/>
              <a:t>Tool Specific Plug-ins improve adoption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Property and Settings Manager provides UI support to view and edit compilation unit settings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2225"/>
            <a:ext cx="69437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24150"/>
            <a:ext cx="70008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7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677358" cy="924475"/>
          </a:xfrm>
        </p:spPr>
        <p:txBody>
          <a:bodyPr/>
          <a:lstStyle/>
          <a:p>
            <a:r>
              <a:rPr lang="en-US" dirty="0" smtClean="0"/>
              <a:t>Tool Specific Plug-ins improve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601157" cy="4051437"/>
          </a:xfrm>
        </p:spPr>
        <p:txBody>
          <a:bodyPr anchor="t"/>
          <a:lstStyle/>
          <a:p>
            <a:r>
              <a:rPr lang="en-US" dirty="0" smtClean="0"/>
              <a:t>Task Manager: translates tool output to IDE warnings , </a:t>
            </a:r>
            <a:r>
              <a:rPr lang="en-US" dirty="0" err="1" smtClean="0"/>
              <a:t>squigglies</a:t>
            </a:r>
            <a:r>
              <a:rPr lang="en-US" dirty="0" smtClean="0"/>
              <a:t>, and context sensitive actions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05753"/>
            <a:ext cx="10287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102870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5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Plug-ins Provide</a:t>
            </a:r>
            <a:br>
              <a:rPr lang="en-US" dirty="0" smtClean="0"/>
            </a:br>
            <a:r>
              <a:rPr lang="en-US" dirty="0" smtClean="0"/>
              <a:t>Stability and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524000"/>
            <a:ext cx="7125112" cy="3496598"/>
          </a:xfrm>
        </p:spPr>
        <p:txBody>
          <a:bodyPr/>
          <a:lstStyle/>
          <a:p>
            <a:r>
              <a:rPr lang="en-US" dirty="0" smtClean="0"/>
              <a:t>Task Manager and Property Pane Generic Plugins</a:t>
            </a:r>
          </a:p>
          <a:p>
            <a:pPr lvl="1"/>
            <a:r>
              <a:rPr lang="en-US" dirty="0" smtClean="0"/>
              <a:t>Had to be adapted from VS2008 to VS2010 to VS2012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Tool specific plugins worked without change afterwards</a:t>
            </a:r>
          </a:p>
          <a:p>
            <a:endParaRPr lang="en-US" dirty="0"/>
          </a:p>
          <a:p>
            <a:r>
              <a:rPr lang="en-US" dirty="0" smtClean="0"/>
              <a:t>Task Manager used in Spec#, CodeContracts, and Revisions</a:t>
            </a:r>
          </a:p>
          <a:p>
            <a:r>
              <a:rPr lang="en-US" dirty="0" smtClean="0"/>
              <a:t>Property Pane used in CodeContracts, Revisions, and internal tools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4886325"/>
            <a:ext cx="5038725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91125"/>
            <a:ext cx="542925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15000"/>
            <a:ext cx="43815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7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Tension!</a:t>
            </a:r>
            <a:endParaRPr lang="en-US" dirty="0"/>
          </a:p>
        </p:txBody>
      </p:sp>
      <p:pic>
        <p:nvPicPr>
          <p:cNvPr id="1026" name="Picture 2" descr="http://blommit.com/wp-content/uploads/2010/07/MadScientist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85975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ampleresumeblog.com/wp-content/uploads/2009/03/programm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04" b="3546"/>
          <a:stretch/>
        </p:blipFill>
        <p:spPr bwMode="auto">
          <a:xfrm>
            <a:off x="4648200" y="2085975"/>
            <a:ext cx="344072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2022" y="16764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Crazy Scientist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96255" y="1676400"/>
            <a:ext cx="277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Professional Programmer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4790418"/>
            <a:ext cx="380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Wants adoption of ideas, but</a:t>
            </a:r>
          </a:p>
          <a:p>
            <a:pPr marL="512763" lvl="1" indent="-285750">
              <a:buFont typeface="Arial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ants </a:t>
            </a:r>
            <a:r>
              <a:rPr lang="en-US" dirty="0"/>
              <a:t>to focus on </a:t>
            </a:r>
            <a:r>
              <a:rPr lang="en-US" dirty="0" smtClean="0"/>
              <a:t>research</a:t>
            </a:r>
          </a:p>
          <a:p>
            <a:pPr marL="512763" lvl="1" indent="-285750">
              <a:buFont typeface="Arial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ants to minimize engineering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4790418"/>
            <a:ext cx="2783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Needs tools, but requires</a:t>
            </a:r>
          </a:p>
          <a:p>
            <a:pPr marL="512763" lvl="1" indent="-285750">
              <a:buFont typeface="Arial" pitchFamily="34" charset="0"/>
              <a:buChar char="•"/>
            </a:pPr>
            <a:r>
              <a:rPr lang="en-US" dirty="0" smtClean="0"/>
              <a:t>easy adoption</a:t>
            </a:r>
          </a:p>
          <a:p>
            <a:pPr marL="512763" lvl="1" indent="-285750">
              <a:buFont typeface="Arial" pitchFamily="34" charset="0"/>
              <a:buChar char="•"/>
            </a:pPr>
            <a:r>
              <a:rPr lang="en-US" dirty="0" smtClean="0"/>
              <a:t>immediate benefit</a:t>
            </a:r>
          </a:p>
          <a:p>
            <a:pPr marL="512763" lvl="1" indent="-285750">
              <a:buFont typeface="Arial" pitchFamily="34" charset="0"/>
              <a:buChar char="•"/>
            </a:pPr>
            <a:r>
              <a:rPr lang="en-US" dirty="0" smtClean="0"/>
              <a:t>low risk</a:t>
            </a:r>
            <a:endParaRPr lang="en-US" dirty="0"/>
          </a:p>
        </p:txBody>
      </p:sp>
      <p:pic>
        <p:nvPicPr>
          <p:cNvPr id="2062" name="Picture 14" descr="http://www.clker.com/cliparts/S/v/o/n/N/W/graduation-cap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9531"/>
            <a:ext cx="720000" cy="4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clker.com/cliparts/7/e/2/e/1195421755148157000Andy_-_Tools_Hammer_Spann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23398"/>
            <a:ext cx="540000" cy="5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www.greatsmallbusinessadvice.com/wp-content/uploads/puzzle-fit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7846" b="9772"/>
          <a:stretch/>
        </p:blipFill>
        <p:spPr bwMode="auto">
          <a:xfrm>
            <a:off x="5029200" y="5943600"/>
            <a:ext cx="900000" cy="7904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http://www.masterdodwan.com/wp-content/uploads/2011/03/more_productiv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03" y="5836131"/>
            <a:ext cx="720000" cy="96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://static6.businessinsider.com/image/23b9b914692e424ae7461d00-400-300/low-pes-mean-low-risk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088"/>
          <a:stretch/>
        </p:blipFill>
        <p:spPr bwMode="auto">
          <a:xfrm>
            <a:off x="7412400" y="5779533"/>
            <a:ext cx="720000" cy="1001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3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Porting Tools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5038725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542925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43815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9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447800"/>
            <a:ext cx="7125112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Source Embedded Language Extensions</a:t>
            </a:r>
          </a:p>
          <a:p>
            <a:pPr lvl="1"/>
            <a:r>
              <a:rPr lang="en-US" dirty="0" smtClean="0"/>
              <a:t>Reuse of compiler, IDE, </a:t>
            </a:r>
            <a:r>
              <a:rPr lang="en-US" dirty="0" err="1" smtClean="0"/>
              <a:t>intellisense</a:t>
            </a:r>
            <a:r>
              <a:rPr lang="en-US" dirty="0" smtClean="0"/>
              <a:t>, syntax, type checking, etc.</a:t>
            </a:r>
          </a:p>
          <a:p>
            <a:r>
              <a:rPr lang="en-US" dirty="0" smtClean="0"/>
              <a:t>Target Rewriting and Analysis</a:t>
            </a:r>
          </a:p>
          <a:p>
            <a:pPr lvl="1"/>
            <a:r>
              <a:rPr lang="en-US" dirty="0" smtClean="0"/>
              <a:t>Simpler language, clarity of semantics, stability and reach</a:t>
            </a:r>
          </a:p>
          <a:p>
            <a:r>
              <a:rPr lang="en-US" dirty="0" smtClean="0"/>
              <a:t>Generic Plug-ins</a:t>
            </a:r>
          </a:p>
          <a:p>
            <a:pPr lvl="1"/>
            <a:r>
              <a:rPr lang="en-US" dirty="0" smtClean="0"/>
              <a:t>Isolation from IDE changes and re-use</a:t>
            </a:r>
            <a:r>
              <a:rPr lang="en-US" dirty="0"/>
              <a:t>:</a:t>
            </a:r>
            <a:r>
              <a:rPr lang="en-US" dirty="0" smtClean="0"/>
              <a:t> settings + feedback manager</a:t>
            </a:r>
          </a:p>
          <a:p>
            <a:r>
              <a:rPr lang="en-US" dirty="0" smtClean="0"/>
              <a:t>Very liberal build system helps (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Heavy syntax for some constructs</a:t>
            </a:r>
          </a:p>
          <a:p>
            <a:pPr lvl="1"/>
            <a:r>
              <a:rPr lang="en-US" dirty="0" smtClean="0"/>
              <a:t>Contract Extractor is most brittle part</a:t>
            </a:r>
          </a:p>
          <a:p>
            <a:pPr lvl="1"/>
            <a:r>
              <a:rPr lang="en-US" dirty="0" smtClean="0"/>
              <a:t>Advantages heavily outweigh drawbacks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48561" y="304800"/>
            <a:ext cx="1990639" cy="2143485"/>
            <a:chOff x="6165600" y="1107077"/>
            <a:chExt cx="2488346" cy="2484007"/>
          </a:xfrm>
        </p:grpSpPr>
        <p:pic>
          <p:nvPicPr>
            <p:cNvPr id="5" name="Picture 8" descr="http://wiki.fisski.com/images/Ladder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0797" flipH="1">
              <a:off x="6549626" y="1107077"/>
              <a:ext cx="1550561" cy="206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4" descr="http://www.clker.com/cliparts/S/v/o/n/N/W/graduation-cap-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717" y="1187206"/>
              <a:ext cx="720000" cy="43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8" descr="http://www.clker.com/cliparts/7/e/2/e/1195421755148157000Andy_-_Tools_Hammer_Spanner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600" y="2558490"/>
              <a:ext cx="540000" cy="51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2" descr="http://www.masterdodwan.com/wp-content/uploads/2011/03/more_productiv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95" y="1655105"/>
              <a:ext cx="720000" cy="96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4" descr="http://static6.businessinsider.com/image/23b9b914692e424ae7461d00-400-300/low-pes-mean-low-risk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088"/>
            <a:stretch/>
          </p:blipFill>
          <p:spPr bwMode="auto">
            <a:xfrm>
              <a:off x="6858974" y="2589454"/>
              <a:ext cx="720000" cy="10016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8" descr="http://www.greatsmallbusinessadvice.com/wp-content/uploads/puzzle-fit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0" r="7846" b="9772"/>
            <a:stretch/>
          </p:blipFill>
          <p:spPr bwMode="auto">
            <a:xfrm>
              <a:off x="7753946" y="1244842"/>
              <a:ext cx="900000" cy="79041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36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Rewriting Provides Reach</a:t>
            </a:r>
            <a:endParaRPr lang="en-US" dirty="0"/>
          </a:p>
        </p:txBody>
      </p:sp>
      <p:pic>
        <p:nvPicPr>
          <p:cNvPr id="2050" name="Picture 2" descr="http://www.bizhostnet.com/images/asp-n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93580"/>
            <a:ext cx="1524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fandirectx.ru/uploads/posts/2011-10/1319817026_dotnetlogosn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82" y="3276600"/>
            <a:ext cx="1619250" cy="11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netfrance.fr/i/edit/dl/2010/09/microsoft-net-framewo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53000"/>
            <a:ext cx="1428750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reewebs.com/mredison/Blogs/Blog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92"/>
          <a:stretch/>
        </p:blipFill>
        <p:spPr bwMode="auto">
          <a:xfrm>
            <a:off x="6233652" y="2743200"/>
            <a:ext cx="2286000" cy="82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microsoftarena.net/wp-content/uploads/2011/02/7217.Windows-Azure-logo-v_6556EF52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2796"/>
            <a:ext cx="2231087" cy="10763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60" name="Picture 12" descr="http://www.pctuner.net/info_up/results/_201009/20100917155133_Windows-Phone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88637"/>
            <a:ext cx="1521132" cy="12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blogs.microsoft.co.il/blogs/adlaim/WindowsLiveWriter/Silverlight2.0Beta1SDKTools_51D3/microsoft_silverlight_c_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24" y="4755356"/>
            <a:ext cx="132495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integralwebsolutions.co.za/Portals/0/Blog/Files/1/265/WLW-MicrosoftRenamesCLanguage_7F72-csharp_2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19" y="2069247"/>
            <a:ext cx="1106262" cy="9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decoder.ucoz.com/HR/ms_visualbasic_2005_png_icon_by_xilefia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24564"/>
            <a:ext cx="1074703" cy="10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blogs.technet.com/cfs-file.ashx/__key/CommunityServer-Blogs-Components-WeblogFiles/00-00-00-84-29-metablogapi/6708.Microsoft_5F00_Dynamics_5F00_73C1B7F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70438"/>
            <a:ext cx="3416300" cy="7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www.ademiller.com/blogs/tech_pictures/2010/08/fsharp_logo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03" y="1832058"/>
            <a:ext cx="1386348" cy="8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(value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bg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Library for extracting contracts from MSIL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400800" y="28956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609600" y="381000"/>
            <a:ext cx="7123080" cy="924475"/>
          </a:xfrm>
        </p:spPr>
        <p:txBody>
          <a:bodyPr/>
          <a:lstStyle/>
          <a:p>
            <a:r>
              <a:rPr lang="en-US" dirty="0"/>
              <a:t>Contract Reference Assemblies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71" name="Rectangle 7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74" name="Rectangle 73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77" name="Rectangle 7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80" name="Rectangle 7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83" name="Rectangle 8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86" name="Rectangle 8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10400" y="2514600"/>
            <a:ext cx="1038750" cy="685800"/>
            <a:chOff x="6886050" y="1752600"/>
            <a:chExt cx="1752600" cy="1273752"/>
          </a:xfrm>
        </p:grpSpPr>
        <p:sp>
          <p:nvSpPr>
            <p:cNvPr id="89" name="Rectangle 8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4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1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  <p:extLst>
      <p:ext uri="{BB962C8B-B14F-4D97-AF65-F5344CB8AC3E}">
        <p14:creationId xmlns:p14="http://schemas.microsoft.com/office/powerpoint/2010/main" val="2946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8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Encodings necessary for missing constructs</a:t>
            </a:r>
          </a:p>
          <a:p>
            <a:pPr lvl="1"/>
            <a:r>
              <a:rPr lang="en-US" dirty="0" smtClean="0"/>
              <a:t>Result, </a:t>
            </a:r>
            <a:r>
              <a:rPr lang="en-US" dirty="0" err="1" smtClean="0"/>
              <a:t>OldValue</a:t>
            </a:r>
            <a:r>
              <a:rPr lang="en-US" dirty="0" smtClean="0"/>
              <a:t>, </a:t>
            </a:r>
            <a:r>
              <a:rPr lang="en-US" dirty="0" err="1" smtClean="0"/>
              <a:t>ValueAtReturn</a:t>
            </a:r>
            <a:endParaRPr lang="en-US" dirty="0" smtClean="0"/>
          </a:p>
          <a:p>
            <a:pPr lvl="1"/>
            <a:r>
              <a:rPr lang="en-US" dirty="0" smtClean="0"/>
              <a:t>Interface contract classes</a:t>
            </a:r>
          </a:p>
          <a:p>
            <a:r>
              <a:rPr lang="en-US" dirty="0"/>
              <a:t>Contract extraction / </a:t>
            </a:r>
            <a:r>
              <a:rPr lang="en-US" dirty="0" smtClean="0"/>
              <a:t>decompilation from IL</a:t>
            </a:r>
            <a:endParaRPr lang="en-US" dirty="0"/>
          </a:p>
          <a:p>
            <a:pPr lvl="1"/>
            <a:r>
              <a:rPr lang="en-US" dirty="0"/>
              <a:t>Closures + closure instantiation</a:t>
            </a:r>
          </a:p>
          <a:p>
            <a:pPr lvl="1"/>
            <a:r>
              <a:rPr lang="en-US" dirty="0"/>
              <a:t>Field initialization in constructors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/>
              <a:t>specific idioms (C#, VB, F</a:t>
            </a:r>
            <a:r>
              <a:rPr lang="en-US" dirty="0" smtClean="0"/>
              <a:t>#)</a:t>
            </a:r>
            <a:br>
              <a:rPr lang="en-US" dirty="0" smtClean="0"/>
            </a:br>
            <a:endParaRPr lang="en-US" dirty="0"/>
          </a:p>
          <a:p>
            <a:pPr marL="36576" indent="0">
              <a:buNone/>
            </a:pPr>
            <a:r>
              <a:rPr lang="en-US" dirty="0" smtClean="0"/>
              <a:t>… Yet, advantages greatly outweigh these.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practices impacted minimally</a:t>
            </a:r>
          </a:p>
          <a:p>
            <a:endParaRPr lang="en-US" dirty="0" smtClean="0"/>
          </a:p>
          <a:p>
            <a:r>
              <a:rPr lang="en-US" dirty="0" smtClean="0"/>
              <a:t>Same programming language and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expression should have no observable side effects</a:t>
            </a:r>
          </a:p>
          <a:p>
            <a:pPr lvl="1"/>
            <a:r>
              <a:rPr lang="en-US" dirty="0" smtClean="0"/>
              <a:t>Current practice with Asserts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Pure Methods</a:t>
            </a:r>
          </a:p>
          <a:p>
            <a:pPr lvl="1"/>
            <a:r>
              <a:rPr lang="en-US" dirty="0" smtClean="0"/>
              <a:t>Purity of methods is declared [Pure]</a:t>
            </a:r>
          </a:p>
          <a:p>
            <a:pPr lvl="1"/>
            <a:r>
              <a:rPr lang="en-US" dirty="0" smtClean="0"/>
              <a:t>Calls to pure methods allowed in contracts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Proof of Concept: CodeContracts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349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69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037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099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 a Mixed Set of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Immediate benefits at low cost</a:t>
            </a:r>
          </a:p>
          <a:p>
            <a:endParaRPr lang="en-US" dirty="0" smtClean="0"/>
          </a:p>
          <a:p>
            <a:r>
              <a:rPr lang="en-US" dirty="0" smtClean="0"/>
              <a:t>Intermediate and long-term benefits</a:t>
            </a:r>
          </a:p>
          <a:p>
            <a:endParaRPr lang="en-US" dirty="0" smtClean="0"/>
          </a:p>
          <a:p>
            <a:r>
              <a:rPr lang="en-US" dirty="0" smtClean="0"/>
              <a:t>The more programmers invest, the more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bugs, maintenance</a:t>
            </a:r>
          </a:p>
          <a:p>
            <a:endParaRPr lang="en-US" dirty="0" smtClean="0"/>
          </a:p>
          <a:p>
            <a:r>
              <a:rPr lang="en-US" dirty="0" smtClean="0"/>
              <a:t>Critical path to building product</a:t>
            </a:r>
          </a:p>
          <a:p>
            <a:endParaRPr lang="en-US" dirty="0"/>
          </a:p>
          <a:p>
            <a:r>
              <a:rPr lang="en-US" dirty="0" smtClean="0"/>
              <a:t>Fall behind underlying language</a:t>
            </a:r>
            <a:br>
              <a:rPr lang="en-US" dirty="0" smtClean="0"/>
            </a:br>
            <a:r>
              <a:rPr lang="en-US" dirty="0" smtClean="0"/>
              <a:t>and IDE</a:t>
            </a:r>
            <a:endParaRPr lang="en-US" dirty="0"/>
          </a:p>
        </p:txBody>
      </p:sp>
      <p:sp>
        <p:nvSpPr>
          <p:cNvPr id="7" name="AutoShape 2" descr="http://ts4.mm.bing.net/th?id=I4779560447574263&amp;pid=1.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ts4.mm.bing.net/th?id=I4779560447574263&amp;pid=1.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to Language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125112" cy="5142953"/>
          </a:xfrm>
        </p:spPr>
        <p:txBody>
          <a:bodyPr>
            <a:normAutofit/>
          </a:bodyPr>
          <a:lstStyle/>
          <a:p>
            <a:r>
              <a:rPr lang="en-US" dirty="0" smtClean="0"/>
              <a:t>Attributes/Annotations (e.g. [</a:t>
            </a:r>
            <a:r>
              <a:rPr lang="en-US" dirty="0" err="1" smtClean="0"/>
              <a:t>NotNull</a:t>
            </a:r>
            <a:r>
              <a:rPr lang="en-US" dirty="0" smtClean="0"/>
              <a:t>], @</a:t>
            </a:r>
            <a:r>
              <a:rPr lang="en-US" dirty="0" err="1" smtClean="0"/>
              <a:t>NonNull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Very limited expressiveness</a:t>
            </a:r>
          </a:p>
          <a:p>
            <a:pPr lvl="1"/>
            <a:r>
              <a:rPr lang="en-US" dirty="0" smtClean="0"/>
              <a:t>Semantics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Specialized Languages (e.g. </a:t>
            </a:r>
            <a:r>
              <a:rPr lang="en-US" dirty="0"/>
              <a:t>Spec#, </a:t>
            </a:r>
            <a:r>
              <a:rPr lang="en-US" dirty="0" smtClean="0"/>
              <a:t>Eiffel)</a:t>
            </a:r>
          </a:p>
          <a:p>
            <a:pPr lvl="1"/>
            <a:r>
              <a:rPr lang="en-US" dirty="0" smtClean="0"/>
              <a:t>Not easy to adopt</a:t>
            </a:r>
          </a:p>
          <a:p>
            <a:pPr lvl="1"/>
            <a:r>
              <a:rPr lang="en-US" dirty="0" smtClean="0"/>
              <a:t>Large development effort</a:t>
            </a:r>
          </a:p>
          <a:p>
            <a:pPr lvl="1"/>
            <a:r>
              <a:rPr lang="en-US" dirty="0" smtClean="0"/>
              <a:t>Lots of inessential distractions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0600" y="2373978"/>
            <a:ext cx="1987800" cy="1928800"/>
            <a:chOff x="6165600" y="1107077"/>
            <a:chExt cx="2312013" cy="2345723"/>
          </a:xfrm>
        </p:grpSpPr>
        <p:pic>
          <p:nvPicPr>
            <p:cNvPr id="3080" name="Picture 8" descr="http://wiki.fisski.com/images/Ladder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0797" flipH="1">
              <a:off x="6549626" y="1107077"/>
              <a:ext cx="1550561" cy="206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http://www.clker.com/cliparts/S/v/o/n/N/W/graduation-cap-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2113893"/>
              <a:ext cx="720000" cy="43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8" descr="http://www.clker.com/cliparts/7/e/2/e/1195421755148157000Andy_-_Tools_Hammer_Spanner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600" y="2490408"/>
              <a:ext cx="540000" cy="51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8" descr="http://www.greatsmallbusinessadvice.com/wp-content/uploads/puzzle-fit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0" r="7846" b="9772"/>
            <a:stretch/>
          </p:blipFill>
          <p:spPr bwMode="auto">
            <a:xfrm>
              <a:off x="7577613" y="1350368"/>
              <a:ext cx="900000" cy="79041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2" descr="http://www.masterdodwan.com/wp-content/uploads/2011/03/more_productiv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000" y="2120508"/>
              <a:ext cx="720000" cy="96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http://static6.businessinsider.com/image/23b9b914692e424ae7461d00-400-300/low-pes-mean-low-risk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088"/>
            <a:stretch/>
          </p:blipFill>
          <p:spPr bwMode="auto">
            <a:xfrm>
              <a:off x="6604906" y="2451170"/>
              <a:ext cx="720000" cy="10016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191000" y="1295400"/>
            <a:ext cx="7125112" cy="4364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Comment syntax (e.g. JML for Java)</a:t>
            </a:r>
          </a:p>
          <a:p>
            <a:pPr lvl="1"/>
            <a:r>
              <a:rPr lang="en-US" dirty="0" smtClean="0"/>
              <a:t>Comments are text</a:t>
            </a:r>
          </a:p>
          <a:p>
            <a:pPr lvl="1"/>
            <a:r>
              <a:rPr lang="en-US" dirty="0" smtClean="0"/>
              <a:t>Duplication of effort (parser, type checker, …)</a:t>
            </a:r>
          </a:p>
          <a:p>
            <a:pPr lvl="1"/>
            <a:r>
              <a:rPr lang="en-US" dirty="0" smtClean="0"/>
              <a:t>IDE support difficult</a:t>
            </a:r>
          </a:p>
          <a:p>
            <a:pPr lvl="1"/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392656" y="5108595"/>
            <a:ext cx="1701074" cy="1761885"/>
            <a:chOff x="6290320" y="4209870"/>
            <a:chExt cx="2016648" cy="2484503"/>
          </a:xfrm>
        </p:grpSpPr>
        <p:pic>
          <p:nvPicPr>
            <p:cNvPr id="17" name="Picture 8" descr="http://wiki.fisski.com/images/Ladder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0797" flipH="1">
              <a:off x="6290320" y="4272531"/>
              <a:ext cx="1550561" cy="206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http://www.clker.com/cliparts/S/v/o/n/N/W/graduation-cap-hi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600" y="4879265"/>
              <a:ext cx="720000" cy="43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://www.clker.com/cliparts/7/e/2/e/1195421755148157000Andy_-_Tools_Hammer_Spanner.svg.hi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616" y="4209870"/>
              <a:ext cx="540000" cy="51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2" descr="http://www.masterdodwan.com/wp-content/uploads/2011/03/more_productive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968" y="4212439"/>
              <a:ext cx="720000" cy="96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4" descr="http://static6.businessinsider.com/image/23b9b914692e424ae7461d00-400-300/low-pes-mean-low-risk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088"/>
            <a:stretch/>
          </p:blipFill>
          <p:spPr bwMode="auto">
            <a:xfrm>
              <a:off x="7137978" y="4922975"/>
              <a:ext cx="720000" cy="100163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8" descr="http://www.greatsmallbusinessadvice.com/wp-content/uploads/puzzle-fit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0" r="7846" b="9772"/>
            <a:stretch/>
          </p:blipFill>
          <p:spPr bwMode="auto">
            <a:xfrm>
              <a:off x="6415962" y="5903957"/>
              <a:ext cx="900000" cy="79041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7333974" y="3733801"/>
            <a:ext cx="1657626" cy="1981199"/>
            <a:chOff x="6549626" y="1107077"/>
            <a:chExt cx="1927987" cy="2409449"/>
          </a:xfrm>
        </p:grpSpPr>
        <p:pic>
          <p:nvPicPr>
            <p:cNvPr id="26" name="Picture 8" descr="http://wiki.fisski.com/images/Ladder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0797" flipH="1">
              <a:off x="6549626" y="1107077"/>
              <a:ext cx="1550561" cy="206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http://www.clker.com/cliparts/S/v/o/n/N/W/graduation-cap-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32" y="1292418"/>
              <a:ext cx="720002" cy="43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8" descr="http://www.clker.com/cliparts/7/e/2/e/1195421755148157000Andy_-_Tools_Hammer_Spanner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675" y="1519888"/>
              <a:ext cx="540000" cy="51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2" descr="http://www.masterdodwan.com/wp-content/uploads/2011/03/more_productiv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069" y="1755775"/>
              <a:ext cx="720000" cy="96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4" descr="http://static6.businessinsider.com/image/23b9b914692e424ae7461d00-400-300/low-pes-mean-low-risk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088"/>
            <a:stretch/>
          </p:blipFill>
          <p:spPr bwMode="auto">
            <a:xfrm>
              <a:off x="6871325" y="2514896"/>
              <a:ext cx="720000" cy="10016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http://www.greatsmallbusinessadvice.com/wp-content/uploads/puzzle-fit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0" r="7846" b="9772"/>
            <a:stretch/>
          </p:blipFill>
          <p:spPr bwMode="auto">
            <a:xfrm>
              <a:off x="7577613" y="1350368"/>
              <a:ext cx="900000" cy="79041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76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smtClean="0"/>
              <a:t>Our Preferred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212439"/>
          </a:xfrm>
        </p:spPr>
        <p:txBody>
          <a:bodyPr>
            <a:normAutofit/>
          </a:bodyPr>
          <a:lstStyle/>
          <a:p>
            <a:r>
              <a:rPr lang="en-US" dirty="0" smtClean="0"/>
              <a:t>Source Embedded Language Extensions</a:t>
            </a:r>
          </a:p>
          <a:p>
            <a:pPr lvl="1"/>
            <a:r>
              <a:rPr lang="en-US" dirty="0" smtClean="0"/>
              <a:t>Express new features as statements in existing language</a:t>
            </a:r>
          </a:p>
          <a:p>
            <a:pPr lvl="1"/>
            <a:r>
              <a:rPr lang="en-US" dirty="0" smtClean="0"/>
              <a:t>Leverage existing compilers, IDEs</a:t>
            </a:r>
          </a:p>
          <a:p>
            <a:pPr lvl="1"/>
            <a:r>
              <a:rPr lang="en-US" dirty="0" smtClean="0"/>
              <a:t>Extract new features from compiled code</a:t>
            </a:r>
          </a:p>
          <a:p>
            <a:endParaRPr lang="en-US" dirty="0" smtClean="0"/>
          </a:p>
          <a:p>
            <a:r>
              <a:rPr lang="en-US" dirty="0" smtClean="0"/>
              <a:t>Target Rewriting and Analysis</a:t>
            </a:r>
          </a:p>
          <a:p>
            <a:pPr lvl="1"/>
            <a:r>
              <a:rPr lang="en-US" dirty="0" smtClean="0"/>
              <a:t>Work around expressiveness</a:t>
            </a:r>
          </a:p>
          <a:p>
            <a:pPr lvl="1"/>
            <a:r>
              <a:rPr lang="en-US" dirty="0" smtClean="0"/>
              <a:t>For semantics and re-use</a:t>
            </a:r>
          </a:p>
          <a:p>
            <a:endParaRPr lang="en-US" dirty="0" smtClean="0"/>
          </a:p>
          <a:p>
            <a:r>
              <a:rPr lang="en-US" dirty="0" smtClean="0"/>
              <a:t>Generic Plug-ins</a:t>
            </a:r>
          </a:p>
          <a:p>
            <a:pPr lvl="1"/>
            <a:r>
              <a:rPr lang="en-US" dirty="0" smtClean="0"/>
              <a:t>For version isolation and re-use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16175" y="2596430"/>
            <a:ext cx="2542361" cy="2737570"/>
            <a:chOff x="6165600" y="1107077"/>
            <a:chExt cx="2488346" cy="2484007"/>
          </a:xfrm>
        </p:grpSpPr>
        <p:pic>
          <p:nvPicPr>
            <p:cNvPr id="5" name="Picture 8" descr="http://wiki.fisski.com/images/Ladder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0797" flipH="1">
              <a:off x="6549626" y="1107077"/>
              <a:ext cx="1550561" cy="206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4" descr="http://www.clker.com/cliparts/S/v/o/n/N/W/graduation-cap-hi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717" y="1187206"/>
              <a:ext cx="720000" cy="43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8" descr="http://www.clker.com/cliparts/7/e/2/e/1195421755148157000Andy_-_Tools_Hammer_Spanner.svg.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600" y="2558490"/>
              <a:ext cx="540000" cy="51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2" descr="http://www.masterdodwan.com/wp-content/uploads/2011/03/more_productive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595" y="1655105"/>
              <a:ext cx="720000" cy="96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4" descr="http://static6.businessinsider.com/image/23b9b914692e424ae7461d00-400-300/low-pes-mean-low-risk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088"/>
            <a:stretch/>
          </p:blipFill>
          <p:spPr bwMode="auto">
            <a:xfrm>
              <a:off x="6858974" y="2589454"/>
              <a:ext cx="720000" cy="10016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8" descr="http://www.greatsmallbusinessadvice.com/wp-content/uploads/puzzle-fit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00" r="7846" b="9772"/>
            <a:stretch/>
          </p:blipFill>
          <p:spPr bwMode="auto">
            <a:xfrm>
              <a:off x="7753946" y="1244842"/>
              <a:ext cx="900000" cy="79041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62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Study: </a:t>
            </a:r>
            <a:r>
              <a:rPr lang="en-US" dirty="0" err="1"/>
              <a:t>CodeContract</a:t>
            </a:r>
            <a:r>
              <a:rPr lang="en-US" dirty="0"/>
              <a:t>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Programmers to write </a:t>
            </a:r>
            <a:r>
              <a:rPr lang="en-US" dirty="0" smtClean="0">
                <a:solidFill>
                  <a:schemeClr val="accent3"/>
                </a:solidFill>
              </a:rPr>
              <a:t>Specifications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Preconditions, </a:t>
            </a:r>
            <a:r>
              <a:rPr lang="en-US" dirty="0" err="1" smtClean="0">
                <a:solidFill>
                  <a:schemeClr val="accent3"/>
                </a:solidFill>
              </a:rPr>
              <a:t>postconditions</a:t>
            </a:r>
            <a:r>
              <a:rPr lang="en-US" dirty="0" smtClean="0">
                <a:solidFill>
                  <a:schemeClr val="accent3"/>
                </a:solidFill>
              </a:rPr>
              <a:t>, object invariants</a:t>
            </a:r>
          </a:p>
          <a:p>
            <a:pPr lvl="1"/>
            <a:r>
              <a:rPr lang="en-US" dirty="0" smtClean="0"/>
              <a:t>Document design decisions</a:t>
            </a:r>
          </a:p>
          <a:p>
            <a:pPr lvl="1"/>
            <a:r>
              <a:rPr lang="en-US" dirty="0" smtClean="0"/>
              <a:t>Facilitate code reuse and evolution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Same contracts used </a:t>
            </a:r>
            <a:r>
              <a:rPr lang="en-US" dirty="0" smtClean="0"/>
              <a:t>for many tools</a:t>
            </a:r>
          </a:p>
          <a:p>
            <a:pPr lvl="1"/>
            <a:r>
              <a:rPr lang="en-US" dirty="0"/>
              <a:t>Documentation generation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Custom 1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ED4600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egoe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6648</TotalTime>
  <Words>3070</Words>
  <Application>Microsoft Office PowerPoint</Application>
  <PresentationFormat>On-screen Show (4:3)</PresentationFormat>
  <Paragraphs>823</Paragraphs>
  <Slides>44</Slides>
  <Notes>1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Autumn</vt:lpstr>
      <vt:lpstr>Integrating a Set of Contract Checking Tools into Visual Studio</vt:lpstr>
      <vt:lpstr>The Researcher Dilemma</vt:lpstr>
      <vt:lpstr>Tension!</vt:lpstr>
      <vt:lpstr>Easy Adoption</vt:lpstr>
      <vt:lpstr>Provide a Mixed Set of Benefits</vt:lpstr>
      <vt:lpstr>Risks</vt:lpstr>
      <vt:lpstr>Approaches to Language Extensions</vt:lpstr>
      <vt:lpstr>Our Preferred Approach</vt:lpstr>
      <vt:lpstr>A Study: CodeContract Tools</vt:lpstr>
      <vt:lpstr>Source Embedded Contract Language</vt:lpstr>
      <vt:lpstr>Specifications = API Calls</vt:lpstr>
      <vt:lpstr>Source Embedded Advantages</vt:lpstr>
      <vt:lpstr>Object Invariants</vt:lpstr>
      <vt:lpstr>Object Invariants</vt:lpstr>
      <vt:lpstr>Expressiveness: Quantifiers</vt:lpstr>
      <vt:lpstr>Interface Contracts</vt:lpstr>
      <vt:lpstr>Interface Contracts</vt:lpstr>
      <vt:lpstr>Interface Contracts</vt:lpstr>
      <vt:lpstr>Mitigating the Encoding: Adornments</vt:lpstr>
      <vt:lpstr>Integration Architecture</vt:lpstr>
      <vt:lpstr>MSBuild Integration</vt:lpstr>
      <vt:lpstr>Target Rewriting : Runtime Contract Checking</vt:lpstr>
      <vt:lpstr>Runtime Checking Experience</vt:lpstr>
      <vt:lpstr>Target Rewriting Provides Expressiveness</vt:lpstr>
      <vt:lpstr>Target Analysis</vt:lpstr>
      <vt:lpstr>Target Rewriting and Analysis Provides Stability and Reach</vt:lpstr>
      <vt:lpstr>Tool Specific Plug-ins improve adoption</vt:lpstr>
      <vt:lpstr>Tool Specific Plug-ins improve adoption</vt:lpstr>
      <vt:lpstr>Generic Plug-ins Provide Stability and Reuse</vt:lpstr>
      <vt:lpstr>Porting Tools Forward</vt:lpstr>
      <vt:lpstr>Lessons Learned</vt:lpstr>
      <vt:lpstr>PowerPoint Presentation</vt:lpstr>
      <vt:lpstr>Backups</vt:lpstr>
      <vt:lpstr>Target Rewriting Provides Reach</vt:lpstr>
      <vt:lpstr>Contract Reference Assemblies</vt:lpstr>
      <vt:lpstr>Contract Reference Assemblies</vt:lpstr>
      <vt:lpstr>Providing Contracts for your Lib</vt:lpstr>
      <vt:lpstr>Developing against 3rd Party Lib</vt:lpstr>
      <vt:lpstr>Drawbacks of Approach</vt:lpstr>
      <vt:lpstr>Purity</vt:lpstr>
      <vt:lpstr>Proof of Concept: CodeContracts</vt:lpstr>
      <vt:lpstr>Documentation Generation</vt:lpstr>
      <vt:lpstr>Documentation Generation</vt:lpstr>
      <vt:lpstr>Static Contract Verification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 Set of Contract Checking Tools into Visual Studio</dc:title>
  <dc:creator>Manuel Fahndrich</dc:creator>
  <cp:lastModifiedBy>Manuel Fahndrich</cp:lastModifiedBy>
  <cp:revision>105</cp:revision>
  <dcterms:created xsi:type="dcterms:W3CDTF">2012-05-29T18:34:54Z</dcterms:created>
  <dcterms:modified xsi:type="dcterms:W3CDTF">2012-06-03T09:50:36Z</dcterms:modified>
</cp:coreProperties>
</file>