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Usable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Microsoft Research, Redmond,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P</a:t>
            </a:r>
          </a:p>
          <a:p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What the program should do</a:t>
            </a:r>
          </a:p>
          <a:p>
            <a:pPr lvl="1"/>
            <a:r>
              <a:rPr lang="en-US" dirty="0" smtClean="0"/>
              <a:t>Ex. No runtime errors, no infinite loops, use few resources, </a:t>
            </a:r>
            <a:r>
              <a:rPr lang="en-US" dirty="0" smtClean="0"/>
              <a:t>sort the values,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</a:t>
            </a:r>
            <a:r>
              <a:rPr lang="en-US" dirty="0" smtClean="0">
                <a:solidFill>
                  <a:srgbClr val="FF0000"/>
                </a:solidFill>
              </a:rPr>
              <a:t>Verification</a:t>
            </a:r>
            <a:r>
              <a:rPr lang="en-US" dirty="0" smtClean="0"/>
              <a:t> Problem</a:t>
            </a:r>
          </a:p>
          <a:p>
            <a:pPr lvl="1"/>
            <a:r>
              <a:rPr lang="en-US" i="1" dirty="0" smtClean="0"/>
              <a:t>Mathematically prove that the program P satisfies its specification 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3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verification: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are “easier</a:t>
            </a:r>
            <a:r>
              <a:rPr lang="en-US" dirty="0" smtClean="0"/>
              <a:t>” to analyze </a:t>
            </a:r>
            <a:r>
              <a:rPr lang="en-US" dirty="0" smtClean="0"/>
              <a:t>than others</a:t>
            </a:r>
            <a:endParaRPr lang="en-US" dirty="0"/>
          </a:p>
          <a:p>
            <a:r>
              <a:rPr lang="en-US" dirty="0" smtClean="0"/>
              <a:t>C/C++have undefined cases</a:t>
            </a:r>
          </a:p>
          <a:p>
            <a:r>
              <a:rPr lang="en-US" dirty="0" smtClean="0"/>
              <a:t>JavaScript, Ruby, PHP, etc. are untyped, with eval, prototypes ...</a:t>
            </a:r>
          </a:p>
          <a:p>
            <a:r>
              <a:rPr lang="en-US" dirty="0" smtClean="0"/>
              <a:t>C#/Java are better </a:t>
            </a:r>
          </a:p>
          <a:p>
            <a:pPr lvl="1"/>
            <a:r>
              <a:rPr lang="en-US" dirty="0" smtClean="0"/>
              <a:t>but still have</a:t>
            </a:r>
            <a:r>
              <a:rPr lang="en-US" dirty="0"/>
              <a:t> </a:t>
            </a:r>
            <a:r>
              <a:rPr lang="en-US" dirty="0" smtClean="0"/>
              <a:t>objects, inheritance, concurrency, reflection…</a:t>
            </a:r>
          </a:p>
          <a:p>
            <a:r>
              <a:rPr lang="en-US" dirty="0" smtClean="0"/>
              <a:t>I do not think the programming language is the “real” problem</a:t>
            </a:r>
          </a:p>
          <a:p>
            <a:pPr lvl="1"/>
            <a:r>
              <a:rPr lang="en-US" dirty="0" smtClean="0"/>
              <a:t>Cannot move everyone to the </a:t>
            </a:r>
            <a:r>
              <a:rPr lang="en-US" i="1" dirty="0" smtClean="0"/>
              <a:t>new </a:t>
            </a:r>
            <a:r>
              <a:rPr lang="en-US" dirty="0" smtClean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78156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verification: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language should we use to specify our code?</a:t>
            </a:r>
          </a:p>
          <a:p>
            <a:r>
              <a:rPr lang="en-US" dirty="0" smtClean="0"/>
              <a:t>There is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lethora of specification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Behavioral descriptions, many kinds of logics, contracts…</a:t>
            </a:r>
          </a:p>
          <a:p>
            <a:r>
              <a:rPr lang="en-US" dirty="0" smtClean="0"/>
              <a:t>Challenge: We need user-friendly specifications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Easy </a:t>
            </a:r>
            <a:r>
              <a:rPr lang="en-US" dirty="0" smtClean="0">
                <a:solidFill>
                  <a:schemeClr val="tx1"/>
                </a:solidFill>
              </a:rPr>
              <a:t>to write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understand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enough for </a:t>
            </a:r>
            <a:r>
              <a:rPr lang="en-US" dirty="0" smtClean="0">
                <a:solidFill>
                  <a:srgbClr val="FF0000"/>
                </a:solidFill>
              </a:rPr>
              <a:t>verification</a:t>
            </a:r>
          </a:p>
          <a:p>
            <a:r>
              <a:rPr lang="en-US" dirty="0" smtClean="0"/>
              <a:t>Should </a:t>
            </a:r>
            <a:r>
              <a:rPr lang="en-US" dirty="0" smtClean="0">
                <a:solidFill>
                  <a:srgbClr val="FF0000"/>
                </a:solidFill>
              </a:rPr>
              <a:t>not over-specify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0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verification: Automation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carry on the proof?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realistic option</a:t>
            </a:r>
          </a:p>
          <a:p>
            <a:pPr lvl="1"/>
            <a:r>
              <a:rPr lang="en-US" dirty="0" smtClean="0"/>
              <a:t>Do not scale up</a:t>
            </a:r>
          </a:p>
          <a:p>
            <a:pPr lvl="1"/>
            <a:r>
              <a:rPr lang="en-US" dirty="0" smtClean="0"/>
              <a:t>Manual proof may contain errors</a:t>
            </a:r>
          </a:p>
          <a:p>
            <a:pPr lvl="1"/>
            <a:r>
              <a:rPr lang="en-US" dirty="0" smtClean="0"/>
              <a:t>Evolution with the program?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Automatically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Which tools?</a:t>
            </a:r>
          </a:p>
          <a:p>
            <a:pPr lvl="1"/>
            <a:r>
              <a:rPr lang="en-US" dirty="0" smtClean="0"/>
              <a:t>Which science behind the tools?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Effective</a:t>
            </a:r>
            <a:r>
              <a:rPr lang="en-US" dirty="0" smtClean="0"/>
              <a:t> verification tools </a:t>
            </a:r>
          </a:p>
          <a:p>
            <a:pPr lvl="1"/>
            <a:r>
              <a:rPr lang="en-US" dirty="0" smtClean="0"/>
              <a:t>Provide feedback in early stages of the program development</a:t>
            </a:r>
          </a:p>
          <a:p>
            <a:pPr lvl="2"/>
            <a:r>
              <a:rPr lang="en-US" dirty="0" smtClean="0"/>
              <a:t>Catch </a:t>
            </a:r>
            <a:r>
              <a:rPr lang="en-US" dirty="0" smtClean="0">
                <a:solidFill>
                  <a:srgbClr val="FF0000"/>
                </a:solidFill>
              </a:rPr>
              <a:t>bugs earlier</a:t>
            </a:r>
            <a:r>
              <a:rPr lang="en-US" dirty="0" smtClean="0"/>
              <a:t>! Ergo, cheaper, faster SW development</a:t>
            </a:r>
          </a:p>
          <a:p>
            <a:pPr lvl="1"/>
            <a:r>
              <a:rPr lang="en-US" dirty="0" smtClean="0"/>
              <a:t>Are user-oriented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tool should assist the user </a:t>
            </a:r>
            <a:r>
              <a:rPr lang="en-US" dirty="0" smtClean="0"/>
              <a:t>not the other way around!</a:t>
            </a:r>
          </a:p>
          <a:p>
            <a:pPr lvl="1"/>
            <a:r>
              <a:rPr lang="en-US" dirty="0" smtClean="0"/>
              <a:t>Are precise</a:t>
            </a:r>
          </a:p>
          <a:p>
            <a:pPr lvl="2"/>
            <a:r>
              <a:rPr lang="en-US" dirty="0" smtClean="0"/>
              <a:t>Few false positive</a:t>
            </a:r>
          </a:p>
          <a:p>
            <a:pPr lvl="1"/>
            <a:r>
              <a:rPr lang="en-US" dirty="0" smtClean="0"/>
              <a:t>Are scalable</a:t>
            </a:r>
          </a:p>
          <a:p>
            <a:pPr lvl="2"/>
            <a:r>
              <a:rPr lang="en-US" dirty="0" smtClean="0"/>
              <a:t>Provide answers in a “reasonable”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Smart Programming Assistant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behind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35+ years of </a:t>
            </a:r>
            <a:r>
              <a:rPr lang="en-US" dirty="0" smtClean="0">
                <a:solidFill>
                  <a:srgbClr val="FF0000"/>
                </a:solidFill>
              </a:rPr>
              <a:t>research</a:t>
            </a:r>
            <a:r>
              <a:rPr lang="en-US" dirty="0" smtClean="0"/>
              <a:t> in abstract interpretation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Theory of abstractions</a:t>
            </a:r>
          </a:p>
          <a:p>
            <a:pPr lvl="2"/>
            <a:r>
              <a:rPr lang="en-US" dirty="0" smtClean="0"/>
              <a:t>Ex. Sign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-123156789 * 49126589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1. Do </a:t>
            </a:r>
            <a:r>
              <a:rPr lang="en-US" dirty="0"/>
              <a:t>the </a:t>
            </a:r>
            <a:r>
              <a:rPr lang="en-US" dirty="0" smtClean="0"/>
              <a:t>multiplication: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-6050272955762721 </a:t>
            </a:r>
          </a:p>
          <a:p>
            <a:pPr lvl="2"/>
            <a:r>
              <a:rPr lang="en-US" dirty="0" smtClean="0"/>
              <a:t>2. Use the rule of signs: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* + </a:t>
            </a:r>
            <a:r>
              <a:rPr lang="en-US" dirty="0" smtClean="0"/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dirty="0" smtClean="0"/>
              <a:t>Static analysis/verification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Precise</a:t>
            </a:r>
            <a:r>
              <a:rPr lang="en-US" dirty="0" smtClean="0"/>
              <a:t> enough to </a:t>
            </a:r>
            <a:r>
              <a:rPr lang="en-US" dirty="0" smtClean="0">
                <a:solidFill>
                  <a:srgbClr val="FF0000"/>
                </a:solidFill>
              </a:rPr>
              <a:t>prove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Imprecise</a:t>
            </a:r>
            <a:r>
              <a:rPr lang="en-US" dirty="0" smtClean="0"/>
              <a:t> enough to be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Most impressive industrial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Airbus, NASA, embedded systems, MS, Intel,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12" y="962355"/>
            <a:ext cx="4146184" cy="5282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646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Building hi quality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Specification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Should be user friendly</a:t>
            </a:r>
          </a:p>
          <a:p>
            <a:pPr lvl="1"/>
            <a:r>
              <a:rPr lang="en-US" dirty="0" smtClean="0"/>
              <a:t>Contracts? </a:t>
            </a:r>
          </a:p>
          <a:p>
            <a:pPr lvl="2"/>
            <a:r>
              <a:rPr lang="en-US" dirty="0" smtClean="0"/>
              <a:t>Good: Easy to learn</a:t>
            </a:r>
          </a:p>
          <a:p>
            <a:pPr lvl="2"/>
            <a:r>
              <a:rPr lang="en-US" dirty="0" smtClean="0"/>
              <a:t>TODO: Too low level, need more abstraction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Verification</a:t>
            </a:r>
            <a:r>
              <a:rPr lang="en-US" dirty="0" smtClean="0"/>
              <a:t> tools and science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h</a:t>
            </a:r>
            <a:r>
              <a:rPr lang="en-US" dirty="0" smtClean="0"/>
              <a:t>elp users, no need for experts</a:t>
            </a:r>
          </a:p>
          <a:p>
            <a:pPr lvl="1"/>
            <a:r>
              <a:rPr lang="en-US" dirty="0" smtClean="0"/>
              <a:t>Abstract interpretation?</a:t>
            </a:r>
          </a:p>
          <a:p>
            <a:pPr lvl="2"/>
            <a:r>
              <a:rPr lang="en-US" dirty="0" smtClean="0"/>
              <a:t>Good: Scalable, Automatic</a:t>
            </a:r>
          </a:p>
          <a:p>
            <a:pPr lvl="2"/>
            <a:r>
              <a:rPr lang="en-US" dirty="0" smtClean="0"/>
              <a:t>TODO: Handle more complex properties, simplify development  </a:t>
            </a:r>
          </a:p>
        </p:txBody>
      </p:sp>
    </p:spTree>
    <p:extLst>
      <p:ext uri="{BB962C8B-B14F-4D97-AF65-F5344CB8AC3E}">
        <p14:creationId xmlns:p14="http://schemas.microsoft.com/office/powerpoint/2010/main" val="119842817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dca87d8f8c3a9b6cbe1c1032ccc5339e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903fbc1d8094e8fc6ee721c278894f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74D07-F9DA-4182-A67B-7120521B750E}"/>
</file>

<file path=customXml/itemProps2.xml><?xml version="1.0" encoding="utf-8"?>
<ds:datastoreItem xmlns:ds="http://schemas.openxmlformats.org/officeDocument/2006/customXml" ds:itemID="{BAACDF8E-CC11-49E9-A819-0866CCEB7C62}"/>
</file>

<file path=customXml/itemProps3.xml><?xml version="1.0" encoding="utf-8"?>
<ds:datastoreItem xmlns:ds="http://schemas.openxmlformats.org/officeDocument/2006/customXml" ds:itemID="{A2BED395-223A-464E-96FC-FB4A00103A1E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690</TotalTime>
  <Words>427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Consolas</vt:lpstr>
      <vt:lpstr>Wingdings</vt:lpstr>
      <vt:lpstr>Metropolitan</vt:lpstr>
      <vt:lpstr>Usable Verification</vt:lpstr>
      <vt:lpstr>Program verification</vt:lpstr>
      <vt:lpstr>Challenges in verification: Language</vt:lpstr>
      <vt:lpstr>Challenges in verification: Specifications</vt:lpstr>
      <vt:lpstr>Challenges in verification: Automation </vt:lpstr>
      <vt:lpstr>Vision: Usable verification</vt:lpstr>
      <vt:lpstr>Demo!</vt:lpstr>
      <vt:lpstr>What’s behind it?</vt:lpstr>
      <vt:lpstr>Conclusions: Building hi quality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Verification</dc:title>
  <dc:creator>Francesco Logozzo</dc:creator>
  <cp:lastModifiedBy>Francesco Logozzo</cp:lastModifiedBy>
  <cp:revision>46</cp:revision>
  <dcterms:created xsi:type="dcterms:W3CDTF">2013-09-21T16:04:26Z</dcterms:created>
  <dcterms:modified xsi:type="dcterms:W3CDTF">2013-09-25T17:35:23Z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