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87" r:id="rId9"/>
    <p:sldId id="260" r:id="rId10"/>
    <p:sldId id="261" r:id="rId11"/>
    <p:sldId id="262" r:id="rId12"/>
    <p:sldId id="263" r:id="rId13"/>
    <p:sldId id="264" r:id="rId14"/>
    <p:sldId id="28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4707" autoAdjust="0"/>
  </p:normalViewPr>
  <p:slideViewPr>
    <p:cSldViewPr snapToGrid="0">
      <p:cViewPr varScale="1">
        <p:scale>
          <a:sx n="87" d="100"/>
          <a:sy n="87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1/15/2013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De </a:t>
            </a:r>
            <a:r>
              <a:rPr lang="en-US" sz="8000" dirty="0" err="1"/>
              <a:t>necessariis</a:t>
            </a:r>
            <a:r>
              <a:rPr lang="en-US" sz="8000" dirty="0"/>
              <a:t> </a:t>
            </a:r>
            <a:r>
              <a:rPr lang="en-US" sz="8000" dirty="0"/>
              <a:t>pre </a:t>
            </a:r>
            <a:r>
              <a:rPr lang="en-US" sz="8000" dirty="0" err="1" smtClean="0"/>
              <a:t>condiciones</a:t>
            </a:r>
            <a:r>
              <a:rPr lang="en-US" sz="8000" dirty="0" smtClean="0"/>
              <a:t> </a:t>
            </a:r>
            <a:r>
              <a:rPr lang="en-US" sz="8000" dirty="0" err="1"/>
              <a:t>consequentia</a:t>
            </a:r>
            <a:r>
              <a:rPr lang="en-US" sz="8000" dirty="0"/>
              <a:t> sine </a:t>
            </a:r>
            <a:r>
              <a:rPr lang="en-US" sz="8000" dirty="0" err="1"/>
              <a:t>machina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dirty="0"/>
              <a:t>. </a:t>
            </a:r>
            <a:r>
              <a:rPr lang="en-US" dirty="0" err="1" smtClean="0"/>
              <a:t>Consobrinus</a:t>
            </a:r>
            <a:r>
              <a:rPr lang="en-US" dirty="0"/>
              <a:t>, </a:t>
            </a:r>
            <a:r>
              <a:rPr lang="en-US" dirty="0" smtClean="0"/>
              <a:t>R</a:t>
            </a:r>
            <a:r>
              <a:rPr lang="en-US" dirty="0"/>
              <a:t>. </a:t>
            </a:r>
            <a:r>
              <a:rPr lang="en-US" dirty="0" err="1" smtClean="0"/>
              <a:t>Consobrinus</a:t>
            </a:r>
            <a:endParaRPr lang="en-US" dirty="0" smtClean="0"/>
          </a:p>
          <a:p>
            <a:r>
              <a:rPr lang="en-US" dirty="0" smtClean="0"/>
              <a:t>M. </a:t>
            </a:r>
            <a:r>
              <a:rPr lang="en-US" dirty="0" err="1" smtClean="0"/>
              <a:t>Aquilifer</a:t>
            </a:r>
            <a:r>
              <a:rPr lang="en-US" dirty="0" smtClean="0"/>
              <a:t>, </a:t>
            </a:r>
            <a:r>
              <a:rPr lang="en-US" u="sng" dirty="0" smtClean="0"/>
              <a:t>F. </a:t>
            </a:r>
            <a:r>
              <a:rPr lang="en-US" u="sng" dirty="0" err="1" smtClean="0"/>
              <a:t>Oratio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1885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23"/>
    </mc:Choice>
    <mc:Fallback>
      <p:transition spd="slow" advTm="90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Weakest (liberal)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preconditions guaranteeing partial correctness:</a:t>
            </a:r>
          </a:p>
          <a:p>
            <a:pPr algn="ctr"/>
            <a:r>
              <a:rPr lang="en-US" dirty="0" err="1" smtClean="0"/>
              <a:t>wlp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true)(</a:t>
            </a:r>
            <a:r>
              <a:rPr lang="en-US" i="1" dirty="0" smtClean="0"/>
              <a:t>s</a:t>
            </a:r>
            <a:r>
              <a:rPr lang="en-US" i="1" baseline="-25000" dirty="0"/>
              <a:t>0</a:t>
            </a:r>
            <a:r>
              <a:rPr lang="en-US" dirty="0" smtClean="0"/>
              <a:t>) </a:t>
            </a:r>
            <a:r>
              <a:rPr lang="en-US" dirty="0"/>
              <a:t>≝ (</a:t>
            </a:r>
            <a:r>
              <a:rPr lang="en-US" dirty="0" smtClean="0"/>
              <a:t>B(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) </a:t>
            </a:r>
            <a:r>
              <a:rPr lang="en-US" dirty="0"/>
              <a:t>= ∅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Drawbacks of </a:t>
            </a:r>
            <a:r>
              <a:rPr lang="en-US" dirty="0" err="1" smtClean="0"/>
              <a:t>wlp</a:t>
            </a:r>
            <a:r>
              <a:rPr lang="en-US" dirty="0" smtClean="0"/>
              <a:t> for the automatic inference of preconditions: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With loops, there is </a:t>
            </a:r>
            <a:r>
              <a:rPr lang="en-US" dirty="0" smtClean="0">
                <a:solidFill>
                  <a:srgbClr val="FF0000"/>
                </a:solidFill>
              </a:rPr>
              <a:t>no algorithm </a:t>
            </a:r>
            <a:r>
              <a:rPr lang="en-US" dirty="0" smtClean="0"/>
              <a:t>to compute </a:t>
            </a:r>
            <a:r>
              <a:rPr lang="en-US" dirty="0" err="1" smtClean="0"/>
              <a:t>wlp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dirty="0" smtClean="0"/>
              <a:t>true)</a:t>
            </a:r>
          </a:p>
          <a:p>
            <a:pPr marL="713232" lvl="1" indent="-457200"/>
            <a:r>
              <a:rPr lang="en-US" dirty="0" smtClean="0"/>
              <a:t>Solution in deductive verification: Use loop invariant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Inferred preconditions are sufficient but </a:t>
            </a:r>
            <a:r>
              <a:rPr lang="en-US" dirty="0" smtClean="0">
                <a:solidFill>
                  <a:srgbClr val="FF0000"/>
                </a:solidFill>
              </a:rPr>
              <a:t>not the weakest </a:t>
            </a:r>
            <a:r>
              <a:rPr lang="en-US" dirty="0" smtClean="0"/>
              <a:t>anymore</a:t>
            </a:r>
          </a:p>
          <a:p>
            <a:pPr marL="713232" lvl="1" indent="-457200"/>
            <a:r>
              <a:rPr lang="en-US" dirty="0" smtClean="0"/>
              <a:t>Under-approximation </a:t>
            </a:r>
            <a:r>
              <a:rPr lang="en-US" dirty="0"/>
              <a:t>of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Sufficient preconditions </a:t>
            </a:r>
            <a:r>
              <a:rPr lang="en-US" dirty="0" smtClean="0">
                <a:solidFill>
                  <a:srgbClr val="FF0000"/>
                </a:solidFill>
              </a:rPr>
              <a:t>rule out good runs</a:t>
            </a:r>
          </a:p>
          <a:p>
            <a:pPr marL="713232" lvl="1" indent="-457200"/>
            <a:r>
              <a:rPr lang="en-US" dirty="0" smtClean="0"/>
              <a:t>Callers should satisfy a too strong condition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1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099"/>
    </mc:Choice>
    <mc:Fallback>
      <p:transition spd="slow" advTm="15209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468" y="2011680"/>
            <a:ext cx="6384256" cy="3766185"/>
          </a:xfrm>
        </p:spPr>
        <p:txBody>
          <a:bodyPr/>
          <a:lstStyle/>
          <a:p>
            <a:r>
              <a:rPr lang="en-US" dirty="0" smtClean="0"/>
              <a:t>Overflows are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 error</a:t>
            </a:r>
          </a:p>
          <a:p>
            <a:pPr lvl="1"/>
            <a:r>
              <a:rPr lang="en-US" dirty="0" smtClean="0"/>
              <a:t>Ex. Sum([</a:t>
            </a:r>
            <a:r>
              <a:rPr lang="en-US" i="1" dirty="0" smtClean="0"/>
              <a:t>-2147483639, 2147483638, -10</a:t>
            </a:r>
            <a:r>
              <a:rPr lang="en-US" dirty="0" smtClean="0"/>
              <a:t>]) = </a:t>
            </a:r>
            <a:r>
              <a:rPr lang="en-US" i="1" dirty="0" smtClean="0"/>
              <a:t>19</a:t>
            </a:r>
          </a:p>
          <a:p>
            <a:r>
              <a:rPr lang="en-US" dirty="0"/>
              <a:t>In deductive verification, provide loop </a:t>
            </a:r>
            <a:r>
              <a:rPr lang="en-US" dirty="0" smtClean="0"/>
              <a:t>invariant</a:t>
            </a:r>
          </a:p>
          <a:p>
            <a:r>
              <a:rPr lang="en-US" dirty="0" smtClean="0"/>
              <a:t>Which is the weakest precondition?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method itself</a:t>
            </a:r>
          </a:p>
          <a:p>
            <a:r>
              <a:rPr lang="en-US" dirty="0" smtClean="0"/>
              <a:t>Sufficient preconditions:</a:t>
            </a:r>
          </a:p>
          <a:p>
            <a:pPr lvl="1"/>
            <a:r>
              <a:rPr lang="en-US" dirty="0" smtClean="0"/>
              <a:t>∀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∈ [0, </a:t>
            </a:r>
            <a:r>
              <a:rPr lang="en-US" dirty="0" err="1"/>
              <a:t>xs.Length</a:t>
            </a:r>
            <a:r>
              <a:rPr lang="en-US" dirty="0"/>
              <a:t>], 0 ≤ </a:t>
            </a:r>
            <a:r>
              <a:rPr lang="en-US" dirty="0" err="1" smtClean="0"/>
              <a:t>xs</a:t>
            </a:r>
            <a:r>
              <a:rPr lang="en-US" dirty="0" smtClean="0"/>
              <a:t>[</a:t>
            </a:r>
            <a:r>
              <a:rPr lang="en-US" i="1" dirty="0" smtClean="0"/>
              <a:t>i</a:t>
            </a:r>
            <a:r>
              <a:rPr lang="en-US" dirty="0" smtClean="0"/>
              <a:t>] </a:t>
            </a:r>
            <a:r>
              <a:rPr lang="en-US" dirty="0"/>
              <a:t>&lt; </a:t>
            </a:r>
            <a:r>
              <a:rPr lang="en-US" dirty="0" err="1" smtClean="0"/>
              <a:t>MaxInt</a:t>
            </a:r>
            <a:r>
              <a:rPr lang="en-US" dirty="0" smtClean="0"/>
              <a:t>/</a:t>
            </a:r>
            <a:r>
              <a:rPr lang="en-US" dirty="0" err="1" smtClean="0"/>
              <a:t>xs.Length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</a:p>
          <a:p>
            <a:pPr lvl="1"/>
            <a:r>
              <a:rPr lang="en-US" dirty="0" err="1" smtClean="0"/>
              <a:t>xs.Length</a:t>
            </a:r>
            <a:r>
              <a:rPr lang="en-US" dirty="0" smtClean="0"/>
              <a:t> == 3</a:t>
            </a:r>
            <a:r>
              <a:rPr lang="en-US" dirty="0"/>
              <a:t> </a:t>
            </a:r>
            <a:r>
              <a:rPr lang="en-US" dirty="0" smtClean="0"/>
              <a:t>∧ </a:t>
            </a:r>
            <a:r>
              <a:rPr lang="en-US" dirty="0" err="1" smtClean="0"/>
              <a:t>xs</a:t>
            </a:r>
            <a:r>
              <a:rPr lang="en-US" dirty="0" smtClean="0"/>
              <a:t>[0] + </a:t>
            </a:r>
            <a:r>
              <a:rPr lang="en-US" dirty="0" err="1" smtClean="0"/>
              <a:t>xs</a:t>
            </a:r>
            <a:r>
              <a:rPr lang="en-US" dirty="0" smtClean="0"/>
              <a:t>[1] == 0 ∧ </a:t>
            </a:r>
            <a:r>
              <a:rPr lang="en-US" dirty="0" err="1" smtClean="0"/>
              <a:t>xs</a:t>
            </a:r>
            <a:r>
              <a:rPr lang="en-US" dirty="0" smtClean="0"/>
              <a:t>[2] &gt;= 0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017" y="2084546"/>
            <a:ext cx="48702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xs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sum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for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xs.Length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sum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[i];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(sum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&gt;=0);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sum;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7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2"/>
    </mc:Choice>
    <mc:Fallback>
      <p:transition spd="slow" advTm="10100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Under-approximation of </a:t>
            </a:r>
            <a:r>
              <a:rPr lang="en-US" dirty="0" err="1" smtClean="0"/>
              <a:t>wlp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Formally, with loop invariants, we </a:t>
            </a:r>
            <a:r>
              <a:rPr lang="en-US" dirty="0" smtClean="0">
                <a:solidFill>
                  <a:srgbClr val="FF0000"/>
                </a:solidFill>
              </a:rPr>
              <a:t>compute a sufficient </a:t>
            </a:r>
            <a:r>
              <a:rPr lang="en-US" dirty="0" smtClean="0"/>
              <a:t>condition S:</a:t>
            </a:r>
          </a:p>
          <a:p>
            <a:pPr algn="ctr"/>
            <a:r>
              <a:rPr lang="en-US" dirty="0"/>
              <a:t>S(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</a:t>
            </a:r>
            <a:r>
              <a:rPr lang="en-US" dirty="0" smtClean="0"/>
              <a:t>⟹ </a:t>
            </a:r>
            <a:r>
              <a:rPr lang="en-US" dirty="0" err="1" smtClean="0"/>
              <a:t>wlp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true)(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Which is equivalent to</a:t>
            </a:r>
          </a:p>
          <a:p>
            <a:pPr algn="ctr"/>
            <a:r>
              <a:rPr lang="en-US" dirty="0" smtClean="0"/>
              <a:t>[I(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</a:t>
            </a:r>
            <a:r>
              <a:rPr lang="en-US" dirty="0" smtClean="0"/>
              <a:t>∅] </a:t>
            </a:r>
            <a:r>
              <a:rPr lang="en-US" dirty="0"/>
              <a:t>⟹ </a:t>
            </a:r>
            <a:r>
              <a:rPr lang="en-US" dirty="0" smtClean="0"/>
              <a:t>[S(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⟹ </a:t>
            </a:r>
            <a:r>
              <a:rPr lang="en-US" dirty="0"/>
              <a:t>G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≠ </a:t>
            </a:r>
            <a:r>
              <a:rPr lang="en-US" dirty="0" smtClean="0"/>
              <a:t>∅]</a:t>
            </a:r>
            <a:endParaRPr lang="en-US" dirty="0"/>
          </a:p>
          <a:p>
            <a:r>
              <a:rPr lang="en-US" dirty="0" smtClean="0"/>
              <a:t>So that it may exists some initial state </a:t>
            </a:r>
            <a:r>
              <a:rPr lang="en-US" i="1" dirty="0" smtClean="0"/>
              <a:t>s </a:t>
            </a:r>
            <a:r>
              <a:rPr lang="en-US" dirty="0" smtClean="0"/>
              <a:t>such that</a:t>
            </a:r>
          </a:p>
          <a:p>
            <a:pPr algn="ctr"/>
            <a:r>
              <a:rPr lang="en-US" dirty="0" smtClean="0"/>
              <a:t>¬ S(</a:t>
            </a:r>
            <a:r>
              <a:rPr lang="en-US" i="1" dirty="0" smtClean="0"/>
              <a:t>s</a:t>
            </a:r>
            <a:r>
              <a:rPr lang="en-US" dirty="0" smtClean="0"/>
              <a:t>) ∧</a:t>
            </a:r>
            <a:r>
              <a:rPr lang="en-US" dirty="0"/>
              <a:t> G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</a:t>
            </a:r>
            <a:r>
              <a:rPr lang="en-US" dirty="0"/>
              <a:t>≠ ∅</a:t>
            </a:r>
            <a:endParaRPr lang="en-US" dirty="0"/>
          </a:p>
          <a:p>
            <a:r>
              <a:rPr lang="en-US" dirty="0" smtClean="0"/>
              <a:t>i.e., </a:t>
            </a:r>
            <a:r>
              <a:rPr lang="en-US" i="1" dirty="0" smtClean="0"/>
              <a:t>s </a:t>
            </a:r>
            <a:r>
              <a:rPr lang="en-US" dirty="0" smtClean="0"/>
              <a:t>does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satisfy S, but it does </a:t>
            </a:r>
            <a:r>
              <a:rPr lang="en-US" dirty="0" smtClean="0">
                <a:solidFill>
                  <a:srgbClr val="FF0000"/>
                </a:solidFill>
              </a:rPr>
              <a:t>not lead </a:t>
            </a:r>
            <a:r>
              <a:rPr lang="en-US" dirty="0" smtClean="0"/>
              <a:t>to a </a:t>
            </a:r>
            <a:r>
              <a:rPr lang="en-US" dirty="0" smtClean="0">
                <a:solidFill>
                  <a:srgbClr val="FF0000"/>
                </a:solidFill>
              </a:rPr>
              <a:t>bad </a:t>
            </a:r>
            <a:r>
              <a:rPr lang="en-US" dirty="0" smtClean="0"/>
              <a:t>state 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466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79"/>
    </mc:Choice>
    <mc:Fallback>
      <p:transition spd="slow" advTm="7497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Sufficient preconditions impose too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  <a:r>
              <a:rPr lang="en-US" dirty="0" smtClean="0"/>
              <a:t> a burden to the </a:t>
            </a:r>
            <a:r>
              <a:rPr lang="en-US" dirty="0" smtClean="0">
                <a:solidFill>
                  <a:srgbClr val="FF0000"/>
                </a:solidFill>
              </a:rPr>
              <a:t>caller</a:t>
            </a:r>
          </a:p>
          <a:p>
            <a:r>
              <a:rPr lang="en-US" dirty="0" smtClean="0"/>
              <a:t>They just ensure the correctness of the </a:t>
            </a:r>
            <a:r>
              <a:rPr lang="en-US" dirty="0" smtClean="0">
                <a:solidFill>
                  <a:srgbClr val="FF0000"/>
                </a:solidFill>
              </a:rPr>
              <a:t>callee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practical </a:t>
            </a:r>
            <a:r>
              <a:rPr lang="en-US" dirty="0" smtClean="0"/>
              <a:t>in a realistic setting</a:t>
            </a:r>
          </a:p>
          <a:p>
            <a:r>
              <a:rPr lang="en-US" dirty="0" smtClean="0"/>
              <a:t>Users complained about “wrong” preconditions</a:t>
            </a:r>
          </a:p>
          <a:p>
            <a:pPr lvl="1"/>
            <a:r>
              <a:rPr lang="en-US" dirty="0" smtClean="0"/>
              <a:t>“wrong preconditions” = sufficient preconditions</a:t>
            </a:r>
          </a:p>
        </p:txBody>
      </p:sp>
    </p:spTree>
    <p:extLst>
      <p:ext uri="{BB962C8B-B14F-4D97-AF65-F5344CB8AC3E}">
        <p14:creationId xmlns:p14="http://schemas.microsoft.com/office/powerpoint/2010/main" val="9955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39"/>
    </mc:Choice>
    <mc:Fallback>
      <p:transition spd="slow" advTm="1013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Necessary preconditions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9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"/>
    </mc:Choice>
    <mc:Fallback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Strongest necessary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program terminates in a good state for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then</a:t>
            </a:r>
            <a:r>
              <a:rPr lang="en-US" i="1" dirty="0"/>
              <a:t> </a:t>
            </a:r>
            <a:r>
              <a:rPr lang="en-US" dirty="0"/>
              <a:t>N(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should </a:t>
            </a:r>
            <a:r>
              <a:rPr lang="en-US" dirty="0" smtClean="0"/>
              <a:t>hold:</a:t>
            </a:r>
            <a:endParaRPr lang="en-US" dirty="0"/>
          </a:p>
          <a:p>
            <a:pPr algn="ctr"/>
            <a:r>
              <a:rPr lang="en-US" dirty="0" smtClean="0"/>
              <a:t>[</a:t>
            </a:r>
            <a:r>
              <a:rPr lang="en-US" dirty="0"/>
              <a:t>I(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= ∅] ⟹ </a:t>
            </a:r>
            <a:r>
              <a:rPr lang="en-US" dirty="0" smtClean="0"/>
              <a:t>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≠ </a:t>
            </a:r>
            <a:r>
              <a:rPr lang="en-US" dirty="0" smtClean="0"/>
              <a:t>∅</a:t>
            </a:r>
            <a:r>
              <a:rPr lang="en-US" dirty="0"/>
              <a:t> ⟹ </a:t>
            </a:r>
            <a:r>
              <a:rPr lang="en-US" dirty="0" smtClean="0"/>
              <a:t>N(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)] </a:t>
            </a:r>
          </a:p>
          <a:p>
            <a:r>
              <a:rPr lang="en-US" dirty="0" smtClean="0"/>
              <a:t>Equivalently</a:t>
            </a:r>
          </a:p>
          <a:p>
            <a:pPr algn="ctr"/>
            <a:r>
              <a:rPr lang="en-US" dirty="0" smtClean="0"/>
              <a:t>[I(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</a:t>
            </a:r>
            <a:r>
              <a:rPr lang="en-US" dirty="0" smtClean="0"/>
              <a:t>∅] </a:t>
            </a:r>
            <a:r>
              <a:rPr lang="en-US" dirty="0"/>
              <a:t>⟹ </a:t>
            </a:r>
            <a:r>
              <a:rPr lang="en-US" dirty="0" smtClean="0"/>
              <a:t>[¬N(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⟹ (G(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= ∅ ∧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∅ </a:t>
            </a:r>
            <a:r>
              <a:rPr lang="en-US" dirty="0" smtClean="0"/>
              <a:t>)]</a:t>
            </a:r>
          </a:p>
          <a:p>
            <a:r>
              <a:rPr lang="en-US" dirty="0" smtClean="0"/>
              <a:t>i.e., if N </a:t>
            </a:r>
            <a:r>
              <a:rPr lang="en-US" dirty="0" smtClean="0">
                <a:solidFill>
                  <a:srgbClr val="FF0000"/>
                </a:solidFill>
              </a:rPr>
              <a:t>does not hold</a:t>
            </a:r>
            <a:r>
              <a:rPr lang="en-US" dirty="0" smtClean="0"/>
              <a:t>, either</a:t>
            </a:r>
          </a:p>
          <a:p>
            <a:pPr lvl="1"/>
            <a:r>
              <a:rPr lang="en-US" dirty="0" smtClean="0"/>
              <a:t>The program </a:t>
            </a:r>
            <a:r>
              <a:rPr lang="en-US" dirty="0" smtClean="0">
                <a:solidFill>
                  <a:srgbClr val="FF0000"/>
                </a:solidFill>
              </a:rPr>
              <a:t>diverges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The program reaches a </a:t>
            </a:r>
            <a:r>
              <a:rPr lang="en-US" dirty="0" smtClean="0">
                <a:solidFill>
                  <a:srgbClr val="FF0000"/>
                </a:solidFill>
              </a:rPr>
              <a:t>bad state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Strongest (liberal) necessary precondition:</a:t>
            </a:r>
          </a:p>
          <a:p>
            <a:pPr algn="ctr"/>
            <a:r>
              <a:rPr lang="en-US" dirty="0" err="1" smtClean="0"/>
              <a:t>snp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true)(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≝ </a:t>
            </a:r>
            <a:r>
              <a:rPr lang="en-US" dirty="0" smtClean="0"/>
              <a:t>¬[G(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∅ ∧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</a:t>
            </a:r>
            <a:r>
              <a:rPr lang="en-US" dirty="0" smtClean="0"/>
              <a:t>∅]= 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≠ ∅ ∨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= </a:t>
            </a:r>
            <a:r>
              <a:rPr lang="en-US" dirty="0" smtClean="0"/>
              <a:t>∅]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2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6"/>
    </mc:Choice>
    <mc:Fallback>
      <p:transition spd="slow" advTm="196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Comparison, ignoring non-termination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77045"/>
              </p:ext>
            </p:extLst>
          </p:nvPr>
        </p:nvGraphicFramePr>
        <p:xfrm>
          <a:off x="1193689" y="2772029"/>
          <a:ext cx="3754932" cy="278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733"/>
                <a:gridCol w="938733"/>
                <a:gridCol w="938733"/>
                <a:gridCol w="938733"/>
              </a:tblGrid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79753"/>
              </p:ext>
            </p:extLst>
          </p:nvPr>
        </p:nvGraphicFramePr>
        <p:xfrm>
          <a:off x="6732640" y="2772029"/>
          <a:ext cx="3754932" cy="278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733"/>
                <a:gridCol w="938733"/>
                <a:gridCol w="938733"/>
                <a:gridCol w="938733"/>
              </a:tblGrid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7241" y="2157730"/>
            <a:ext cx="420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Weakest sufficient</a:t>
            </a:r>
            <a:r>
              <a:rPr lang="en-US" sz="2400" dirty="0" smtClean="0"/>
              <a:t> preconditions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71020" y="2157729"/>
            <a:ext cx="441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Strongest necessary </a:t>
            </a:r>
            <a:r>
              <a:rPr lang="en-US" sz="2400" dirty="0" smtClean="0"/>
              <a:t>preconditions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15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"/>
    </mc:Choice>
    <mc:Fallback>
      <p:transition spd="slow" advTm="3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of necessary conditions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analyses to </a:t>
            </a:r>
            <a:r>
              <a:rPr lang="en-US" dirty="0" smtClean="0">
                <a:solidFill>
                  <a:srgbClr val="FF0000"/>
                </a:solidFill>
              </a:rPr>
              <a:t>infer an error condition </a:t>
            </a:r>
            <a:r>
              <a:rPr lang="en-US" u="sng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such that</a:t>
            </a:r>
          </a:p>
          <a:p>
            <a:pPr algn="ctr"/>
            <a:r>
              <a:rPr lang="en-US" u="sng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⟹ </a:t>
            </a:r>
            <a:r>
              <a:rPr lang="en-US" dirty="0" smtClean="0"/>
              <a:t>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∅ ∧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</a:t>
            </a:r>
            <a:r>
              <a:rPr lang="en-US" dirty="0" smtClean="0"/>
              <a:t>∅]</a:t>
            </a:r>
          </a:p>
          <a:p>
            <a:r>
              <a:rPr lang="en-US" dirty="0" smtClean="0"/>
              <a:t>i.e., </a:t>
            </a:r>
            <a:r>
              <a:rPr lang="en-US" u="sng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sufficient to </a:t>
            </a:r>
            <a:r>
              <a:rPr lang="en-US" dirty="0" smtClean="0">
                <a:solidFill>
                  <a:srgbClr val="FF0000"/>
                </a:solidFill>
              </a:rPr>
              <a:t>guarantee </a:t>
            </a:r>
            <a:r>
              <a:rPr lang="en-US" dirty="0" smtClean="0">
                <a:solidFill>
                  <a:schemeClr val="tx1"/>
                </a:solidFill>
              </a:rPr>
              <a:t>the presence </a:t>
            </a:r>
            <a:r>
              <a:rPr lang="en-US" dirty="0" smtClean="0">
                <a:solidFill>
                  <a:srgbClr val="FF0000"/>
                </a:solidFill>
              </a:rPr>
              <a:t>of definite errors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non-termination</a:t>
            </a:r>
          </a:p>
          <a:p>
            <a:r>
              <a:rPr lang="en-US" u="sng" dirty="0" smtClean="0"/>
              <a:t>E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under-approximation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error semantics</a:t>
            </a:r>
          </a:p>
          <a:p>
            <a:r>
              <a:rPr lang="en-US" dirty="0" smtClean="0"/>
              <a:t>The negation, </a:t>
            </a:r>
            <a:r>
              <a:rPr lang="en-US" u="sng" dirty="0" smtClean="0"/>
              <a:t>¬E</a:t>
            </a:r>
            <a:r>
              <a:rPr lang="en-US" dirty="0" smtClean="0"/>
              <a:t> = N is weaker than the strongest (liberal) necessary precondition:</a:t>
            </a:r>
          </a:p>
          <a:p>
            <a:pPr algn="ctr"/>
            <a:r>
              <a:rPr lang="en-US" dirty="0"/>
              <a:t>G(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∅ ∨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</a:t>
            </a:r>
            <a:r>
              <a:rPr lang="en-US" dirty="0" smtClean="0"/>
              <a:t>= ∅ </a:t>
            </a:r>
            <a:r>
              <a:rPr lang="en-US" dirty="0"/>
              <a:t>⟹ </a:t>
            </a:r>
            <a:r>
              <a:rPr lang="en-US" dirty="0" smtClean="0"/>
              <a:t>¬E(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8206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32"/>
    </mc:Choice>
    <mc:Fallback>
      <p:transition spd="slow" advTm="6913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5"/>
    </mc:Choice>
    <mc:Fallback>
      <p:transition spd="slow" advTm="111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until stabilization</a:t>
            </a:r>
          </a:p>
          <a:p>
            <a:pPr lvl="1"/>
            <a:r>
              <a:rPr lang="en-US" dirty="0" smtClean="0"/>
              <a:t>For each method m</a:t>
            </a:r>
          </a:p>
          <a:p>
            <a:pPr lvl="2"/>
            <a:r>
              <a:rPr lang="en-US" sz="2400" i="0" dirty="0" smtClean="0">
                <a:solidFill>
                  <a:srgbClr val="FF0000"/>
                </a:solidFill>
              </a:rPr>
              <a:t>Analyze</a:t>
            </a:r>
            <a:r>
              <a:rPr lang="en-US" sz="2400" i="0" dirty="0" smtClean="0"/>
              <a:t> m using the underlying static analysis</a:t>
            </a:r>
          </a:p>
          <a:p>
            <a:pPr lvl="2"/>
            <a:r>
              <a:rPr lang="en-US" sz="2400" i="0" dirty="0"/>
              <a:t>Collect </a:t>
            </a:r>
            <a:r>
              <a:rPr lang="en-US" sz="2400" i="0" dirty="0" smtClean="0"/>
              <a:t>proof obligations </a:t>
            </a:r>
            <a:r>
              <a:rPr lang="en-US" sz="2400" i="0" dirty="0" smtClean="0">
                <a:solidFill>
                  <a:srgbClr val="FF0000"/>
                </a:solidFill>
              </a:rPr>
              <a:t>𝔸</a:t>
            </a:r>
            <a:endParaRPr lang="en-US" sz="2400" i="0" dirty="0">
              <a:solidFill>
                <a:srgbClr val="FF0000"/>
              </a:solidFill>
            </a:endParaRPr>
          </a:p>
          <a:p>
            <a:pPr lvl="2"/>
            <a:r>
              <a:rPr lang="en-US" sz="2400" i="0" dirty="0" smtClean="0"/>
              <a:t>Use the analysis to prove the assertions in 𝔸</a:t>
            </a:r>
            <a:endParaRPr lang="en-US" sz="2400" i="0" dirty="0"/>
          </a:p>
          <a:p>
            <a:pPr lvl="2"/>
            <a:r>
              <a:rPr lang="en-US" sz="2400" i="0" dirty="0" smtClean="0"/>
              <a:t>Let 𝕎 ⊆ 𝔸 be the set of warnings</a:t>
            </a:r>
          </a:p>
          <a:p>
            <a:pPr lvl="2"/>
            <a:r>
              <a:rPr lang="en-US" sz="2400" i="0" dirty="0" smtClean="0"/>
              <a:t>If 𝕎 </a:t>
            </a:r>
            <a:r>
              <a:rPr lang="en-US" sz="2400" i="0" dirty="0"/>
              <a:t>≠</a:t>
            </a:r>
            <a:r>
              <a:rPr lang="en-US" sz="2400" dirty="0"/>
              <a:t> </a:t>
            </a:r>
            <a:r>
              <a:rPr lang="en-US" sz="2400" i="0" dirty="0" smtClean="0"/>
              <a:t>∅ then 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i="0" dirty="0" smtClean="0">
                <a:solidFill>
                  <a:srgbClr val="FF0000"/>
                </a:solidFill>
              </a:rPr>
              <a:t>nfer necessary preconditions </a:t>
            </a:r>
            <a:r>
              <a:rPr lang="en-US" sz="2000" i="0" dirty="0" smtClean="0"/>
              <a:t>for assertions in </a:t>
            </a:r>
            <a:r>
              <a:rPr lang="en-US" sz="2000" i="0" dirty="0"/>
              <a:t>𝕎 </a:t>
            </a:r>
            <a:endParaRPr lang="en-US" sz="2000" i="0" dirty="0" smtClean="0"/>
          </a:p>
          <a:p>
            <a:pPr lvl="3"/>
            <a:r>
              <a:rPr lang="en-US" sz="2000" i="0" dirty="0" smtClean="0">
                <a:solidFill>
                  <a:srgbClr val="FF0000"/>
                </a:solidFill>
              </a:rPr>
              <a:t>Simplify</a:t>
            </a:r>
            <a:r>
              <a:rPr lang="en-US" sz="2000" i="0" dirty="0" smtClean="0"/>
              <a:t> the inferred preconditions</a:t>
            </a:r>
          </a:p>
          <a:p>
            <a:pPr lvl="3"/>
            <a:r>
              <a:rPr lang="en-US" sz="2000" i="0" dirty="0" smtClean="0">
                <a:solidFill>
                  <a:srgbClr val="FF0000"/>
                </a:solidFill>
              </a:rPr>
              <a:t>Propagate</a:t>
            </a:r>
            <a:r>
              <a:rPr lang="en-US" sz="2000" i="0" dirty="0" smtClean="0"/>
              <a:t> the necessary preconditions to the callers of m</a:t>
            </a:r>
          </a:p>
        </p:txBody>
      </p:sp>
    </p:spTree>
    <p:extLst>
      <p:ext uri="{BB962C8B-B14F-4D97-AF65-F5344CB8AC3E}">
        <p14:creationId xmlns:p14="http://schemas.microsoft.com/office/powerpoint/2010/main" val="114693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87"/>
    </mc:Choice>
    <mc:Fallback>
      <p:transition spd="slow" advTm="2298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Automatic inference of necessary preconditions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Cousot, R. Cousot</a:t>
            </a:r>
          </a:p>
          <a:p>
            <a:r>
              <a:rPr lang="en-US" dirty="0" smtClean="0"/>
              <a:t>M. Fahndrich, </a:t>
            </a:r>
            <a:r>
              <a:rPr lang="en-US" u="sng" dirty="0" smtClean="0"/>
              <a:t>F. Logozzo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6329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"/>
    </mc:Choice>
    <mc:Fallback>
      <p:transition spd="slow" advTm="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analyses for the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All-Paths</a:t>
            </a:r>
            <a:r>
              <a:rPr lang="en-US" dirty="0" smtClean="0"/>
              <a:t> precondition analysis </a:t>
            </a:r>
          </a:p>
          <a:p>
            <a:pPr lvl="1"/>
            <a:r>
              <a:rPr lang="en-US" dirty="0" smtClean="0"/>
              <a:t>Hoists unmodified assertions to the code entry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Conditional-path </a:t>
            </a:r>
            <a:r>
              <a:rPr lang="en-US" dirty="0" smtClean="0"/>
              <a:t>precondition analysis</a:t>
            </a:r>
          </a:p>
          <a:p>
            <a:pPr lvl="1"/>
            <a:r>
              <a:rPr lang="en-US" dirty="0" smtClean="0"/>
              <a:t>Hoist assertions by taking into account assignments and tests</a:t>
            </a:r>
          </a:p>
          <a:p>
            <a:pPr lvl="1"/>
            <a:r>
              <a:rPr lang="en-US" dirty="0" smtClean="0"/>
              <a:t>Use dual-widening for loops</a:t>
            </a:r>
          </a:p>
          <a:p>
            <a:pPr lvl="2"/>
            <a:r>
              <a:rPr lang="en-US" dirty="0" smtClean="0"/>
              <a:t>Dual-widening under-approximates its arguments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Quantified</a:t>
            </a:r>
            <a:r>
              <a:rPr lang="en-US" dirty="0" smtClean="0"/>
              <a:t> precondition analysis</a:t>
            </a:r>
          </a:p>
          <a:p>
            <a:pPr lvl="1"/>
            <a:r>
              <a:rPr lang="en-US" dirty="0" smtClean="0"/>
              <a:t>Deal with unbounded data structures</a:t>
            </a:r>
          </a:p>
          <a:p>
            <a:pPr lvl="1"/>
            <a:endParaRPr lang="en-US" dirty="0" smtClean="0"/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40"/>
    </mc:Choice>
    <mc:Fallback>
      <p:transition spd="slow" advTm="1804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154" y="2011680"/>
            <a:ext cx="5748227" cy="3766185"/>
          </a:xfrm>
        </p:spPr>
        <p:txBody>
          <a:bodyPr/>
          <a:lstStyle/>
          <a:p>
            <a:r>
              <a:rPr lang="en-US" dirty="0" smtClean="0"/>
              <a:t>All-paths infers </a:t>
            </a:r>
          </a:p>
          <a:p>
            <a:pPr lvl="1"/>
            <a:r>
              <a:rPr lang="en-US" dirty="0" smtClean="0"/>
              <a:t>a != null	</a:t>
            </a:r>
            <a:endParaRPr lang="en-US" i="1" dirty="0" smtClean="0"/>
          </a:p>
          <a:p>
            <a:r>
              <a:rPr lang="en-US" dirty="0" smtClean="0"/>
              <a:t>Conditional-paths infers</a:t>
            </a:r>
          </a:p>
          <a:p>
            <a:pPr lvl="1"/>
            <a:r>
              <a:rPr lang="en-US" dirty="0" err="1" smtClean="0"/>
              <a:t>a.Length</a:t>
            </a:r>
            <a:r>
              <a:rPr lang="en-US" dirty="0" smtClean="0"/>
              <a:t> &gt; 0</a:t>
            </a:r>
          </a:p>
          <a:p>
            <a:r>
              <a:rPr lang="en-US" dirty="0" smtClean="0"/>
              <a:t>Quantified infers</a:t>
            </a:r>
          </a:p>
          <a:p>
            <a:pPr lvl="1"/>
            <a:r>
              <a:rPr lang="en-US" dirty="0"/>
              <a:t>∃ </a:t>
            </a:r>
            <a:r>
              <a:rPr lang="en-US" i="1" dirty="0"/>
              <a:t>j</a:t>
            </a:r>
            <a:r>
              <a:rPr lang="en-US" dirty="0"/>
              <a:t> ∈ </a:t>
            </a:r>
            <a:r>
              <a:rPr lang="en-US" dirty="0" smtClean="0"/>
              <a:t>[0, </a:t>
            </a:r>
            <a:r>
              <a:rPr lang="en-US" dirty="0" err="1"/>
              <a:t>a.Length</a:t>
            </a:r>
            <a:r>
              <a:rPr lang="en-US" dirty="0"/>
              <a:t>]. a[</a:t>
            </a:r>
            <a:r>
              <a:rPr lang="en-US" i="1" dirty="0"/>
              <a:t>j</a:t>
            </a:r>
            <a:r>
              <a:rPr lang="en-US" dirty="0"/>
              <a:t>] </a:t>
            </a:r>
            <a:r>
              <a:rPr lang="en-US" dirty="0" smtClean="0"/>
              <a:t>== 3</a:t>
            </a:r>
          </a:p>
          <a:p>
            <a:pPr lvl="1"/>
            <a:endParaRPr lang="en-US" dirty="0"/>
          </a:p>
          <a:p>
            <a:r>
              <a:rPr lang="en-US" dirty="0" smtClean="0"/>
              <a:t>Details in the paper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3603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FirstOccurence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(a[i] != 3)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3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30"/>
    </mc:Choice>
    <mc:Fallback>
      <p:transition spd="slow" advTm="3693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infer many preconditions for a given method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Simplification</a:t>
            </a:r>
            <a:r>
              <a:rPr lang="en-US" dirty="0" smtClean="0"/>
              <a:t> allows reducing them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 to scalability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Pretty print </a:t>
            </a:r>
            <a:r>
              <a:rPr lang="en-US" dirty="0" smtClean="0"/>
              <a:t>preconditions for the user</a:t>
            </a:r>
          </a:p>
          <a:p>
            <a:r>
              <a:rPr lang="en-US" dirty="0" smtClean="0"/>
              <a:t>Simplification is a set of </a:t>
            </a:r>
            <a:r>
              <a:rPr lang="en-US" dirty="0" smtClean="0">
                <a:solidFill>
                  <a:srgbClr val="FF0000"/>
                </a:solidFill>
              </a:rPr>
              <a:t>rewriting rules</a:t>
            </a:r>
            <a:r>
              <a:rPr lang="en-US" dirty="0" smtClean="0"/>
              <a:t> to iterate to fixpoint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P, [b⇒ a], [¬b ⇒ a]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P, [true ⇒ a]</a:t>
            </a:r>
          </a:p>
          <a:p>
            <a:pPr lvl="1"/>
            <a:r>
              <a:rPr lang="en-US" dirty="0" smtClean="0"/>
              <a:t>P, [true </a:t>
            </a:r>
            <a:r>
              <a:rPr lang="en-US" dirty="0"/>
              <a:t>⇒ </a:t>
            </a:r>
            <a:r>
              <a:rPr lang="en-US" dirty="0" smtClean="0"/>
              <a:t>a]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P, </a:t>
            </a:r>
            <a:r>
              <a:rPr 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7198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5"/>
    </mc:Choice>
    <mc:Fallback>
      <p:transition spd="slow" advTm="712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"/>
    </mc:Choice>
    <mc:Fallback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static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Clousot/cccheck</a:t>
            </a:r>
            <a:r>
              <a:rPr lang="en-US" dirty="0" smtClean="0"/>
              <a:t> static analyzer for .NET</a:t>
            </a:r>
          </a:p>
          <a:p>
            <a:pPr lvl="1"/>
            <a:r>
              <a:rPr lang="en-US" dirty="0" smtClean="0"/>
              <a:t>Downloaded more than </a:t>
            </a:r>
            <a:r>
              <a:rPr lang="en-US" dirty="0" smtClean="0">
                <a:solidFill>
                  <a:srgbClr val="FF0000"/>
                </a:solidFill>
              </a:rPr>
              <a:t>80,000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Use preconditions/postconditions to reason on method calls</a:t>
            </a:r>
          </a:p>
          <a:p>
            <a:pPr lvl="1"/>
            <a:r>
              <a:rPr lang="en-US" dirty="0" smtClean="0"/>
              <a:t>Suggest and propagates inferred preconditions and postconditions</a:t>
            </a:r>
          </a:p>
          <a:p>
            <a:r>
              <a:rPr lang="en-US" dirty="0" smtClean="0"/>
              <a:t>Users </a:t>
            </a:r>
            <a:r>
              <a:rPr lang="en-US" dirty="0" smtClean="0">
                <a:solidFill>
                  <a:srgbClr val="FF0000"/>
                </a:solidFill>
              </a:rPr>
              <a:t>complained</a:t>
            </a:r>
            <a:r>
              <a:rPr lang="en-US" dirty="0" smtClean="0"/>
              <a:t> about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preconditions</a:t>
            </a:r>
          </a:p>
          <a:p>
            <a:r>
              <a:rPr lang="en-US" dirty="0" smtClean="0"/>
              <a:t>Starting point for this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79"/>
    </mc:Choice>
    <mc:Fallback>
      <p:transition spd="slow" advTm="817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9" y="1915949"/>
            <a:ext cx="11339663" cy="4189595"/>
          </a:xfrm>
        </p:spPr>
      </p:pic>
    </p:spTree>
    <p:extLst>
      <p:ext uri="{BB962C8B-B14F-4D97-AF65-F5344CB8AC3E}">
        <p14:creationId xmlns:p14="http://schemas.microsoft.com/office/powerpoint/2010/main" val="223640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85"/>
    </mc:Choice>
    <mc:Fallback>
      <p:transition spd="slow" advTm="998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</a:t>
            </a:r>
            <a:r>
              <a:rPr lang="en-US" dirty="0" smtClean="0"/>
              <a:t>-annotated code (</a:t>
            </a:r>
            <a:r>
              <a:rPr lang="en-US" dirty="0" err="1" smtClean="0"/>
              <a:t>.net</a:t>
            </a:r>
            <a:r>
              <a:rPr lang="en-US" dirty="0" smtClean="0"/>
              <a:t> base libraries)</a:t>
            </a:r>
          </a:p>
          <a:p>
            <a:pPr lvl="1"/>
            <a:r>
              <a:rPr lang="en-US" dirty="0" smtClean="0"/>
              <a:t>All paths analysis</a:t>
            </a:r>
          </a:p>
          <a:p>
            <a:pPr lvl="2"/>
            <a:r>
              <a:rPr lang="en-US" dirty="0" smtClean="0"/>
              <a:t>Infer 18,643 preconditions</a:t>
            </a:r>
          </a:p>
          <a:p>
            <a:pPr lvl="2"/>
            <a:r>
              <a:rPr lang="en-US" dirty="0" smtClean="0"/>
              <a:t>Simplification removes &gt;32%</a:t>
            </a:r>
          </a:p>
          <a:p>
            <a:pPr lvl="1"/>
            <a:r>
              <a:rPr lang="en-US" dirty="0" smtClean="0"/>
              <a:t>Conditional path analysis</a:t>
            </a:r>
          </a:p>
          <a:p>
            <a:pPr lvl="2"/>
            <a:r>
              <a:rPr lang="en-US" dirty="0" smtClean="0"/>
              <a:t>Infers 28,623 preconditions</a:t>
            </a:r>
          </a:p>
          <a:p>
            <a:pPr lvl="2"/>
            <a:r>
              <a:rPr lang="en-US" dirty="0" smtClean="0"/>
              <a:t>Simplification removes &gt;24%</a:t>
            </a:r>
          </a:p>
          <a:p>
            <a:r>
              <a:rPr lang="en-US" dirty="0" smtClean="0"/>
              <a:t>Similar results for partially annotated code (Facebook C# SDK)</a:t>
            </a:r>
            <a:endParaRPr lang="en-US" dirty="0"/>
          </a:p>
          <a:p>
            <a:r>
              <a:rPr lang="en-US" dirty="0" smtClean="0"/>
              <a:t>Conditional path analysis is more precise but </a:t>
            </a:r>
            <a:r>
              <a:rPr lang="en-US" dirty="0"/>
              <a:t>u</a:t>
            </a:r>
            <a:r>
              <a:rPr lang="en-US" dirty="0" smtClean="0"/>
              <a:t>p to 4x slower than all-paths analysis</a:t>
            </a:r>
          </a:p>
          <a:p>
            <a:pPr lvl="1"/>
            <a:r>
              <a:rPr lang="en-US" dirty="0" smtClean="0"/>
              <a:t>Because of inferred disjunctions</a:t>
            </a:r>
          </a:p>
        </p:txBody>
      </p:sp>
    </p:spTree>
    <p:extLst>
      <p:ext uri="{BB962C8B-B14F-4D97-AF65-F5344CB8AC3E}">
        <p14:creationId xmlns:p14="http://schemas.microsoft.com/office/powerpoint/2010/main" val="197138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37"/>
    </mc:Choice>
    <mc:Fallback>
      <p:transition spd="slow" advTm="19037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994206" cy="376618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of inferred preconditions is not a good measure</a:t>
            </a:r>
          </a:p>
          <a:p>
            <a:r>
              <a:rPr lang="en-US" dirty="0" smtClean="0"/>
              <a:t>We are interested in the </a:t>
            </a:r>
            <a:r>
              <a:rPr lang="en-US" dirty="0" smtClean="0">
                <a:solidFill>
                  <a:srgbClr val="FF0000"/>
                </a:solidFill>
              </a:rPr>
              <a:t>precision</a:t>
            </a:r>
            <a:r>
              <a:rPr lang="en-US" dirty="0" smtClean="0"/>
              <a:t>, i.e., fewer methods with warnings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recision gain is between 9% (framework libraries) and 21% (</a:t>
            </a:r>
            <a:r>
              <a:rPr lang="en-US" dirty="0" err="1" smtClean="0"/>
              <a:t>facebook</a:t>
            </a:r>
            <a:r>
              <a:rPr lang="en-US" dirty="0" smtClean="0"/>
              <a:t> C# SDK)</a:t>
            </a:r>
          </a:p>
          <a:p>
            <a:r>
              <a:rPr lang="en-US" dirty="0" smtClean="0"/>
              <a:t>Missing preconditions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smtClean="0"/>
              <a:t>surface are </a:t>
            </a:r>
            <a:r>
              <a:rPr lang="en-US" dirty="0" smtClean="0">
                <a:solidFill>
                  <a:srgbClr val="FF0000"/>
                </a:solidFill>
              </a:rPr>
              <a:t>errors</a:t>
            </a:r>
          </a:p>
          <a:p>
            <a:pPr lvl="1"/>
            <a:r>
              <a:rPr lang="en-US" dirty="0" smtClean="0"/>
              <a:t>The library does not defend against “bad inputs”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mscorlib</a:t>
            </a:r>
            <a:r>
              <a:rPr lang="en-US" dirty="0" smtClean="0"/>
              <a:t>, the core library of </a:t>
            </a:r>
            <a:r>
              <a:rPr lang="en-US" dirty="0" err="1" smtClean="0"/>
              <a:t>.Net</a:t>
            </a:r>
            <a:r>
              <a:rPr lang="en-US" dirty="0" smtClean="0"/>
              <a:t>, we found 129 new bugs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false positive</a:t>
            </a:r>
          </a:p>
          <a:p>
            <a:pPr marL="0" lvl="2" indent="0">
              <a:buNone/>
            </a:pPr>
            <a:r>
              <a:rPr lang="en-US" dirty="0" smtClean="0"/>
              <a:t>	Because of exception handling in </a:t>
            </a:r>
            <a:r>
              <a:rPr lang="en-US" dirty="0" err="1" smtClean="0"/>
              <a:t>clousot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154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83"/>
    </mc:Choice>
    <mc:Fallback>
      <p:transition spd="slow" advTm="798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"/>
    </mc:Choice>
    <mc:Fallback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Sic transit </a:t>
            </a:r>
            <a:r>
              <a:rPr lang="en-US" dirty="0" err="1"/>
              <a:t>g</a:t>
            </a:r>
            <a:r>
              <a:rPr lang="en-US" dirty="0" err="1" smtClean="0"/>
              <a:t>loria</a:t>
            </a:r>
            <a:r>
              <a:rPr lang="en-US" dirty="0" smtClean="0"/>
              <a:t> mundi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202223" cy="376618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</a:t>
            </a:r>
            <a:r>
              <a:rPr lang="en-US" dirty="0" smtClean="0"/>
              <a:t>iolation of a necessary precondition guarantee a </a:t>
            </a:r>
            <a:r>
              <a:rPr lang="en-US" dirty="0" smtClean="0">
                <a:solidFill>
                  <a:srgbClr val="FF0000"/>
                </a:solidFill>
              </a:rPr>
              <a:t>definite error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automatically</a:t>
            </a:r>
            <a:r>
              <a:rPr lang="en-US" dirty="0" smtClean="0"/>
              <a:t> inferring preconditions, </a:t>
            </a:r>
            <a:r>
              <a:rPr lang="en-US" dirty="0" smtClean="0">
                <a:solidFill>
                  <a:srgbClr val="FF0000"/>
                </a:solidFill>
              </a:rPr>
              <a:t>only necessary preconditions make sense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preconditions are </a:t>
            </a:r>
            <a:r>
              <a:rPr lang="en-US" dirty="0" smtClean="0">
                <a:solidFill>
                  <a:srgbClr val="FF0000"/>
                </a:solidFill>
              </a:rPr>
              <a:t>too strict for callers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</a:t>
            </a:r>
            <a:r>
              <a:rPr lang="en-US" dirty="0" smtClean="0">
                <a:solidFill>
                  <a:srgbClr val="FF0000"/>
                </a:solidFill>
              </a:rPr>
              <a:t>explain</a:t>
            </a:r>
            <a:r>
              <a:rPr lang="en-US" dirty="0" smtClean="0"/>
              <a:t> to the users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>
                <a:solidFill>
                  <a:srgbClr val="FF0000"/>
                </a:solidFill>
              </a:rPr>
              <a:t>chain leading </a:t>
            </a:r>
            <a:r>
              <a:rPr lang="en-US" dirty="0" smtClean="0"/>
              <a:t>to errors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false positives</a:t>
            </a:r>
          </a:p>
          <a:p>
            <a:r>
              <a:rPr lang="en-US" dirty="0" smtClean="0"/>
              <a:t>Implemented, and used in a widely downloaded tool (Clousot/cccheck)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8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8"/>
    </mc:Choice>
    <mc:Fallback>
      <p:transition spd="slow" advTm="208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paper in one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>
                <a:solidFill>
                  <a:srgbClr val="FF0000"/>
                </a:solidFill>
              </a:rPr>
              <a:t>Automatic inference of preconditions</a:t>
            </a:r>
          </a:p>
          <a:p>
            <a:r>
              <a:rPr lang="en-US" dirty="0" smtClean="0"/>
              <a:t>Define: What is a precondition?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precondition: if it holds, the function is correct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precondition: if it does not hold, the function is definitely wrong</a:t>
            </a:r>
          </a:p>
          <a:p>
            <a:r>
              <a:rPr lang="en-US" dirty="0" smtClean="0"/>
              <a:t>When </a:t>
            </a:r>
            <a:r>
              <a:rPr lang="en-US" u="sng" dirty="0" smtClean="0">
                <a:solidFill>
                  <a:srgbClr val="FF0000"/>
                </a:solidFill>
              </a:rPr>
              <a:t>automatic</a:t>
            </a:r>
            <a:r>
              <a:rPr lang="en-US" dirty="0" smtClean="0"/>
              <a:t> inference is considered, </a:t>
            </a:r>
            <a:r>
              <a:rPr lang="en-US" u="sng" dirty="0" smtClean="0">
                <a:solidFill>
                  <a:srgbClr val="FF0000"/>
                </a:solidFill>
              </a:rPr>
              <a:t>only necessary preconditions make sense</a:t>
            </a:r>
          </a:p>
          <a:p>
            <a:pPr lvl="1"/>
            <a:r>
              <a:rPr lang="en-US" dirty="0"/>
              <a:t>Sufficient preconditions impose too large a burden to ca</a:t>
            </a:r>
            <a:r>
              <a:rPr lang="en-US" dirty="0" smtClean="0"/>
              <a:t>llers</a:t>
            </a:r>
          </a:p>
          <a:p>
            <a:pPr lvl="1"/>
            <a:r>
              <a:rPr lang="en-US" dirty="0"/>
              <a:t>Necessary preconditions are easy to </a:t>
            </a:r>
            <a:r>
              <a:rPr lang="en-US" dirty="0" smtClean="0"/>
              <a:t>explain to users</a:t>
            </a:r>
          </a:p>
          <a:p>
            <a:r>
              <a:rPr lang="en-US" dirty="0" smtClean="0"/>
              <a:t>Implementation in Clousot</a:t>
            </a:r>
          </a:p>
          <a:p>
            <a:pPr lvl="1"/>
            <a:r>
              <a:rPr lang="en-US" dirty="0" smtClean="0"/>
              <a:t>Precision improvements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 smtClean="0">
                <a:solidFill>
                  <a:srgbClr val="FF0000"/>
                </a:solidFill>
              </a:rPr>
              <a:t>%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21%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Extremely low</a:t>
            </a:r>
            <a:r>
              <a:rPr lang="en-US" dirty="0" smtClean="0"/>
              <a:t> false positive  ratio</a:t>
            </a:r>
          </a:p>
          <a:p>
            <a:pPr marL="4572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28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122"/>
    </mc:Choice>
    <mc:Fallback>
      <p:transition spd="slow" advTm="17112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7468" y="2011680"/>
            <a:ext cx="5902913" cy="3766185"/>
          </a:xfrm>
        </p:spPr>
        <p:txBody>
          <a:bodyPr/>
          <a:lstStyle/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Example1(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&gt;=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679868" y="2011679"/>
            <a:ext cx="5902913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!= null</a:t>
            </a:r>
            <a:endParaRPr lang="en-US" dirty="0"/>
          </a:p>
          <a:p>
            <a:pPr lvl="1"/>
            <a:r>
              <a:rPr lang="en-US" dirty="0" smtClean="0"/>
              <a:t>Too strong for the caller</a:t>
            </a:r>
          </a:p>
          <a:p>
            <a:pPr lvl="1"/>
            <a:r>
              <a:rPr lang="en-US" dirty="0" smtClean="0"/>
              <a:t>No runtime errors when x &lt; 0 and a == null</a:t>
            </a:r>
          </a:p>
          <a:p>
            <a:pPr lvl="1"/>
            <a:endParaRPr lang="en-US" dirty="0"/>
          </a:p>
          <a:p>
            <a:r>
              <a:rPr lang="en-US" dirty="0" smtClean="0"/>
              <a:t>Clousot users complained about it</a:t>
            </a:r>
          </a:p>
          <a:p>
            <a:pPr lvl="1"/>
            <a:r>
              <a:rPr lang="en-US" dirty="0" smtClean="0"/>
              <a:t>“wrong preconditions”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7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56"/>
    </mc:Choice>
    <mc:Fallback>
      <p:transition spd="slow" advTm="670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7468" y="2011680"/>
            <a:ext cx="5902913" cy="37661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dirty="0" smtClean="0"/>
              <a:t>It may fail, so eliminate all runs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precondition: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0 </a:t>
            </a:r>
            <a:r>
              <a:rPr lang="en-US" dirty="0"/>
              <a:t>it will always </a:t>
            </a:r>
            <a:r>
              <a:rPr lang="en-US" dirty="0" smtClean="0"/>
              <a:t>fail</a:t>
            </a:r>
          </a:p>
          <a:p>
            <a:pPr lvl="1"/>
            <a:endParaRPr lang="en-US" dirty="0"/>
          </a:p>
          <a:p>
            <a:r>
              <a:rPr lang="en-US" dirty="0" smtClean="0"/>
              <a:t>Necessary precondition is weaker than the weakest precondition!!!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48702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Example2(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.Requires(a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for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 = 0; i &lt;=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a[i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= F(a[i]);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NonDet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3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999"/>
    </mc:Choice>
    <mc:Fallback>
      <p:transition spd="slow" advTm="12399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4"/>
    </mc:Choice>
    <mc:Fallback>
      <p:transition spd="slow" advTm="301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traces: 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/>
              <a:t>G</a:t>
            </a:r>
            <a:r>
              <a:rPr lang="en-US" dirty="0" smtClean="0"/>
              <a:t> </a:t>
            </a:r>
            <a:r>
              <a:rPr lang="en-US" dirty="0"/>
              <a:t>∪ B</a:t>
            </a:r>
            <a:r>
              <a:rPr lang="en-US" dirty="0" smtClean="0"/>
              <a:t> ∪ </a:t>
            </a:r>
            <a:r>
              <a:rPr lang="en-US" dirty="0"/>
              <a:t>I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traces, terminating in a good state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traces, terminating in an assertion violation</a:t>
            </a:r>
          </a:p>
          <a:p>
            <a:pPr lvl="2"/>
            <a:r>
              <a:rPr lang="en-US" i="0" dirty="0" smtClean="0"/>
              <a:t>Assertions:</a:t>
            </a:r>
          </a:p>
          <a:p>
            <a:pPr lvl="3"/>
            <a:r>
              <a:rPr lang="en-US" dirty="0" smtClean="0"/>
              <a:t>Language-induced: division by zero, null pointers, buffer overrun …</a:t>
            </a:r>
          </a:p>
          <a:p>
            <a:pPr lvl="3"/>
            <a:r>
              <a:rPr lang="en-US" i="0" dirty="0" smtClean="0"/>
              <a:t>User-supplied annotations: assertions, preconditions, postconditions, object invariants</a:t>
            </a:r>
          </a:p>
          <a:p>
            <a:pPr lvl="1"/>
            <a:r>
              <a:rPr lang="en-US" dirty="0" smtClean="0"/>
              <a:t>I = </a:t>
            </a:r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traces, non-termination</a:t>
            </a:r>
          </a:p>
          <a:p>
            <a:r>
              <a:rPr lang="en-US" dirty="0" smtClean="0"/>
              <a:t>Notation: X(</a:t>
            </a:r>
            <a:r>
              <a:rPr lang="en-US" i="1" dirty="0" smtClean="0"/>
              <a:t>s</a:t>
            </a:r>
            <a:r>
              <a:rPr lang="en-US" dirty="0" smtClean="0"/>
              <a:t>) are the traces starting with </a:t>
            </a:r>
            <a:r>
              <a:rPr lang="en-US" i="1" dirty="0" smtClean="0"/>
              <a:t>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651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985"/>
    </mc:Choice>
    <mc:Fallback>
      <p:transition spd="slow" advTm="6898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 S ⟹ N we say that</a:t>
            </a:r>
          </a:p>
          <a:p>
            <a:pPr lvl="1"/>
            <a:r>
              <a:rPr lang="en-US" dirty="0" smtClean="0"/>
              <a:t>S in a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condition for N</a:t>
            </a:r>
          </a:p>
          <a:p>
            <a:pPr lvl="1"/>
            <a:r>
              <a:rPr lang="en-US" dirty="0" smtClean="0"/>
              <a:t>N is a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 for S</a:t>
            </a:r>
          </a:p>
          <a:p>
            <a:r>
              <a:rPr lang="en-US" dirty="0" smtClean="0"/>
              <a:t>For a program P</a:t>
            </a:r>
          </a:p>
          <a:p>
            <a:pPr lvl="1"/>
            <a:r>
              <a:rPr lang="en-US" dirty="0" smtClean="0"/>
              <a:t>A condition S is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if its truth ensures that P is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</a:p>
          <a:p>
            <a:pPr lvl="1"/>
            <a:r>
              <a:rPr lang="en-US" dirty="0" smtClean="0"/>
              <a:t>A condition N is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if its falsehood ensures P is </a:t>
            </a:r>
            <a:r>
              <a:rPr lang="en-US" dirty="0" smtClean="0">
                <a:solidFill>
                  <a:srgbClr val="FF0000"/>
                </a:solidFill>
              </a:rPr>
              <a:t>incorrect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3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97"/>
    </mc:Choice>
    <mc:Fallback>
      <p:transition spd="slow" advTm="4489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Sufficient Preconditions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7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4"/>
    </mc:Choice>
    <mc:Fallback>
      <p:transition spd="slow" advTm="401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0" ma:contentTypeDescription="Create a new document." ma:contentTypeScope="" ma:versionID="26283af042871d791941df62e09fb0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f7879263ff06c46a71cd152719711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5514FE-F888-4C66-9F87-95A105E1B9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7984A9-721B-4F20-A41E-683D0DD570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29E8C4-4D62-4423-A707-C12DDB747986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6708</TotalTime>
  <Words>1386</Words>
  <Application>Microsoft Office PowerPoint</Application>
  <PresentationFormat>Widescreen</PresentationFormat>
  <Paragraphs>255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 Light</vt:lpstr>
      <vt:lpstr>Cambria Math</vt:lpstr>
      <vt:lpstr>Consolas</vt:lpstr>
      <vt:lpstr>Metropolitan</vt:lpstr>
      <vt:lpstr>De necessariis pre condiciones consequentia sine machina</vt:lpstr>
      <vt:lpstr>Automatic inference of necessary preconditions</vt:lpstr>
      <vt:lpstr>The paper in one slide</vt:lpstr>
      <vt:lpstr>Example</vt:lpstr>
      <vt:lpstr>Example</vt:lpstr>
      <vt:lpstr>Semantics</vt:lpstr>
      <vt:lpstr>Program semantics</vt:lpstr>
      <vt:lpstr>Necessary and sufficient</vt:lpstr>
      <vt:lpstr>Sufficient Preconditions</vt:lpstr>
      <vt:lpstr>Weakest (liberal) preconditions</vt:lpstr>
      <vt:lpstr>Example</vt:lpstr>
      <vt:lpstr>Under-approximation of wlp</vt:lpstr>
      <vt:lpstr>Consequences</vt:lpstr>
      <vt:lpstr>Necessary preconditions</vt:lpstr>
      <vt:lpstr>Strongest necessary preconditions</vt:lpstr>
      <vt:lpstr>Comparison, ignoring non-termination</vt:lpstr>
      <vt:lpstr>Approximation of necessary conditions </vt:lpstr>
      <vt:lpstr>Inference</vt:lpstr>
      <vt:lpstr>Main Algorithm</vt:lpstr>
      <vt:lpstr>Static analyses for the inference</vt:lpstr>
      <vt:lpstr>Examples </vt:lpstr>
      <vt:lpstr>Simplification</vt:lpstr>
      <vt:lpstr>Implementation</vt:lpstr>
      <vt:lpstr>Code Contracts static checker</vt:lpstr>
      <vt:lpstr>User experience</vt:lpstr>
      <vt:lpstr>Experimental results</vt:lpstr>
      <vt:lpstr>Precision</vt:lpstr>
      <vt:lpstr>Conclusions</vt:lpstr>
      <vt:lpstr>Sic transit gloria mundi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necessariis pre condiciones consequentia sine machina</dc:title>
  <dc:creator>Francesco Logozzo</dc:creator>
  <cp:lastModifiedBy>Francesco Logozzo</cp:lastModifiedBy>
  <cp:revision>74</cp:revision>
  <dcterms:created xsi:type="dcterms:W3CDTF">2013-01-15T18:49:03Z</dcterms:created>
  <dcterms:modified xsi:type="dcterms:W3CDTF">2013-01-20T10:37:57Z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