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50"/>
  </p:notesMasterIdLst>
  <p:sldIdLst>
    <p:sldId id="256" r:id="rId5"/>
    <p:sldId id="388" r:id="rId6"/>
    <p:sldId id="257" r:id="rId7"/>
    <p:sldId id="259" r:id="rId8"/>
    <p:sldId id="261" r:id="rId9"/>
    <p:sldId id="389" r:id="rId10"/>
    <p:sldId id="258" r:id="rId11"/>
    <p:sldId id="316" r:id="rId12"/>
    <p:sldId id="262" r:id="rId13"/>
    <p:sldId id="266" r:id="rId14"/>
    <p:sldId id="335" r:id="rId15"/>
    <p:sldId id="336" r:id="rId16"/>
    <p:sldId id="367" r:id="rId17"/>
    <p:sldId id="271" r:id="rId18"/>
    <p:sldId id="368" r:id="rId19"/>
    <p:sldId id="268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369" r:id="rId34"/>
    <p:sldId id="359" r:id="rId35"/>
    <p:sldId id="318" r:id="rId36"/>
    <p:sldId id="283" r:id="rId37"/>
    <p:sldId id="370" r:id="rId38"/>
    <p:sldId id="298" r:id="rId39"/>
    <p:sldId id="372" r:id="rId40"/>
    <p:sldId id="324" r:id="rId41"/>
    <p:sldId id="331" r:id="rId42"/>
    <p:sldId id="332" r:id="rId43"/>
    <p:sldId id="333" r:id="rId44"/>
    <p:sldId id="376" r:id="rId45"/>
    <p:sldId id="377" r:id="rId46"/>
    <p:sldId id="374" r:id="rId47"/>
    <p:sldId id="387" r:id="rId48"/>
    <p:sldId id="37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C121E-F8D8-4EB4-B2C6-16434ECCDD48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A337F-91EF-454D-B24E-8DF6BEC6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0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what</a:t>
            </a:r>
            <a:r>
              <a:rPr lang="en-US" baseline="0" dirty="0" smtClean="0"/>
              <a:t> is the problem? Take your program or library, run cccheck and you get many, many warnings!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D9A9B-879A-477A-A43A-4B07E059581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D9A9B-879A-477A-A43A-4B07E059581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png"/><Relationship Id="rId7" Type="http://schemas.openxmlformats.org/officeDocument/2006/relationships/hyperlink" Target="http://www.amazon.com/CLR-via-Dev-Pro-Jeffrey-Richter/dp/0735627045/ref=sr_1_1?ie=UTF8&amp;s=books&amp;qid=1275579092&amp;sr=1-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9.png"/><Relationship Id="rId5" Type="http://schemas.openxmlformats.org/officeDocument/2006/relationships/hyperlink" Target="http://www.amazon.com/Depth-What-you-need-master/dp/1933988363/ref=sr_1_1?ie=UTF8&amp;s=books&amp;qid=1275579004&amp;sr=8-1" TargetMode="External"/><Relationship Id="rId10" Type="http://schemas.openxmlformats.org/officeDocument/2006/relationships/image" Target="../media/image8.jpeg"/><Relationship Id="rId4" Type="http://schemas.openxmlformats.org/officeDocument/2006/relationships/image" Target="../media/image5.png"/><Relationship Id="rId9" Type="http://schemas.openxmlformats.org/officeDocument/2006/relationships/hyperlink" Target="http://www.amazon.com/C-4-0-Nutshell-Definitive-Reference/dp/0596800959/ref=sr_1_3?ie=UTF8&amp;s=books&amp;qid=1275579121&amp;sr=1-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Steps towards </a:t>
            </a:r>
            <a:br>
              <a:rPr lang="en-US" dirty="0" smtClean="0"/>
            </a:br>
            <a:r>
              <a:rPr lang="en-US" dirty="0" smtClean="0"/>
              <a:t>usable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1524488" cy="1645920"/>
          </a:xfrm>
        </p:spPr>
        <p:txBody>
          <a:bodyPr>
            <a:noAutofit/>
          </a:bodyPr>
          <a:lstStyle/>
          <a:p>
            <a:r>
              <a:rPr lang="en-US" i="1" dirty="0" smtClean="0"/>
              <a:t>Francesco Logozzo, </a:t>
            </a:r>
            <a:r>
              <a:rPr lang="en-US" dirty="0" smtClean="0"/>
              <a:t>MSR Redmond</a:t>
            </a:r>
          </a:p>
          <a:p>
            <a:r>
              <a:rPr lang="en-US" sz="2800" dirty="0" smtClean="0"/>
              <a:t>MSR: </a:t>
            </a:r>
            <a:r>
              <a:rPr lang="en-US" sz="2800" strike="sngStrike" dirty="0" smtClean="0"/>
              <a:t>M. Fahndrich</a:t>
            </a:r>
            <a:r>
              <a:rPr lang="en-US" sz="2800" dirty="0" smtClean="0"/>
              <a:t>, M. Barnett, </a:t>
            </a:r>
            <a:r>
              <a:rPr lang="en-US" sz="2800" dirty="0"/>
              <a:t>T. </a:t>
            </a:r>
            <a:r>
              <a:rPr lang="en-US" sz="2800" dirty="0" smtClean="0"/>
              <a:t>Ball, S</a:t>
            </a:r>
            <a:r>
              <a:rPr lang="en-US" sz="2800" dirty="0"/>
              <a:t>. </a:t>
            </a:r>
            <a:r>
              <a:rPr lang="en-US" sz="2800" dirty="0" smtClean="0"/>
              <a:t>Lahiri </a:t>
            </a:r>
          </a:p>
          <a:p>
            <a:r>
              <a:rPr lang="en-US" sz="2800" dirty="0" smtClean="0"/>
              <a:t>(Great) interns: P. &amp; R. Cousot, M. Bouaziz, J.-H. Jourdan, V. Laviron, </a:t>
            </a:r>
          </a:p>
          <a:p>
            <a:r>
              <a:rPr lang="en-US" sz="2800" dirty="0" smtClean="0"/>
              <a:t>S. Blackshear , S. Carr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7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FAQ: Why Abstract interpretation?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12" y="1815613"/>
            <a:ext cx="8418417" cy="42997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0679" y="4290777"/>
            <a:ext cx="843307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≠ null ∧ 0 &lt; </a:t>
            </a:r>
            <a:r>
              <a:rPr lang="en-US" dirty="0" err="1">
                <a:solidFill>
                  <a:schemeClr val="bg1"/>
                </a:solidFill>
              </a:rPr>
              <a:t>a.Length</a:t>
            </a:r>
            <a:r>
              <a:rPr lang="en-US" dirty="0">
                <a:solidFill>
                  <a:schemeClr val="bg1"/>
                </a:solidFill>
              </a:rPr>
              <a:t> ∧ 0 ≤ i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en-US" dirty="0" err="1">
                <a:solidFill>
                  <a:schemeClr val="bg1"/>
                </a:solidFill>
              </a:rPr>
              <a:t>a.Length</a:t>
            </a:r>
            <a:r>
              <a:rPr lang="en-US" dirty="0">
                <a:solidFill>
                  <a:schemeClr val="bg1"/>
                </a:solidFill>
              </a:rPr>
              <a:t> ∧ ∀ j. 0 ≤ j &lt; i. a[i] ≤ max ∧ ∃ j. 0 ≤ j &lt; i. a[j] = max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8451352" y="3542457"/>
            <a:ext cx="2758115" cy="594100"/>
          </a:xfrm>
          <a:prstGeom prst="wedgeEllipseCallout">
            <a:avLst>
              <a:gd name="adj1" fmla="val -50525"/>
              <a:gd name="adj2" fmla="val 5887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 the loop invariant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544"/>
            <a:ext cx="11989992" cy="563468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776153" y="5008791"/>
            <a:ext cx="2871506" cy="798883"/>
          </a:xfrm>
          <a:prstGeom prst="wedgeEllipseCallout">
            <a:avLst>
              <a:gd name="adj1" fmla="val 62197"/>
              <a:gd name="adj2" fmla="val -9217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 precondition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9" y="453079"/>
            <a:ext cx="11806734" cy="6211331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3321661" y="4909938"/>
            <a:ext cx="2758115" cy="594100"/>
          </a:xfrm>
          <a:prstGeom prst="wedgeEllipseCallout">
            <a:avLst>
              <a:gd name="adj1" fmla="val 67452"/>
              <a:gd name="adj2" fmla="val -6730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 postcondition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72786" y="4211182"/>
            <a:ext cx="1560580" cy="2718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abstract interpretation?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928" y="1684268"/>
            <a:ext cx="109488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cccheck.exe 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Domino.Transformers.Runners.rsp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–select 633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Microsoft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(R) .NET Contract Checker Version 1.7.10825.13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Copyright (C) Microsoft Corporation. All rights reserved.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Method 625 :  Domino.Transformers.Runners.Cl.ClRunner.SelectAnOptimizationOption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Method stats: #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733, #joins: 75, #loops: 0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Method 633 :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Domino.Transformers.Runners.Cl.ClRunner.EvaluateOneSourceFile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Method stats: #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17188, #joins: 1708, #loops: 18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Total methods analyzed 9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Total time 1:15min.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8357ms/method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Domino.Transformers.Runners.dll : Checked 880 assertions: 8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80 correct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0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view of Clousot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6161" y="1794292"/>
            <a:ext cx="10518053" cy="3915176"/>
            <a:chOff x="657224" y="2536569"/>
            <a:chExt cx="10518053" cy="3915176"/>
          </a:xfrm>
        </p:grpSpPr>
        <p:grpSp>
          <p:nvGrpSpPr>
            <p:cNvPr id="31" name="Group 30"/>
            <p:cNvGrpSpPr/>
            <p:nvPr/>
          </p:nvGrpSpPr>
          <p:grpSpPr>
            <a:xfrm>
              <a:off x="657224" y="2814482"/>
              <a:ext cx="782419" cy="1267385"/>
              <a:chOff x="1214332" y="2204883"/>
              <a:chExt cx="420769" cy="681574"/>
            </a:xfrm>
          </p:grpSpPr>
          <p:sp>
            <p:nvSpPr>
              <p:cNvPr id="4" name="Flowchart: Connector 3"/>
              <p:cNvSpPr/>
              <p:nvPr/>
            </p:nvSpPr>
            <p:spPr>
              <a:xfrm>
                <a:off x="1458381" y="2370564"/>
                <a:ext cx="56478" cy="6139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Connector 4"/>
              <p:cNvSpPr/>
              <p:nvPr/>
            </p:nvSpPr>
            <p:spPr>
              <a:xfrm>
                <a:off x="1214332" y="2636426"/>
                <a:ext cx="56478" cy="6139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/>
              <p:cNvSpPr/>
              <p:nvPr/>
            </p:nvSpPr>
            <p:spPr>
              <a:xfrm>
                <a:off x="1578623" y="2537241"/>
                <a:ext cx="56478" cy="6139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Connector 6"/>
              <p:cNvSpPr/>
              <p:nvPr/>
            </p:nvSpPr>
            <p:spPr>
              <a:xfrm>
                <a:off x="1570720" y="2706189"/>
                <a:ext cx="56478" cy="6139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Connector 7"/>
              <p:cNvSpPr/>
              <p:nvPr/>
            </p:nvSpPr>
            <p:spPr>
              <a:xfrm>
                <a:off x="1458381" y="2825061"/>
                <a:ext cx="56478" cy="6139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Connector 8"/>
              <p:cNvSpPr/>
              <p:nvPr/>
            </p:nvSpPr>
            <p:spPr>
              <a:xfrm>
                <a:off x="1458381" y="2204883"/>
                <a:ext cx="56478" cy="6139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stCxn id="9" idx="4"/>
                <a:endCxn id="4" idx="0"/>
              </p:cNvCxnSpPr>
              <p:nvPr/>
            </p:nvCxnSpPr>
            <p:spPr>
              <a:xfrm>
                <a:off x="1486620" y="2266279"/>
                <a:ext cx="0" cy="10428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4" idx="5"/>
                <a:endCxn id="6" idx="1"/>
              </p:cNvCxnSpPr>
              <p:nvPr/>
            </p:nvCxnSpPr>
            <p:spPr>
              <a:xfrm>
                <a:off x="1506588" y="2422969"/>
                <a:ext cx="80306" cy="12326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6" idx="4"/>
                <a:endCxn id="7" idx="0"/>
              </p:cNvCxnSpPr>
              <p:nvPr/>
            </p:nvCxnSpPr>
            <p:spPr>
              <a:xfrm flipH="1">
                <a:off x="1598959" y="2598637"/>
                <a:ext cx="7903" cy="10755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7" idx="3"/>
                <a:endCxn id="8" idx="7"/>
              </p:cNvCxnSpPr>
              <p:nvPr/>
            </p:nvCxnSpPr>
            <p:spPr>
              <a:xfrm flipH="1">
                <a:off x="1506588" y="2758594"/>
                <a:ext cx="72403" cy="7545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4" idx="3"/>
                <a:endCxn id="5" idx="0"/>
              </p:cNvCxnSpPr>
              <p:nvPr/>
            </p:nvCxnSpPr>
            <p:spPr>
              <a:xfrm flipH="1">
                <a:off x="1242571" y="2422969"/>
                <a:ext cx="224081" cy="21345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4" idx="4"/>
                <a:endCxn id="8" idx="0"/>
              </p:cNvCxnSpPr>
              <p:nvPr/>
            </p:nvCxnSpPr>
            <p:spPr>
              <a:xfrm>
                <a:off x="1486620" y="2431960"/>
                <a:ext cx="0" cy="39310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/>
            <p:cNvCxnSpPr/>
            <p:nvPr/>
          </p:nvCxnSpPr>
          <p:spPr>
            <a:xfrm>
              <a:off x="1629747" y="3432501"/>
              <a:ext cx="894402" cy="7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629202" y="2551303"/>
              <a:ext cx="782419" cy="1762396"/>
              <a:chOff x="2930329" y="2547808"/>
              <a:chExt cx="782419" cy="1762396"/>
            </a:xfrm>
          </p:grpSpPr>
          <p:sp>
            <p:nvSpPr>
              <p:cNvPr id="35" name="Flowchart: Connector 34"/>
              <p:cNvSpPr/>
              <p:nvPr/>
            </p:nvSpPr>
            <p:spPr>
              <a:xfrm>
                <a:off x="3384138" y="3163974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5"/>
              <p:cNvSpPr/>
              <p:nvPr/>
            </p:nvSpPr>
            <p:spPr>
              <a:xfrm>
                <a:off x="2930329" y="3658344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6"/>
              <p:cNvSpPr/>
              <p:nvPr/>
            </p:nvSpPr>
            <p:spPr>
              <a:xfrm>
                <a:off x="3607725" y="3553703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/>
              <p:cNvSpPr/>
              <p:nvPr/>
            </p:nvSpPr>
            <p:spPr>
              <a:xfrm>
                <a:off x="3607727" y="3787023"/>
                <a:ext cx="105021" cy="11416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/>
              <p:cNvSpPr/>
              <p:nvPr/>
            </p:nvSpPr>
            <p:spPr>
              <a:xfrm>
                <a:off x="3381076" y="4196038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/>
              <p:cNvSpPr/>
              <p:nvPr/>
            </p:nvSpPr>
            <p:spPr>
              <a:xfrm>
                <a:off x="3384138" y="2855891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40" idx="4"/>
                <a:endCxn id="35" idx="0"/>
              </p:cNvCxnSpPr>
              <p:nvPr/>
            </p:nvCxnSpPr>
            <p:spPr>
              <a:xfrm>
                <a:off x="3436648" y="2970057"/>
                <a:ext cx="0" cy="19391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5" idx="5"/>
                <a:endCxn id="64" idx="1"/>
              </p:cNvCxnSpPr>
              <p:nvPr/>
            </p:nvCxnSpPr>
            <p:spPr>
              <a:xfrm>
                <a:off x="3473779" y="3261421"/>
                <a:ext cx="146267" cy="7781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7" idx="4"/>
                <a:endCxn id="38" idx="0"/>
              </p:cNvCxnSpPr>
              <p:nvPr/>
            </p:nvCxnSpPr>
            <p:spPr>
              <a:xfrm>
                <a:off x="3660236" y="3667869"/>
                <a:ext cx="2" cy="11915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64" idx="4"/>
                <a:endCxn id="37" idx="0"/>
              </p:cNvCxnSpPr>
              <p:nvPr/>
            </p:nvCxnSpPr>
            <p:spPr>
              <a:xfrm>
                <a:off x="3657177" y="3436678"/>
                <a:ext cx="3059" cy="11702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5" idx="3"/>
                <a:endCxn id="53" idx="7"/>
              </p:cNvCxnSpPr>
              <p:nvPr/>
            </p:nvCxnSpPr>
            <p:spPr>
              <a:xfrm flipH="1">
                <a:off x="3197679" y="3261421"/>
                <a:ext cx="201839" cy="22920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5" idx="4"/>
                <a:endCxn id="39" idx="0"/>
              </p:cNvCxnSpPr>
              <p:nvPr/>
            </p:nvCxnSpPr>
            <p:spPr>
              <a:xfrm flipH="1">
                <a:off x="3433587" y="3278140"/>
                <a:ext cx="3062" cy="91789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Flowchart: Connector 47"/>
              <p:cNvSpPr/>
              <p:nvPr/>
            </p:nvSpPr>
            <p:spPr>
              <a:xfrm>
                <a:off x="3384137" y="2547808"/>
                <a:ext cx="105021" cy="11416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/>
              <p:cNvCxnSpPr>
                <a:stCxn id="48" idx="4"/>
                <a:endCxn id="40" idx="0"/>
              </p:cNvCxnSpPr>
              <p:nvPr/>
            </p:nvCxnSpPr>
            <p:spPr>
              <a:xfrm>
                <a:off x="3436648" y="2661974"/>
                <a:ext cx="1" cy="19391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lowchart: Connector 52"/>
              <p:cNvSpPr/>
              <p:nvPr/>
            </p:nvSpPr>
            <p:spPr>
              <a:xfrm>
                <a:off x="3108038" y="3473909"/>
                <a:ext cx="105021" cy="114166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53" idx="3"/>
                <a:endCxn id="36" idx="7"/>
              </p:cNvCxnSpPr>
              <p:nvPr/>
            </p:nvCxnSpPr>
            <p:spPr>
              <a:xfrm flipH="1">
                <a:off x="3019970" y="3571356"/>
                <a:ext cx="103448" cy="10370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lowchart: Connector 61"/>
              <p:cNvSpPr/>
              <p:nvPr/>
            </p:nvSpPr>
            <p:spPr>
              <a:xfrm>
                <a:off x="3607726" y="4024784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/>
              <p:cNvSpPr/>
              <p:nvPr/>
            </p:nvSpPr>
            <p:spPr>
              <a:xfrm>
                <a:off x="3604666" y="3322512"/>
                <a:ext cx="105021" cy="114166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>
                <a:stCxn id="62" idx="3"/>
                <a:endCxn id="39" idx="6"/>
              </p:cNvCxnSpPr>
              <p:nvPr/>
            </p:nvCxnSpPr>
            <p:spPr>
              <a:xfrm flipH="1">
                <a:off x="3486097" y="4122231"/>
                <a:ext cx="137009" cy="13089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38" idx="4"/>
                <a:endCxn id="62" idx="0"/>
              </p:cNvCxnSpPr>
              <p:nvPr/>
            </p:nvCxnSpPr>
            <p:spPr>
              <a:xfrm flipH="1">
                <a:off x="3660237" y="3901189"/>
                <a:ext cx="1" cy="12359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4778889" y="2536569"/>
              <a:ext cx="782419" cy="1762396"/>
              <a:chOff x="2930329" y="2547808"/>
              <a:chExt cx="782419" cy="1762396"/>
            </a:xfrm>
          </p:grpSpPr>
          <p:sp>
            <p:nvSpPr>
              <p:cNvPr id="89" name="Flowchart: Connector 88"/>
              <p:cNvSpPr/>
              <p:nvPr/>
            </p:nvSpPr>
            <p:spPr>
              <a:xfrm>
                <a:off x="3384138" y="3163974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/>
              <p:cNvSpPr/>
              <p:nvPr/>
            </p:nvSpPr>
            <p:spPr>
              <a:xfrm>
                <a:off x="2930329" y="3658344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/>
              <p:cNvSpPr/>
              <p:nvPr/>
            </p:nvSpPr>
            <p:spPr>
              <a:xfrm>
                <a:off x="3607725" y="3553703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/>
              <p:cNvSpPr/>
              <p:nvPr/>
            </p:nvSpPr>
            <p:spPr>
              <a:xfrm>
                <a:off x="3607727" y="3787023"/>
                <a:ext cx="105021" cy="11416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/>
              <p:cNvSpPr/>
              <p:nvPr/>
            </p:nvSpPr>
            <p:spPr>
              <a:xfrm>
                <a:off x="3381076" y="4196038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/>
              <p:cNvSpPr/>
              <p:nvPr/>
            </p:nvSpPr>
            <p:spPr>
              <a:xfrm>
                <a:off x="3384138" y="2855891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/>
              <p:cNvCxnSpPr>
                <a:stCxn id="94" idx="4"/>
                <a:endCxn id="89" idx="0"/>
              </p:cNvCxnSpPr>
              <p:nvPr/>
            </p:nvCxnSpPr>
            <p:spPr>
              <a:xfrm>
                <a:off x="3436648" y="2970057"/>
                <a:ext cx="0" cy="19391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89" idx="5"/>
                <a:endCxn id="106" idx="1"/>
              </p:cNvCxnSpPr>
              <p:nvPr/>
            </p:nvCxnSpPr>
            <p:spPr>
              <a:xfrm>
                <a:off x="3473779" y="3261421"/>
                <a:ext cx="146267" cy="7781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1" idx="4"/>
                <a:endCxn id="92" idx="0"/>
              </p:cNvCxnSpPr>
              <p:nvPr/>
            </p:nvCxnSpPr>
            <p:spPr>
              <a:xfrm>
                <a:off x="3660236" y="3667869"/>
                <a:ext cx="2" cy="11915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106" idx="4"/>
                <a:endCxn id="91" idx="0"/>
              </p:cNvCxnSpPr>
              <p:nvPr/>
            </p:nvCxnSpPr>
            <p:spPr>
              <a:xfrm>
                <a:off x="3657177" y="3436678"/>
                <a:ext cx="3059" cy="11702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89" idx="3"/>
                <a:endCxn id="103" idx="7"/>
              </p:cNvCxnSpPr>
              <p:nvPr/>
            </p:nvCxnSpPr>
            <p:spPr>
              <a:xfrm flipH="1">
                <a:off x="3197679" y="3261421"/>
                <a:ext cx="201839" cy="22920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89" idx="4"/>
                <a:endCxn id="93" idx="0"/>
              </p:cNvCxnSpPr>
              <p:nvPr/>
            </p:nvCxnSpPr>
            <p:spPr>
              <a:xfrm flipH="1">
                <a:off x="3433587" y="3278140"/>
                <a:ext cx="3062" cy="91789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Flowchart: Connector 100"/>
              <p:cNvSpPr/>
              <p:nvPr/>
            </p:nvSpPr>
            <p:spPr>
              <a:xfrm>
                <a:off x="3384137" y="2547808"/>
                <a:ext cx="105021" cy="11416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" name="Straight Connector 101"/>
              <p:cNvCxnSpPr>
                <a:stCxn id="101" idx="4"/>
                <a:endCxn id="94" idx="0"/>
              </p:cNvCxnSpPr>
              <p:nvPr/>
            </p:nvCxnSpPr>
            <p:spPr>
              <a:xfrm>
                <a:off x="3436648" y="2661974"/>
                <a:ext cx="1" cy="19391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lowchart: Connector 102"/>
              <p:cNvSpPr/>
              <p:nvPr/>
            </p:nvSpPr>
            <p:spPr>
              <a:xfrm>
                <a:off x="3108038" y="3473909"/>
                <a:ext cx="105021" cy="114166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/>
              <p:cNvCxnSpPr>
                <a:stCxn id="103" idx="3"/>
                <a:endCxn id="90" idx="7"/>
              </p:cNvCxnSpPr>
              <p:nvPr/>
            </p:nvCxnSpPr>
            <p:spPr>
              <a:xfrm flipH="1">
                <a:off x="3019970" y="3571356"/>
                <a:ext cx="103448" cy="10370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Connector 104"/>
              <p:cNvSpPr/>
              <p:nvPr/>
            </p:nvSpPr>
            <p:spPr>
              <a:xfrm>
                <a:off x="3607726" y="4024784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/>
              <p:cNvSpPr/>
              <p:nvPr/>
            </p:nvSpPr>
            <p:spPr>
              <a:xfrm>
                <a:off x="3604666" y="3322512"/>
                <a:ext cx="105021" cy="114166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>
                <a:stCxn id="105" idx="3"/>
                <a:endCxn id="93" idx="6"/>
              </p:cNvCxnSpPr>
              <p:nvPr/>
            </p:nvCxnSpPr>
            <p:spPr>
              <a:xfrm flipH="1">
                <a:off x="3486097" y="4122231"/>
                <a:ext cx="137009" cy="13089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92" idx="4"/>
                <a:endCxn id="105" idx="0"/>
              </p:cNvCxnSpPr>
              <p:nvPr/>
            </p:nvCxnSpPr>
            <p:spPr>
              <a:xfrm flipH="1">
                <a:off x="3660237" y="3901189"/>
                <a:ext cx="1" cy="12359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Arrow Connector 108"/>
            <p:cNvCxnSpPr/>
            <p:nvPr/>
          </p:nvCxnSpPr>
          <p:spPr>
            <a:xfrm>
              <a:off x="3746822" y="3426564"/>
              <a:ext cx="757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5227358" y="2734318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5772421" y="3400745"/>
              <a:ext cx="929535" cy="12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5214357" y="3059741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3453" y="3257868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459856" y="3455313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076672" y="3345368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864887" y="3591570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711100" y="3803742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468606" y="3681965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437947" y="3922596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59133" y="4155916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203705" y="3691698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41547" y="3077579"/>
              <a:ext cx="1041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dd</a:t>
              </a:r>
            </a:p>
            <a:p>
              <a:r>
                <a:rPr lang="en-US" dirty="0"/>
                <a:t>c</a:t>
              </a:r>
              <a:r>
                <a:rPr lang="en-US" dirty="0" smtClean="0"/>
                <a:t>ontracts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43222" y="3090421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nfer</a:t>
              </a:r>
            </a:p>
            <a:p>
              <a:r>
                <a:rPr lang="en-US" dirty="0" smtClean="0"/>
                <a:t>invariants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855188" y="3049256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heck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914889" y="3266227"/>
              <a:ext cx="240846" cy="1248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089486" y="3132539"/>
              <a:ext cx="385042" cy="388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latin typeface="Cambria Math" panose="02040503050406030204" pitchFamily="18" charset="0"/>
                  <a:ea typeface="Calibri" panose="020F0502020204030204" pitchFamily="34" charset="0"/>
                  <a:cs typeface="Cambria Math" panose="02040503050406030204" pitchFamily="18" charset="0"/>
                </a:rPr>
                <a:t>⇒</a:t>
              </a:r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Flowchart: Connector 127"/>
            <p:cNvSpPr/>
            <p:nvPr/>
          </p:nvSpPr>
          <p:spPr>
            <a:xfrm>
              <a:off x="7474528" y="3195677"/>
              <a:ext cx="265182" cy="288274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Elbow Connector 129"/>
            <p:cNvCxnSpPr>
              <a:stCxn id="127" idx="2"/>
              <a:endCxn id="134" idx="4"/>
            </p:cNvCxnSpPr>
            <p:nvPr/>
          </p:nvCxnSpPr>
          <p:spPr>
            <a:xfrm rot="5400000">
              <a:off x="5815736" y="3000646"/>
              <a:ext cx="945682" cy="1986860"/>
            </a:xfrm>
            <a:prstGeom prst="bentConnector3">
              <a:avLst>
                <a:gd name="adj1" fmla="val 1241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Flowchart: Connector 133"/>
            <p:cNvSpPr/>
            <p:nvPr/>
          </p:nvSpPr>
          <p:spPr>
            <a:xfrm>
              <a:off x="5242636" y="4352751"/>
              <a:ext cx="105021" cy="114166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851986" y="2999700"/>
              <a:ext cx="1009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  <a:r>
                <a:rPr lang="en-US" dirty="0" smtClean="0"/>
                <a:t>enerate</a:t>
              </a:r>
            </a:p>
            <a:p>
              <a:r>
                <a:rPr lang="en-US" dirty="0" smtClean="0"/>
                <a:t>report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494711" y="4378184"/>
              <a:ext cx="1797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more refined</a:t>
              </a:r>
            </a:p>
            <a:p>
              <a:r>
                <a:rPr lang="en-US" dirty="0"/>
                <a:t>a</a:t>
              </a:r>
              <a:r>
                <a:rPr lang="en-US" dirty="0" smtClean="0"/>
                <a:t>bstract domain</a:t>
              </a: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V="1">
              <a:off x="7905298" y="3340565"/>
              <a:ext cx="929535" cy="12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9179859" y="2751729"/>
              <a:ext cx="1995418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Assertion violations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177978" y="3507032"/>
              <a:ext cx="1997299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repairs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177979" y="3126607"/>
              <a:ext cx="1997298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Dead Code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177979" y="3887457"/>
              <a:ext cx="1997298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Contract inference</a:t>
              </a:r>
              <a:endParaRPr lang="en-US" dirty="0"/>
            </a:p>
          </p:txBody>
        </p:sp>
        <p:cxnSp>
          <p:nvCxnSpPr>
            <p:cNvPr id="147" name="Straight Arrow Connector 146"/>
            <p:cNvCxnSpPr>
              <a:stCxn id="150" idx="1"/>
            </p:cNvCxnSpPr>
            <p:nvPr/>
          </p:nvCxnSpPr>
          <p:spPr>
            <a:xfrm>
              <a:off x="3387265" y="4488614"/>
              <a:ext cx="2393230" cy="1530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Flowchart: Connector 149"/>
            <p:cNvSpPr/>
            <p:nvPr/>
          </p:nvSpPr>
          <p:spPr>
            <a:xfrm flipH="1">
              <a:off x="2689861" y="4469250"/>
              <a:ext cx="817060" cy="132229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08586" y="5129638"/>
              <a:ext cx="10752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emantic </a:t>
              </a:r>
            </a:p>
            <a:p>
              <a:r>
                <a:rPr lang="en-US" dirty="0" smtClean="0"/>
                <a:t>hash</a:t>
              </a:r>
            </a:p>
          </p:txBody>
        </p:sp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5011" y="5633179"/>
              <a:ext cx="667131" cy="818566"/>
            </a:xfrm>
            <a:prstGeom prst="rect">
              <a:avLst/>
            </a:prstGeom>
          </p:spPr>
        </p:pic>
        <p:cxnSp>
          <p:nvCxnSpPr>
            <p:cNvPr id="156" name="Straight Arrow Connector 155"/>
            <p:cNvCxnSpPr/>
            <p:nvPr/>
          </p:nvCxnSpPr>
          <p:spPr>
            <a:xfrm flipH="1">
              <a:off x="6796658" y="4464815"/>
              <a:ext cx="2136034" cy="1577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8041449" y="5129637"/>
              <a:ext cx="1136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ave </a:t>
              </a:r>
            </a:p>
            <a:p>
              <a:r>
                <a:rPr lang="en-US" dirty="0" smtClean="0"/>
                <a:t>into cache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596161" y="6186723"/>
            <a:ext cx="8275468" cy="33855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M. Fahndrich, F. </a:t>
            </a:r>
            <a:r>
              <a:rPr lang="en-US" sz="1600" dirty="0"/>
              <a:t>Logozzo, </a:t>
            </a:r>
            <a:r>
              <a:rPr lang="en-US" sz="1600" i="1" dirty="0"/>
              <a:t>Static contract checking with Abstract Interpretation</a:t>
            </a:r>
            <a:r>
              <a:rPr lang="en-US" sz="1600" dirty="0"/>
              <a:t>, </a:t>
            </a:r>
            <a:r>
              <a:rPr lang="en-US" sz="1600" i="1" dirty="0" smtClean="0"/>
              <a:t>FoVeOOS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FAQ: Do you use an SMT solver?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NO.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Why?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Performance</a:t>
            </a:r>
            <a:r>
              <a:rPr lang="en-US" dirty="0" smtClean="0"/>
              <a:t>: conversion from abstract domains to SMT format, inter-</a:t>
            </a:r>
            <a:r>
              <a:rPr lang="en-US" dirty="0" err="1" smtClean="0"/>
              <a:t>proc</a:t>
            </a:r>
            <a:r>
              <a:rPr lang="en-US" dirty="0" smtClean="0"/>
              <a:t> calls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Non-determinism</a:t>
            </a:r>
            <a:r>
              <a:rPr lang="en-US" dirty="0" smtClean="0"/>
              <a:t>: randomization, time-outs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Predictability</a:t>
            </a:r>
            <a:r>
              <a:rPr lang="en-US" dirty="0" smtClean="0"/>
              <a:t>: Small program changes should not change output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Semantics</a:t>
            </a:r>
            <a:r>
              <a:rPr lang="en-US" dirty="0" smtClean="0"/>
              <a:t>: Different tools make different assumptions (e.g., on Int32, Floats …)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Modelling</a:t>
            </a:r>
            <a:r>
              <a:rPr lang="en-US" dirty="0" smtClean="0"/>
              <a:t>: How to effectively model all </a:t>
            </a:r>
            <a:r>
              <a:rPr lang="en-US" dirty="0" err="1" smtClean="0"/>
              <a:t>.net</a:t>
            </a:r>
            <a:r>
              <a:rPr lang="en-US" dirty="0" smtClean="0"/>
              <a:t> metadata?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Overdoing</a:t>
            </a:r>
            <a:r>
              <a:rPr lang="en-US" dirty="0" smtClean="0"/>
              <a:t>: Do not have assertions like ∀y ∃x  </a:t>
            </a:r>
            <a:r>
              <a:rPr lang="en-US" dirty="0"/>
              <a:t>…</a:t>
            </a:r>
          </a:p>
          <a:p>
            <a:r>
              <a:rPr lang="en-US" dirty="0" smtClean="0"/>
              <a:t>….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0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domains in Clousot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Basic</a:t>
            </a:r>
            <a:r>
              <a:rPr lang="en-US" dirty="0" smtClean="0"/>
              <a:t> domains</a:t>
            </a:r>
          </a:p>
          <a:p>
            <a:pPr lvl="1"/>
            <a:r>
              <a:rPr lang="en-US" dirty="0" smtClean="0"/>
              <a:t>IL decompilation, </a:t>
            </a:r>
            <a:r>
              <a:rPr lang="en-US" dirty="0"/>
              <a:t>Expression recovery, </a:t>
            </a:r>
            <a:r>
              <a:rPr lang="en-US" dirty="0" smtClean="0"/>
              <a:t>Optimistic heap analysis, </a:t>
            </a:r>
            <a:r>
              <a:rPr lang="en-US" dirty="0" err="1" smtClean="0"/>
              <a:t>Nullness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Advanced</a:t>
            </a:r>
            <a:r>
              <a:rPr lang="en-US" dirty="0" smtClean="0"/>
              <a:t> domains</a:t>
            </a:r>
          </a:p>
          <a:p>
            <a:pPr lvl="1"/>
            <a:r>
              <a:rPr lang="en-US" dirty="0" smtClean="0"/>
              <a:t>Numerical</a:t>
            </a:r>
          </a:p>
          <a:p>
            <a:pPr lvl="2"/>
            <a:r>
              <a:rPr lang="en-US" dirty="0" smtClean="0"/>
              <a:t>Dis-Intervals, Pentagons, Subpolyhedra, (simple) Floating points …</a:t>
            </a:r>
          </a:p>
          <a:p>
            <a:pPr lvl="1"/>
            <a:r>
              <a:rPr lang="en-US" dirty="0" smtClean="0"/>
              <a:t>Collections</a:t>
            </a:r>
          </a:p>
          <a:p>
            <a:pPr lvl="2"/>
            <a:r>
              <a:rPr lang="en-US" dirty="0" smtClean="0"/>
              <a:t>Functor for arrays, ∀/∃-Quantifiers, array modifications  …</a:t>
            </a:r>
          </a:p>
          <a:p>
            <a:pPr lvl="1"/>
            <a:r>
              <a:rPr lang="en-US" dirty="0" smtClean="0"/>
              <a:t>Others</a:t>
            </a:r>
          </a:p>
          <a:p>
            <a:pPr lvl="2"/>
            <a:r>
              <a:rPr lang="en-US" dirty="0" smtClean="0"/>
              <a:t>“lazy” trace partitioning, </a:t>
            </a:r>
            <a:r>
              <a:rPr lang="en-US" dirty="0" err="1" smtClean="0"/>
              <a:t>Enums</a:t>
            </a:r>
            <a:r>
              <a:rPr lang="en-US" dirty="0" smtClean="0"/>
              <a:t>, strings …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8236" y="5659717"/>
            <a:ext cx="11385176" cy="10772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P. Cousot</a:t>
            </a:r>
            <a:r>
              <a:rPr lang="en-US" sz="1600" dirty="0"/>
              <a:t>, </a:t>
            </a:r>
            <a:r>
              <a:rPr lang="en-US" sz="1600" dirty="0" smtClean="0"/>
              <a:t>R. Cousot</a:t>
            </a:r>
            <a:r>
              <a:rPr lang="en-US" sz="1600" dirty="0"/>
              <a:t>, </a:t>
            </a:r>
            <a:r>
              <a:rPr lang="en-US" sz="1600" dirty="0" smtClean="0"/>
              <a:t>F. Logozzo</a:t>
            </a:r>
            <a:r>
              <a:rPr lang="en-US" sz="1600" dirty="0"/>
              <a:t>, </a:t>
            </a:r>
            <a:r>
              <a:rPr lang="en-US" sz="1600" i="1" dirty="0"/>
              <a:t>A Parametric Segmentation Functor </a:t>
            </a:r>
            <a:r>
              <a:rPr lang="en-US" sz="1600" i="1" dirty="0" smtClean="0"/>
              <a:t>for Fully </a:t>
            </a:r>
            <a:r>
              <a:rPr lang="en-US" sz="1600" i="1" dirty="0"/>
              <a:t>Automatic and Scalable Array Content Analysis</a:t>
            </a:r>
            <a:r>
              <a:rPr lang="en-US" sz="1600" dirty="0" smtClean="0"/>
              <a:t>, POPL’11</a:t>
            </a:r>
          </a:p>
          <a:p>
            <a:r>
              <a:rPr lang="en-US" sz="1600" dirty="0" smtClean="0"/>
              <a:t>V. Laviron </a:t>
            </a:r>
            <a:r>
              <a:rPr lang="en-US" sz="1600" dirty="0"/>
              <a:t>F. </a:t>
            </a:r>
            <a:r>
              <a:rPr lang="en-US" sz="1600" dirty="0" smtClean="0"/>
              <a:t>Logozzo,  </a:t>
            </a:r>
            <a:r>
              <a:rPr lang="en-US" sz="1600" i="1" dirty="0"/>
              <a:t>SubPolyhedra: A (more) scalable approach to infer linear inequalities</a:t>
            </a:r>
            <a:r>
              <a:rPr lang="en-US" sz="1600" dirty="0" smtClean="0"/>
              <a:t>, VMCAI’11</a:t>
            </a:r>
          </a:p>
          <a:p>
            <a:r>
              <a:rPr lang="en-US" sz="1600" dirty="0" smtClean="0"/>
              <a:t>P. </a:t>
            </a:r>
            <a:r>
              <a:rPr lang="en-US" sz="1600" dirty="0"/>
              <a:t>Ferrara, </a:t>
            </a:r>
            <a:r>
              <a:rPr lang="en-US" sz="1600" dirty="0" smtClean="0"/>
              <a:t>F. </a:t>
            </a:r>
            <a:r>
              <a:rPr lang="en-US" sz="1600" dirty="0"/>
              <a:t>Logozzo, </a:t>
            </a:r>
            <a:r>
              <a:rPr lang="en-US" sz="1600" dirty="0" smtClean="0"/>
              <a:t>M. </a:t>
            </a:r>
            <a:r>
              <a:rPr lang="en-US" sz="1600" dirty="0"/>
              <a:t>Fähndrich, </a:t>
            </a:r>
            <a:r>
              <a:rPr lang="en-US" sz="1600" i="1" dirty="0"/>
              <a:t>Safer unsafe code for .NET</a:t>
            </a:r>
            <a:r>
              <a:rPr lang="en-US" sz="1600" dirty="0"/>
              <a:t>, </a:t>
            </a:r>
            <a:r>
              <a:rPr lang="en-US" sz="1600" dirty="0" smtClean="0"/>
              <a:t>OOPSLA’08</a:t>
            </a:r>
          </a:p>
          <a:p>
            <a:r>
              <a:rPr lang="en-US" sz="1600" dirty="0" smtClean="0"/>
              <a:t>….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35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Inter-procedural inference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of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Ideally</a:t>
            </a:r>
            <a:r>
              <a:rPr lang="en-US" dirty="0" smtClean="0"/>
              <a:t> the software engineer provides all the boundary contracts</a:t>
            </a:r>
          </a:p>
          <a:p>
            <a:pPr lvl="1"/>
            <a:r>
              <a:rPr lang="en-US" dirty="0" smtClean="0"/>
              <a:t>As she does with types today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practice</a:t>
            </a:r>
            <a:r>
              <a:rPr lang="en-US" dirty="0" smtClean="0"/>
              <a:t> she only provides “few”, the one she thinks are interesting</a:t>
            </a:r>
          </a:p>
          <a:p>
            <a:pPr lvl="1"/>
            <a:r>
              <a:rPr lang="en-US" dirty="0" smtClean="0"/>
              <a:t>If the tool cannot infer “</a:t>
            </a:r>
            <a:r>
              <a:rPr lang="en-US" i="1" dirty="0" smtClean="0"/>
              <a:t>evident</a:t>
            </a:r>
            <a:r>
              <a:rPr lang="en-US" dirty="0" smtClean="0"/>
              <a:t>” contracts then it is labeled as “</a:t>
            </a:r>
            <a:r>
              <a:rPr lang="en-US" i="1" dirty="0" smtClean="0"/>
              <a:t>dumb</a:t>
            </a:r>
            <a:r>
              <a:rPr lang="en-US" dirty="0" smtClean="0"/>
              <a:t>”</a:t>
            </a:r>
            <a:endParaRPr lang="en-US" dirty="0"/>
          </a:p>
          <a:p>
            <a:pPr lvl="2"/>
            <a:r>
              <a:rPr lang="en-US" dirty="0" smtClean="0"/>
              <a:t>E.g. return new A()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tool should help the programmer </a:t>
            </a:r>
            <a:r>
              <a:rPr lang="en-US" dirty="0" smtClean="0"/>
              <a:t>not the other way around</a:t>
            </a:r>
          </a:p>
          <a:p>
            <a:r>
              <a:rPr lang="en-US" dirty="0" smtClean="0"/>
              <a:t>Clousot infers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preconditions and object invariants</a:t>
            </a:r>
          </a:p>
          <a:p>
            <a:pPr lvl="1"/>
            <a:r>
              <a:rPr lang="en-US" dirty="0" smtClean="0"/>
              <a:t>“Easy” postconditions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68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Necessary and sufficient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 S ⟹ N we say that</a:t>
            </a:r>
          </a:p>
          <a:p>
            <a:pPr lvl="1"/>
            <a:r>
              <a:rPr lang="en-US" dirty="0" smtClean="0"/>
              <a:t>S in a </a:t>
            </a:r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condition for N</a:t>
            </a:r>
          </a:p>
          <a:p>
            <a:pPr lvl="1"/>
            <a:r>
              <a:rPr lang="en-US" dirty="0" smtClean="0"/>
              <a:t>N is a </a:t>
            </a:r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condition for S</a:t>
            </a:r>
          </a:p>
          <a:p>
            <a:r>
              <a:rPr lang="en-US" dirty="0" smtClean="0"/>
              <a:t>For a program P</a:t>
            </a:r>
          </a:p>
          <a:p>
            <a:pPr lvl="1"/>
            <a:r>
              <a:rPr lang="en-US" dirty="0" smtClean="0"/>
              <a:t>A condition S is </a:t>
            </a:r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if its truth ensures that P is </a:t>
            </a:r>
            <a:r>
              <a:rPr lang="en-US" dirty="0" smtClean="0">
                <a:solidFill>
                  <a:srgbClr val="FF0000"/>
                </a:solidFill>
              </a:rPr>
              <a:t>correct</a:t>
            </a:r>
          </a:p>
          <a:p>
            <a:pPr lvl="1"/>
            <a:r>
              <a:rPr lang="en-US" dirty="0" smtClean="0"/>
              <a:t>A condition N is </a:t>
            </a:r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if its falsehood ensures P is </a:t>
            </a:r>
            <a:r>
              <a:rPr lang="en-US" dirty="0" smtClean="0">
                <a:solidFill>
                  <a:srgbClr val="FF0000"/>
                </a:solidFill>
              </a:rPr>
              <a:t>incorrect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0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97"/>
    </mc:Choice>
    <mc:Fallback xmlns="">
      <p:transition spd="slow" advTm="4489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0" y="-562152"/>
            <a:ext cx="9997921" cy="74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of preconditions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Define: What is a precondition?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precondition: if it holds, the function is correct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precondition: if it does not hold, the function is definitely wrong</a:t>
            </a:r>
          </a:p>
          <a:p>
            <a:r>
              <a:rPr lang="en-US" dirty="0" smtClean="0"/>
              <a:t>When </a:t>
            </a:r>
            <a:r>
              <a:rPr lang="en-US" u="sng" dirty="0" smtClean="0">
                <a:solidFill>
                  <a:srgbClr val="FF0000"/>
                </a:solidFill>
              </a:rPr>
              <a:t>automatic</a:t>
            </a:r>
            <a:r>
              <a:rPr lang="en-US" dirty="0" smtClean="0"/>
              <a:t> inference is considered, </a:t>
            </a:r>
            <a:r>
              <a:rPr lang="en-US" u="sng" dirty="0" smtClean="0">
                <a:solidFill>
                  <a:srgbClr val="FF0000"/>
                </a:solidFill>
              </a:rPr>
              <a:t>only necessary preconditions make sense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Sufficient</a:t>
            </a:r>
            <a:r>
              <a:rPr lang="en-US" dirty="0"/>
              <a:t> preconditions impose too large a burden to </a:t>
            </a:r>
            <a:r>
              <a:rPr lang="en-US" dirty="0" smtClean="0"/>
              <a:t>callers</a:t>
            </a:r>
          </a:p>
          <a:p>
            <a:pPr lvl="2"/>
            <a:r>
              <a:rPr lang="en-US" dirty="0" smtClean="0"/>
              <a:t>Should be under-approximated in presence of loops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Necessary</a:t>
            </a:r>
            <a:r>
              <a:rPr lang="en-US" dirty="0"/>
              <a:t> preconditions are easy to </a:t>
            </a:r>
            <a:r>
              <a:rPr lang="en-US" dirty="0" smtClean="0"/>
              <a:t>explain to users</a:t>
            </a:r>
          </a:p>
          <a:p>
            <a:pPr lvl="2"/>
            <a:r>
              <a:rPr lang="en-US" dirty="0" smtClean="0"/>
              <a:t>Should be over-approximated</a:t>
            </a:r>
          </a:p>
          <a:p>
            <a:pPr lvl="2"/>
            <a:r>
              <a:rPr lang="en-US" dirty="0" smtClean="0"/>
              <a:t>They are conditions to errors</a:t>
            </a:r>
          </a:p>
          <a:p>
            <a:pPr lvl="1"/>
            <a:endParaRPr lang="en-US" dirty="0"/>
          </a:p>
          <a:p>
            <a:pPr marL="4572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0975" y="5777865"/>
            <a:ext cx="11470365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P. </a:t>
            </a:r>
            <a:r>
              <a:rPr lang="en-US" sz="1600" dirty="0"/>
              <a:t>Cousot, </a:t>
            </a:r>
            <a:r>
              <a:rPr lang="en-US" sz="1600" dirty="0" smtClean="0"/>
              <a:t>R. </a:t>
            </a:r>
            <a:r>
              <a:rPr lang="en-US" sz="1600" dirty="0"/>
              <a:t>Cousot, </a:t>
            </a:r>
            <a:r>
              <a:rPr lang="en-US" sz="1600" dirty="0" smtClean="0"/>
              <a:t>F. Logozzo</a:t>
            </a:r>
            <a:r>
              <a:rPr lang="en-US" sz="1600" dirty="0"/>
              <a:t>: </a:t>
            </a:r>
            <a:r>
              <a:rPr lang="en-US" sz="1600" i="1" dirty="0"/>
              <a:t>Precondition Inference from Intermittent Assertions and Application to Contracts on Collections</a:t>
            </a:r>
            <a:r>
              <a:rPr lang="en-US" sz="1600" dirty="0"/>
              <a:t>. </a:t>
            </a:r>
            <a:r>
              <a:rPr lang="en-US" sz="1600" dirty="0" smtClean="0"/>
              <a:t>VMCAI’11</a:t>
            </a:r>
          </a:p>
          <a:p>
            <a:r>
              <a:rPr lang="en-US" sz="1600" dirty="0" smtClean="0"/>
              <a:t>P. Cousot</a:t>
            </a:r>
            <a:r>
              <a:rPr lang="en-US" sz="1600" dirty="0"/>
              <a:t>, </a:t>
            </a:r>
            <a:r>
              <a:rPr lang="en-US" sz="1600" dirty="0" smtClean="0"/>
              <a:t>R. Cousot</a:t>
            </a:r>
            <a:r>
              <a:rPr lang="en-US" sz="1600" dirty="0"/>
              <a:t>, </a:t>
            </a:r>
            <a:r>
              <a:rPr lang="en-US" sz="1600" dirty="0" smtClean="0"/>
              <a:t>M. </a:t>
            </a:r>
            <a:r>
              <a:rPr lang="en-US" sz="1600" dirty="0"/>
              <a:t>Fahndrich, </a:t>
            </a:r>
            <a:r>
              <a:rPr lang="en-US" sz="1600" dirty="0" smtClean="0"/>
              <a:t> F. </a:t>
            </a:r>
            <a:r>
              <a:rPr lang="en-US" sz="1600" dirty="0"/>
              <a:t>Logozzo, </a:t>
            </a:r>
            <a:r>
              <a:rPr lang="en-US" sz="1600" i="1" dirty="0"/>
              <a:t>Automatic Inference of Necessary Preconditions</a:t>
            </a:r>
            <a:r>
              <a:rPr lang="en-US" sz="1600" dirty="0"/>
              <a:t>, </a:t>
            </a:r>
            <a:r>
              <a:rPr lang="en-US" sz="1600" dirty="0" smtClean="0"/>
              <a:t>VMCAI’13</a:t>
            </a:r>
          </a:p>
          <a:p>
            <a:r>
              <a:rPr lang="en-US" sz="1600" dirty="0" smtClean="0"/>
              <a:t>M. Bouaziz, F. Logozzo, M. Fahndrich, </a:t>
            </a:r>
            <a:r>
              <a:rPr lang="en-US" sz="1600" i="1" dirty="0" smtClean="0"/>
              <a:t>Inference of Necessary Field Conditions with Abstract Interpretation</a:t>
            </a:r>
            <a:r>
              <a:rPr lang="en-US" sz="1600" dirty="0" smtClean="0"/>
              <a:t>, APLAS’12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772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122"/>
    </mc:Choice>
    <mc:Fallback xmlns="">
      <p:transition spd="slow" advTm="17112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27468" y="2011680"/>
            <a:ext cx="5902913" cy="3766185"/>
          </a:xfrm>
        </p:spPr>
        <p:txBody>
          <a:bodyPr/>
          <a:lstStyle/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7224" y="2157731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Example(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x,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[] a)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(x &gt;= 0)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a.Length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679868" y="2011679"/>
            <a:ext cx="5902913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necessary </a:t>
            </a:r>
            <a:r>
              <a:rPr lang="en-US" dirty="0" smtClean="0">
                <a:solidFill>
                  <a:srgbClr val="FF0000"/>
                </a:solidFill>
              </a:rPr>
              <a:t>and sufficient </a:t>
            </a:r>
            <a:r>
              <a:rPr lang="en-US" dirty="0" smtClean="0">
                <a:solidFill>
                  <a:prstClr val="black"/>
                </a:solidFill>
              </a:rPr>
              <a:t>precondition is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 || a !=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 sufficient</a:t>
            </a:r>
            <a:r>
              <a:rPr lang="en-US" dirty="0" smtClean="0"/>
              <a:t> precondition 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!= null</a:t>
            </a:r>
            <a:endParaRPr lang="en-US" sz="2000" dirty="0"/>
          </a:p>
          <a:p>
            <a:r>
              <a:rPr lang="en-US" dirty="0" smtClean="0"/>
              <a:t>Too strong for the caller</a:t>
            </a:r>
          </a:p>
          <a:p>
            <a:pPr lvl="1"/>
            <a:r>
              <a:rPr lang="en-US" dirty="0" smtClean="0"/>
              <a:t>No runtime error when x &lt; 0 and a == null</a:t>
            </a:r>
          </a:p>
          <a:p>
            <a:pPr lvl="1"/>
            <a:r>
              <a:rPr lang="en-US" sz="2000" dirty="0" smtClean="0"/>
              <a:t>E.g.: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Example(-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2, null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  <a:p>
            <a:r>
              <a:rPr lang="en-US" dirty="0" smtClean="0"/>
              <a:t>Clousot users complained about it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wrong preconditions</a:t>
            </a:r>
            <a:r>
              <a:rPr lang="en-US" dirty="0" smtClean="0"/>
              <a:t>”</a:t>
            </a:r>
          </a:p>
        </p:txBody>
      </p:sp>
      <p:sp>
        <p:nvSpPr>
          <p:cNvPr id="3" name="Cloud 2"/>
          <p:cNvSpPr/>
          <p:nvPr/>
        </p:nvSpPr>
        <p:spPr>
          <a:xfrm>
            <a:off x="1015415" y="4297678"/>
            <a:ext cx="4139121" cy="193682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 to get a sufficient and necessary with loops and non-determinism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56"/>
    </mc:Choice>
    <mc:Fallback xmlns="">
      <p:transition spd="slow" advTm="6705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preconditions in Clousot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2157731"/>
            <a:ext cx="3603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FirstOccurence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i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(a[i] != 3)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++;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i;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22936" y="1951915"/>
            <a:ext cx="7168903" cy="4568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All-Paths</a:t>
            </a:r>
            <a:r>
              <a:rPr lang="en-US" dirty="0" smtClean="0"/>
              <a:t> precondition analysis </a:t>
            </a:r>
          </a:p>
          <a:p>
            <a:pPr lvl="1"/>
            <a:r>
              <a:rPr lang="en-US" dirty="0" smtClean="0"/>
              <a:t>Hoists unmodified assertions to the code entry</a:t>
            </a:r>
          </a:p>
          <a:p>
            <a:pPr lvl="1"/>
            <a:r>
              <a:rPr lang="en-US" dirty="0" smtClean="0"/>
              <a:t>Infers: </a:t>
            </a:r>
            <a:r>
              <a:rPr lang="en-US" dirty="0"/>
              <a:t>a != null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Conditional-path </a:t>
            </a:r>
            <a:r>
              <a:rPr lang="en-US" dirty="0" smtClean="0"/>
              <a:t>precondition analysis</a:t>
            </a:r>
          </a:p>
          <a:p>
            <a:pPr lvl="1"/>
            <a:r>
              <a:rPr lang="en-US" dirty="0" smtClean="0"/>
              <a:t>Hoist assertions by taking into account tests/loops</a:t>
            </a:r>
          </a:p>
          <a:p>
            <a:pPr lvl="2"/>
            <a:r>
              <a:rPr lang="en-US" dirty="0" smtClean="0"/>
              <a:t>Use dual-widening for loops</a:t>
            </a:r>
          </a:p>
          <a:p>
            <a:pPr lvl="1"/>
            <a:r>
              <a:rPr lang="en-US" dirty="0" smtClean="0"/>
              <a:t>Infers: </a:t>
            </a:r>
            <a:r>
              <a:rPr lang="en-US" dirty="0" err="1" smtClean="0"/>
              <a:t>a.Length</a:t>
            </a:r>
            <a:r>
              <a:rPr lang="en-US" dirty="0" smtClean="0"/>
              <a:t> &gt; 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Quantified</a:t>
            </a:r>
            <a:r>
              <a:rPr lang="en-US" dirty="0" smtClean="0"/>
              <a:t> precondition analysis</a:t>
            </a:r>
          </a:p>
          <a:p>
            <a:pPr lvl="1"/>
            <a:r>
              <a:rPr lang="en-US" dirty="0" smtClean="0"/>
              <a:t>Deal with unbounded data structures</a:t>
            </a:r>
          </a:p>
          <a:p>
            <a:pPr lvl="1"/>
            <a:r>
              <a:rPr lang="en-US" dirty="0"/>
              <a:t>∃ </a:t>
            </a:r>
            <a:r>
              <a:rPr lang="en-US" i="1" dirty="0"/>
              <a:t>j</a:t>
            </a:r>
            <a:r>
              <a:rPr lang="en-US" dirty="0"/>
              <a:t> ∈ [0, </a:t>
            </a:r>
            <a:r>
              <a:rPr lang="en-US" dirty="0" err="1" smtClean="0"/>
              <a:t>a.Length</a:t>
            </a:r>
            <a:r>
              <a:rPr lang="en-US" dirty="0" smtClean="0"/>
              <a:t>). </a:t>
            </a:r>
            <a:r>
              <a:rPr lang="en-US" dirty="0"/>
              <a:t>a[</a:t>
            </a:r>
            <a:r>
              <a:rPr lang="en-US" i="1" dirty="0"/>
              <a:t>j</a:t>
            </a:r>
            <a:r>
              <a:rPr lang="en-US" dirty="0"/>
              <a:t>] == 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928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30"/>
    </mc:Choice>
    <mc:Fallback xmlns="">
      <p:transition spd="slow" advTm="3693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 inference &amp; propagation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9" y="1915949"/>
            <a:ext cx="11339663" cy="4189595"/>
          </a:xfrm>
        </p:spPr>
      </p:pic>
    </p:spTree>
    <p:extLst>
      <p:ext uri="{BB962C8B-B14F-4D97-AF65-F5344CB8AC3E}">
        <p14:creationId xmlns:p14="http://schemas.microsoft.com/office/powerpoint/2010/main" val="1284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85"/>
    </mc:Choice>
    <mc:Fallback xmlns="">
      <p:transition spd="slow" advTm="9985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40" y="1399745"/>
            <a:ext cx="11248923" cy="4997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 inference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8314445" y="1567279"/>
            <a:ext cx="3547218" cy="842349"/>
          </a:xfrm>
          <a:prstGeom prst="wedgeEllipseCallout">
            <a:avLst>
              <a:gd name="adj1" fmla="val -49007"/>
              <a:gd name="adj2" fmla="val 8632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Infer object invariant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3497087" y="3416959"/>
            <a:ext cx="1920240" cy="594100"/>
          </a:xfrm>
          <a:prstGeom prst="wedgeEllipseCallout">
            <a:avLst>
              <a:gd name="adj1" fmla="val 58898"/>
              <a:gd name="adj2" fmla="val -6228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Infer pre 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8212119" y="4281684"/>
            <a:ext cx="2551934" cy="1106619"/>
          </a:xfrm>
          <a:prstGeom prst="wedgeEllipseCallout">
            <a:avLst>
              <a:gd name="adj1" fmla="val -31275"/>
              <a:gd name="adj2" fmla="val -9503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What about this?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502" y="6396791"/>
            <a:ext cx="11470365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M. Bouaziz</a:t>
            </a:r>
            <a:r>
              <a:rPr lang="en-US" sz="1600" dirty="0"/>
              <a:t>, </a:t>
            </a:r>
            <a:r>
              <a:rPr lang="en-US" sz="1600" dirty="0" smtClean="0"/>
              <a:t>F. Logozzo</a:t>
            </a:r>
            <a:r>
              <a:rPr lang="en-US" sz="1600" dirty="0"/>
              <a:t>, </a:t>
            </a:r>
            <a:r>
              <a:rPr lang="en-US" sz="1600" dirty="0" smtClean="0"/>
              <a:t>M. Fahndrich</a:t>
            </a:r>
            <a:r>
              <a:rPr lang="en-US" sz="1600" dirty="0"/>
              <a:t>, </a:t>
            </a:r>
            <a:r>
              <a:rPr lang="en-US" sz="1600" i="1" dirty="0"/>
              <a:t>Inference of Necessary Field Conditions with Abstract </a:t>
            </a:r>
            <a:r>
              <a:rPr lang="en-US" sz="1600" i="1" dirty="0" smtClean="0"/>
              <a:t>Interpretation</a:t>
            </a:r>
            <a:r>
              <a:rPr lang="en-US" sz="1600" dirty="0" smtClean="0"/>
              <a:t>, APLAS’12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 smtClean="0"/>
              <a:t>Postconditions inference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3" y="1721111"/>
            <a:ext cx="10253231" cy="488809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7943626" y="2060089"/>
            <a:ext cx="2378336" cy="778455"/>
          </a:xfrm>
          <a:prstGeom prst="wedgeEllipseCallout">
            <a:avLst>
              <a:gd name="adj1" fmla="val -50245"/>
              <a:gd name="adj2" fmla="val 9147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Infer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72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&amp;(modular) proofs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507" y="2372569"/>
            <a:ext cx="4955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Decrement(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.Requires(x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&gt;= 5);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.Ensures(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.Result&lt;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&gt;()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&gt;= 0);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(x != 0)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checked(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x--); 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02358" y="1818551"/>
            <a:ext cx="6093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Decrement(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.Requires(x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&gt;= 5);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.Ensures(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.Result&lt;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&gt;() &gt;= 0);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= NewMethod(x);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NewMethod(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(x != 0)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checked(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x--);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3131797" y="2214865"/>
            <a:ext cx="2308995" cy="7919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Postcondition: ok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586195" y="3833899"/>
            <a:ext cx="1545602" cy="7848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overflow</a:t>
            </a:r>
          </a:p>
        </p:txBody>
      </p:sp>
      <p:sp>
        <p:nvSpPr>
          <p:cNvPr id="11" name="Oval 10"/>
          <p:cNvSpPr/>
          <p:nvPr/>
        </p:nvSpPr>
        <p:spPr>
          <a:xfrm>
            <a:off x="8933781" y="4786903"/>
            <a:ext cx="1752622" cy="78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Possible overflow</a:t>
            </a:r>
          </a:p>
        </p:txBody>
      </p:sp>
      <p:sp>
        <p:nvSpPr>
          <p:cNvPr id="13" name="Oval 12"/>
          <p:cNvSpPr/>
          <p:nvPr/>
        </p:nvSpPr>
        <p:spPr>
          <a:xfrm>
            <a:off x="9810092" y="2834213"/>
            <a:ext cx="2301147" cy="7919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Postcondition</a:t>
            </a:r>
          </a:p>
          <a:p>
            <a:pPr algn="ctr"/>
            <a:r>
              <a:rPr lang="en-US" dirty="0" smtClean="0"/>
              <a:t>Violation?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95227" y="2746927"/>
            <a:ext cx="1453614" cy="426466"/>
            <a:chOff x="8465003" y="2576583"/>
            <a:chExt cx="1453614" cy="426466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8465003" y="3003049"/>
              <a:ext cx="1453614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65003" y="2576583"/>
              <a:ext cx="959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Refactor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9536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on the “extracted” contract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5804759" y="1795904"/>
            <a:ext cx="5825650" cy="4725395"/>
          </a:xfrm>
        </p:spPr>
        <p:txBody>
          <a:bodyPr>
            <a:noAutofit/>
          </a:bodyPr>
          <a:lstStyle/>
          <a:p>
            <a:r>
              <a:rPr lang="en-US" dirty="0" smtClean="0"/>
              <a:t>Should be a </a:t>
            </a:r>
            <a:r>
              <a:rPr lang="en-US" dirty="0" smtClean="0">
                <a:solidFill>
                  <a:srgbClr val="FF0000"/>
                </a:solidFill>
              </a:rPr>
              <a:t>valid</a:t>
            </a:r>
            <a:r>
              <a:rPr lang="en-US" dirty="0" smtClean="0"/>
              <a:t> contract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.Requires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(x &gt;= 5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b="1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.Ensures</a:t>
            </a:r>
            <a:r>
              <a:rPr lang="en-US" sz="12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b="1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.Result</a:t>
            </a:r>
            <a:r>
              <a:rPr lang="en-US" sz="12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&gt;()==</a:t>
            </a:r>
            <a:r>
              <a:rPr lang="en-US" sz="12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100);</a:t>
            </a:r>
            <a:endParaRPr lang="en-US" sz="1200" b="1" dirty="0" smtClean="0"/>
          </a:p>
          <a:p>
            <a:r>
              <a:rPr lang="en-US" dirty="0" smtClean="0"/>
              <a:t>The contract should imply </a:t>
            </a:r>
            <a:r>
              <a:rPr lang="en-US" dirty="0" smtClean="0">
                <a:solidFill>
                  <a:srgbClr val="FF0000"/>
                </a:solidFill>
              </a:rPr>
              <a:t>safety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.Ensures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.Result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&gt;() == 0</a:t>
            </a:r>
            <a:r>
              <a:rPr lang="en-US" sz="12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should be </a:t>
            </a:r>
            <a:r>
              <a:rPr lang="en-US" dirty="0" smtClean="0">
                <a:solidFill>
                  <a:srgbClr val="FF0000"/>
                </a:solidFill>
              </a:rPr>
              <a:t>complete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.Requires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(x &gt;= 5);</a:t>
            </a:r>
          </a:p>
          <a:p>
            <a:r>
              <a:rPr lang="en-US" sz="1200" b="1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b="1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.Ensures</a:t>
            </a:r>
            <a:r>
              <a:rPr lang="en-US" sz="12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b="1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.Result</a:t>
            </a:r>
            <a:r>
              <a:rPr lang="en-US" sz="12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&gt;() &lt;= x);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should be </a:t>
            </a:r>
            <a:r>
              <a:rPr lang="en-US" dirty="0" smtClean="0">
                <a:solidFill>
                  <a:srgbClr val="FF0000"/>
                </a:solidFill>
              </a:rPr>
              <a:t>general</a:t>
            </a:r>
          </a:p>
          <a:p>
            <a:r>
              <a:rPr lang="en-US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.Requires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(x &gt;= 5);</a:t>
            </a:r>
          </a:p>
          <a:p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.Ensures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.Result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&gt;() == 0);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57224" y="2044898"/>
            <a:ext cx="4191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Decrement(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.Requires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(x &gt;= 5);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.Ensures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.Result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&gt;() &gt;=0);</a:t>
            </a:r>
          </a:p>
          <a:p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x =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NewMethod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(x);</a:t>
            </a:r>
          </a:p>
          <a:p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57224" y="4090200"/>
            <a:ext cx="43397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NewMethod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// ??? Which contract here ????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(x != 0)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checked(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x--);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9733879" y="1887471"/>
            <a:ext cx="1715844" cy="596104"/>
          </a:xfrm>
          <a:prstGeom prst="wedgeEllipseCallout">
            <a:avLst>
              <a:gd name="adj1" fmla="val -73344"/>
              <a:gd name="adj2" fmla="val 670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Invalid post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10300675" y="2629063"/>
            <a:ext cx="1698855" cy="596104"/>
          </a:xfrm>
          <a:prstGeom prst="wedgeEllipseCallout">
            <a:avLst>
              <a:gd name="adj1" fmla="val -73344"/>
              <a:gd name="adj2" fmla="val 670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Exposes overflow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9956203" y="3608281"/>
            <a:ext cx="2235797" cy="596104"/>
          </a:xfrm>
          <a:prstGeom prst="wedgeEllipseCallout">
            <a:avLst>
              <a:gd name="adj1" fmla="val -73344"/>
              <a:gd name="adj2" fmla="val 670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Can’t prove caller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8717584" y="4587499"/>
            <a:ext cx="1715844" cy="596104"/>
          </a:xfrm>
          <a:prstGeom prst="wedgeEllipseCallout">
            <a:avLst>
              <a:gd name="adj1" fmla="val -73344"/>
              <a:gd name="adj2" fmla="val 670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general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3849971">
            <a:off x="4266328" y="2957642"/>
            <a:ext cx="1165584" cy="197414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20057616">
            <a:off x="4097556" y="372166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Wrong solutions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56" y="2057400"/>
            <a:ext cx="6554115" cy="3591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65760" y="5961357"/>
            <a:ext cx="11064239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P. Cousot</a:t>
            </a:r>
            <a:r>
              <a:rPr lang="en-US" sz="1600" dirty="0"/>
              <a:t>, </a:t>
            </a:r>
            <a:r>
              <a:rPr lang="en-US" sz="1600" dirty="0" smtClean="0"/>
              <a:t>R. Cousot</a:t>
            </a:r>
            <a:r>
              <a:rPr lang="en-US" sz="1600" dirty="0"/>
              <a:t>, </a:t>
            </a:r>
            <a:r>
              <a:rPr lang="en-US" sz="1600" dirty="0" smtClean="0"/>
              <a:t>F. </a:t>
            </a:r>
            <a:r>
              <a:rPr lang="en-US" sz="1600" dirty="0"/>
              <a:t>Logozzo</a:t>
            </a:r>
            <a:r>
              <a:rPr lang="en-US" sz="1600" dirty="0" smtClean="0"/>
              <a:t>, M. Barnett, </a:t>
            </a:r>
          </a:p>
          <a:p>
            <a:r>
              <a:rPr lang="en-US" sz="1600" i="1" dirty="0" smtClean="0"/>
              <a:t>An </a:t>
            </a:r>
            <a:r>
              <a:rPr lang="en-US" sz="1600" i="1" dirty="0"/>
              <a:t>Abstract Interpretation Framework for Refactoring with Application to Extract Methods with </a:t>
            </a:r>
            <a:r>
              <a:rPr lang="en-US" sz="1600" i="1" dirty="0" smtClean="0"/>
              <a:t>Contracts</a:t>
            </a:r>
            <a:r>
              <a:rPr lang="en-US" sz="1600" dirty="0" smtClean="0"/>
              <a:t>, OOPSLA’12</a:t>
            </a:r>
          </a:p>
        </p:txBody>
      </p:sp>
    </p:spTree>
    <p:extLst>
      <p:ext uri="{BB962C8B-B14F-4D97-AF65-F5344CB8AC3E}">
        <p14:creationId xmlns:p14="http://schemas.microsoft.com/office/powerpoint/2010/main" val="39956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Vision: Usable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Verification part of the software engineers’ everyday activity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Dream</a:t>
            </a:r>
            <a:r>
              <a:rPr lang="en-US" dirty="0" smtClean="0"/>
              <a:t>: Verification as easy to use as a compiler or as unit testing</a:t>
            </a:r>
          </a:p>
          <a:p>
            <a:pPr marL="91440" lvl="1" indent="-91440">
              <a:spcBef>
                <a:spcPts val="1300"/>
              </a:spcBef>
            </a:pPr>
            <a:r>
              <a:rPr lang="en-US" dirty="0" smtClean="0">
                <a:solidFill>
                  <a:srgbClr val="FF0000"/>
                </a:solidFill>
              </a:rPr>
              <a:t>Main Challenges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Practical</a:t>
            </a:r>
            <a:r>
              <a:rPr lang="en-US" dirty="0" smtClean="0"/>
              <a:t> specification languages</a:t>
            </a:r>
          </a:p>
          <a:p>
            <a:pPr lvl="2"/>
            <a:r>
              <a:rPr lang="en-US" dirty="0" smtClean="0"/>
              <a:t>Meaningful (to the programmer) specification language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Effective </a:t>
            </a:r>
            <a:r>
              <a:rPr lang="en-US" dirty="0" smtClean="0"/>
              <a:t>verification tools</a:t>
            </a:r>
          </a:p>
          <a:p>
            <a:pPr lvl="2"/>
            <a:r>
              <a:rPr lang="en-US" dirty="0" smtClean="0"/>
              <a:t>Tools </a:t>
            </a:r>
            <a:r>
              <a:rPr lang="en-US" dirty="0"/>
              <a:t>should assist the programmer, not the other way </a:t>
            </a:r>
            <a:r>
              <a:rPr lang="en-US" dirty="0" smtClean="0"/>
              <a:t>around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Minimal </a:t>
            </a:r>
            <a:r>
              <a:rPr lang="en-US" dirty="0">
                <a:solidFill>
                  <a:schemeClr val="tx1"/>
                </a:solidFill>
              </a:rPr>
              <a:t>changes to the build </a:t>
            </a:r>
            <a:r>
              <a:rPr lang="en-US" dirty="0" smtClean="0">
                <a:solidFill>
                  <a:schemeClr val="tx1"/>
                </a:solidFill>
              </a:rPr>
              <a:t>environment, </a:t>
            </a:r>
            <a:r>
              <a:rPr lang="en-US" dirty="0">
                <a:solidFill>
                  <a:srgbClr val="FF0000"/>
                </a:solidFill>
              </a:rPr>
              <a:t>be automatic, </a:t>
            </a:r>
            <a:r>
              <a:rPr lang="en-US" u="sng" dirty="0">
                <a:solidFill>
                  <a:srgbClr val="FF0000"/>
                </a:solidFill>
              </a:rPr>
              <a:t>s</a:t>
            </a:r>
            <a:r>
              <a:rPr lang="en-US" u="sng" dirty="0" smtClean="0">
                <a:solidFill>
                  <a:srgbClr val="FF0000"/>
                </a:solidFill>
              </a:rPr>
              <a:t>cale up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Scale: </a:t>
            </a:r>
            <a:r>
              <a:rPr lang="en-US" dirty="0" smtClean="0">
                <a:solidFill>
                  <a:srgbClr val="FF0000"/>
                </a:solidFill>
              </a:rPr>
              <a:t>tenths of thousands</a:t>
            </a:r>
            <a:r>
              <a:rPr lang="en-US" dirty="0" smtClean="0">
                <a:solidFill>
                  <a:schemeClr val="tx1"/>
                </a:solidFill>
              </a:rPr>
              <a:t> of classes, </a:t>
            </a:r>
            <a:r>
              <a:rPr lang="en-US" dirty="0" smtClean="0">
                <a:solidFill>
                  <a:srgbClr val="FF0000"/>
                </a:solidFill>
              </a:rPr>
              <a:t>hundreds</a:t>
            </a:r>
            <a:r>
              <a:rPr lang="en-US" dirty="0" smtClean="0">
                <a:solidFill>
                  <a:schemeClr val="tx1"/>
                </a:solidFill>
              </a:rPr>
              <a:t> of projects 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5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Dealing with warnings…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76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Repairs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6" y="1794678"/>
            <a:ext cx="11639550" cy="5000625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3178885" y="4008467"/>
            <a:ext cx="2650633" cy="896699"/>
          </a:xfrm>
          <a:prstGeom prst="wedgeEllipseCallout">
            <a:avLst>
              <a:gd name="adj1" fmla="val -71618"/>
              <a:gd name="adj2" fmla="val -11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Alarm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2712720" y="5552739"/>
            <a:ext cx="2650633" cy="896699"/>
          </a:xfrm>
          <a:prstGeom prst="wedgeEllipseCallout">
            <a:avLst>
              <a:gd name="adj1" fmla="val 74083"/>
              <a:gd name="adj2" fmla="val 156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Suggest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of overflows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0948" cy="692205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992789" y="2031450"/>
            <a:ext cx="5164326" cy="658325"/>
          </a:xfrm>
          <a:prstGeom prst="wedgeEllipseCallout">
            <a:avLst>
              <a:gd name="adj1" fmla="val -51455"/>
              <a:gd name="adj2" fmla="val 6200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≤ </a:t>
            </a:r>
            <a:r>
              <a:rPr lang="en-US" dirty="0" err="1"/>
              <a:t>inf</a:t>
            </a:r>
            <a:r>
              <a:rPr lang="en-US" dirty="0"/>
              <a:t> ≤ sup &lt;  </a:t>
            </a:r>
            <a:r>
              <a:rPr lang="en-US" dirty="0" err="1"/>
              <a:t>array.Length</a:t>
            </a:r>
            <a:r>
              <a:rPr lang="en-US" dirty="0"/>
              <a:t> ≤ 2</a:t>
            </a:r>
            <a:r>
              <a:rPr lang="en-US" baseline="30000" dirty="0"/>
              <a:t>31</a:t>
            </a:r>
            <a:r>
              <a:rPr lang="en-US" dirty="0"/>
              <a:t>-1</a:t>
            </a:r>
            <a:endParaRPr lang="en-US" sz="1600" dirty="0"/>
          </a:p>
        </p:txBody>
      </p:sp>
      <p:sp>
        <p:nvSpPr>
          <p:cNvPr id="7" name="Oval Callout 6"/>
          <p:cNvSpPr/>
          <p:nvPr/>
        </p:nvSpPr>
        <p:spPr>
          <a:xfrm>
            <a:off x="5684945" y="4957531"/>
            <a:ext cx="2836275" cy="534891"/>
          </a:xfrm>
          <a:prstGeom prst="wedgeEllipseCallout">
            <a:avLst>
              <a:gd name="adj1" fmla="val -50802"/>
              <a:gd name="adj2" fmla="val 9467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Suggest repair!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3376775" y="3113446"/>
            <a:ext cx="2500100" cy="717149"/>
          </a:xfrm>
          <a:prstGeom prst="wedgeEllipseCallout">
            <a:avLst>
              <a:gd name="adj1" fmla="val -63537"/>
              <a:gd name="adj2" fmla="val -6192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Possible overflow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298886" y="544196"/>
            <a:ext cx="3272884" cy="203132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Repairs in Clousot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Constant </a:t>
            </a:r>
            <a:r>
              <a:rPr lang="en-US" dirty="0">
                <a:solidFill>
                  <a:schemeClr val="bg1"/>
                </a:solidFill>
              </a:rPr>
              <a:t>and object initialization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Guards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Buffer </a:t>
            </a:r>
            <a:r>
              <a:rPr lang="en-US" dirty="0">
                <a:solidFill>
                  <a:schemeClr val="bg1"/>
                </a:solidFill>
              </a:rPr>
              <a:t>overflows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Arithmetic </a:t>
            </a:r>
            <a:r>
              <a:rPr lang="en-US" dirty="0">
                <a:solidFill>
                  <a:schemeClr val="bg1"/>
                </a:solidFill>
              </a:rPr>
              <a:t>overflows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Floating </a:t>
            </a:r>
            <a:r>
              <a:rPr lang="en-US" dirty="0">
                <a:solidFill>
                  <a:schemeClr val="bg1"/>
                </a:solidFill>
              </a:rPr>
              <a:t>point comparisons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analysis and Code repairs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Three components in program analysis </a:t>
            </a:r>
            <a:r>
              <a:rPr lang="en-US" dirty="0" smtClean="0">
                <a:solidFill>
                  <a:srgbClr val="FF0000"/>
                </a:solidFill>
              </a:rPr>
              <a:t>program,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specification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analysis result </a:t>
            </a:r>
          </a:p>
          <a:p>
            <a:r>
              <a:rPr lang="en-US" dirty="0" smtClean="0"/>
              <a:t>The (usual) verification problem is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i="1" dirty="0" smtClean="0">
                <a:solidFill>
                  <a:srgbClr val="FF0000"/>
                </a:solidFill>
              </a:rPr>
              <a:t>Check </a:t>
            </a:r>
            <a:r>
              <a:rPr lang="en-US" i="1" dirty="0" smtClean="0"/>
              <a:t>that the analysis result guarantees that the program meets its specification"</a:t>
            </a:r>
          </a:p>
          <a:p>
            <a:r>
              <a:rPr lang="en-US" dirty="0" smtClean="0"/>
              <a:t>The (new) verified code repair problem is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i="1" dirty="0" smtClean="0">
                <a:solidFill>
                  <a:srgbClr val="FF0000"/>
                </a:solidFill>
              </a:rPr>
              <a:t>Refine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smtClean="0"/>
              <a:t>the program using the analysis result so that it meets its specification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Related, but different than program synthesis </a:t>
            </a:r>
          </a:p>
          <a:p>
            <a:r>
              <a:rPr lang="en-US" dirty="0" smtClean="0"/>
              <a:t>A </a:t>
            </a:r>
            <a:r>
              <a:rPr lang="en-US" dirty="0"/>
              <a:t>verified repair </a:t>
            </a:r>
            <a:r>
              <a:rPr lang="en-US" dirty="0">
                <a:solidFill>
                  <a:srgbClr val="FF0000"/>
                </a:solidFill>
              </a:rPr>
              <a:t>reduces the bad </a:t>
            </a:r>
            <a:r>
              <a:rPr lang="en-US" dirty="0" smtClean="0">
                <a:solidFill>
                  <a:srgbClr val="FF0000"/>
                </a:solidFill>
              </a:rPr>
              <a:t>runs</a:t>
            </a:r>
            <a:r>
              <a:rPr lang="en-US" dirty="0" smtClean="0"/>
              <a:t>, </a:t>
            </a:r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increasing the good </a:t>
            </a:r>
            <a:r>
              <a:rPr lang="en-US" dirty="0" smtClean="0">
                <a:solidFill>
                  <a:srgbClr val="FF0000"/>
                </a:solidFill>
              </a:rPr>
              <a:t>runs</a:t>
            </a:r>
          </a:p>
          <a:p>
            <a:pPr lvl="1"/>
            <a:r>
              <a:rPr lang="en-US" dirty="0" smtClean="0"/>
              <a:t>Up to an observation, i.e., abstraction </a:t>
            </a:r>
          </a:p>
          <a:p>
            <a:pPr lvl="1"/>
            <a:r>
              <a:rPr lang="en-US" dirty="0" smtClean="0"/>
              <a:t>In practice, verified repairs are abstract-domain specific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4572" lvl="1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724" y="6054656"/>
            <a:ext cx="11385176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F. Logozzo </a:t>
            </a:r>
            <a:r>
              <a:rPr lang="en-US" sz="1600" dirty="0"/>
              <a:t>and </a:t>
            </a:r>
            <a:r>
              <a:rPr lang="en-US" sz="1600" dirty="0" smtClean="0"/>
              <a:t>T. </a:t>
            </a:r>
            <a:r>
              <a:rPr lang="en-US" sz="1600" dirty="0"/>
              <a:t>Ball, </a:t>
            </a:r>
            <a:r>
              <a:rPr lang="en-US" sz="1600" i="1" dirty="0"/>
              <a:t>Modular and Verified Automatic Program Repair</a:t>
            </a:r>
            <a:r>
              <a:rPr lang="en-US" sz="1600" dirty="0"/>
              <a:t>, </a:t>
            </a:r>
            <a:r>
              <a:rPr lang="en-US" sz="1600" i="1" dirty="0" smtClean="0"/>
              <a:t>OOPSLA'12</a:t>
            </a:r>
          </a:p>
          <a:p>
            <a:r>
              <a:rPr lang="en-US" sz="1600" dirty="0"/>
              <a:t>F. Logozzo and M. Martel, </a:t>
            </a:r>
            <a:r>
              <a:rPr lang="en-US" sz="1600" i="1" dirty="0"/>
              <a:t>Automatic Repair of Overflowing Expressions with Abstract Interpretation</a:t>
            </a:r>
            <a:r>
              <a:rPr lang="en-US" sz="1600" dirty="0"/>
              <a:t>, in Festschrift for Dave Schmidt, 2013</a:t>
            </a:r>
          </a:p>
        </p:txBody>
      </p:sp>
    </p:spTree>
    <p:extLst>
      <p:ext uri="{BB962C8B-B14F-4D97-AF65-F5344CB8AC3E}">
        <p14:creationId xmlns:p14="http://schemas.microsoft.com/office/powerpoint/2010/main" val="5163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Repairing Float comparisons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74" y="1799173"/>
            <a:ext cx="8981766" cy="4597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953" y="3164374"/>
            <a:ext cx="6705600" cy="18669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3849971">
            <a:off x="6117733" y="4210821"/>
            <a:ext cx="285100" cy="123464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2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6" y="2083554"/>
            <a:ext cx="5895975" cy="2724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Repairs from analysis 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57224" y="4905407"/>
            <a:ext cx="10753725" cy="10775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Suggested repair: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966283" y="1298028"/>
            <a:ext cx="2820355" cy="2242701"/>
            <a:chOff x="655630" y="3614538"/>
            <a:chExt cx="1696867" cy="1254336"/>
          </a:xfrm>
        </p:grpSpPr>
        <p:sp>
          <p:nvSpPr>
            <p:cNvPr id="5" name="TextBox 4"/>
            <p:cNvSpPr txBox="1"/>
            <p:nvPr/>
          </p:nvSpPr>
          <p:spPr>
            <a:xfrm>
              <a:off x="1377808" y="4679522"/>
              <a:ext cx="193083" cy="189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⊥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5630" y="4145379"/>
              <a:ext cx="273131" cy="18935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f32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33321" y="4145379"/>
              <a:ext cx="273131" cy="18935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f64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6219" y="4127584"/>
              <a:ext cx="296278" cy="18935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</a:rPr>
                <a:t>fext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77809" y="3614538"/>
              <a:ext cx="193083" cy="189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⊤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5" idx="0"/>
              <a:endCxn id="6" idx="2"/>
            </p:cNvCxnSpPr>
            <p:nvPr/>
          </p:nvCxnSpPr>
          <p:spPr>
            <a:xfrm flipH="1" flipV="1">
              <a:off x="792196" y="4334731"/>
              <a:ext cx="682154" cy="3447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7" idx="2"/>
            </p:cNvCxnSpPr>
            <p:nvPr/>
          </p:nvCxnSpPr>
          <p:spPr>
            <a:xfrm flipH="1" flipV="1">
              <a:off x="1469887" y="4334731"/>
              <a:ext cx="4463" cy="3447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0"/>
              <a:endCxn id="8" idx="2"/>
            </p:cNvCxnSpPr>
            <p:nvPr/>
          </p:nvCxnSpPr>
          <p:spPr>
            <a:xfrm flipV="1">
              <a:off x="1474350" y="4316936"/>
              <a:ext cx="730009" cy="362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0"/>
              <a:endCxn id="9" idx="2"/>
            </p:cNvCxnSpPr>
            <p:nvPr/>
          </p:nvCxnSpPr>
          <p:spPr>
            <a:xfrm flipV="1">
              <a:off x="792196" y="3803890"/>
              <a:ext cx="682155" cy="341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0"/>
              <a:endCxn id="9" idx="2"/>
            </p:cNvCxnSpPr>
            <p:nvPr/>
          </p:nvCxnSpPr>
          <p:spPr>
            <a:xfrm flipV="1">
              <a:off x="1469886" y="3803890"/>
              <a:ext cx="4464" cy="341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0"/>
              <a:endCxn id="9" idx="2"/>
            </p:cNvCxnSpPr>
            <p:nvPr/>
          </p:nvCxnSpPr>
          <p:spPr>
            <a:xfrm flipH="1" flipV="1">
              <a:off x="1474350" y="3803890"/>
              <a:ext cx="730008" cy="32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713188" y="2528530"/>
            <a:ext cx="761176" cy="3855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fext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66397" y="1706702"/>
            <a:ext cx="761176" cy="3855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f64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6466" y="6237538"/>
            <a:ext cx="11385176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M. Fähndrich</a:t>
            </a:r>
            <a:r>
              <a:rPr lang="en-US" sz="1600" dirty="0"/>
              <a:t>, </a:t>
            </a:r>
            <a:r>
              <a:rPr lang="en-US" sz="1600" dirty="0" smtClean="0"/>
              <a:t>F. </a:t>
            </a:r>
            <a:r>
              <a:rPr lang="en-US" sz="1600" dirty="0"/>
              <a:t>Logozzo: </a:t>
            </a:r>
            <a:r>
              <a:rPr lang="en-US" sz="1600" i="1" dirty="0"/>
              <a:t>Checking Compatibility of Bit Sizes in Floating Point Comparison Operations</a:t>
            </a:r>
            <a:r>
              <a:rPr lang="en-US" sz="1600" dirty="0"/>
              <a:t>. </a:t>
            </a:r>
            <a:r>
              <a:rPr lang="en-US" sz="1600" dirty="0" smtClean="0"/>
              <a:t>TAPAS 2012</a:t>
            </a:r>
            <a:endParaRPr lang="en-US" sz="1600" dirty="0"/>
          </a:p>
        </p:txBody>
      </p:sp>
      <p:sp>
        <p:nvSpPr>
          <p:cNvPr id="36" name="Oval 35"/>
          <p:cNvSpPr/>
          <p:nvPr/>
        </p:nvSpPr>
        <p:spPr>
          <a:xfrm>
            <a:off x="1605713" y="1706702"/>
            <a:ext cx="761176" cy="3855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f64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053765" y="2516889"/>
            <a:ext cx="761176" cy="3855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f64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536893" y="2512883"/>
            <a:ext cx="761176" cy="3855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fext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848965" y="3231805"/>
            <a:ext cx="761176" cy="3855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fext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536893" y="3252863"/>
            <a:ext cx="761176" cy="3855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f64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398576" y="3958364"/>
            <a:ext cx="761176" cy="3855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fext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22235" y="3958363"/>
            <a:ext cx="761176" cy="3855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f64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171" y="5224553"/>
            <a:ext cx="69818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Dealing with unknown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23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1220"/>
            <a:ext cx="11849100" cy="6825323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7511038" y="1872813"/>
            <a:ext cx="3938393" cy="1628514"/>
          </a:xfrm>
          <a:prstGeom prst="wedgeEllipseCallout">
            <a:avLst>
              <a:gd name="adj1" fmla="val -53032"/>
              <a:gd name="adj2" fmla="val 9887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Too many warnings</a:t>
            </a:r>
          </a:p>
          <a:p>
            <a:pPr algn="ctr"/>
            <a:r>
              <a:rPr lang="en-US" sz="2400" dirty="0" smtClean="0"/>
              <a:t>Because of missing contracts on </a:t>
            </a:r>
          </a:p>
          <a:p>
            <a:pPr algn="ctr"/>
            <a:r>
              <a:rPr lang="en-US" sz="2400" dirty="0" smtClean="0"/>
              <a:t>external libs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4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09"/>
    </mc:Choice>
    <mc:Fallback xmlns="">
      <p:transition spd="slow" advTm="10809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VMV: Verification modulo versions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8262" y="1784865"/>
            <a:ext cx="11190698" cy="4241946"/>
            <a:chOff x="478583" y="2258014"/>
            <a:chExt cx="11190698" cy="42419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964" y="4064620"/>
              <a:ext cx="2435340" cy="243534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78583" y="2556281"/>
              <a:ext cx="1814241" cy="7901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</a:t>
              </a:r>
            </a:p>
            <a:p>
              <a:pPr algn="ctr"/>
              <a:r>
                <a:rPr lang="en-US" sz="2000" dirty="0" smtClean="0"/>
                <a:t>Base version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17" y="4644993"/>
              <a:ext cx="1073509" cy="107350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963211" y="2548939"/>
              <a:ext cx="1865233" cy="7901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P’</a:t>
              </a:r>
            </a:p>
            <a:p>
              <a:pPr algn="ctr"/>
              <a:r>
                <a:rPr lang="en-US" sz="2000" dirty="0" smtClean="0"/>
                <a:t>New version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246851" y="3552848"/>
              <a:ext cx="1531151" cy="129360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502775" y="2556281"/>
              <a:ext cx="1849656" cy="7901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P’+C</a:t>
              </a:r>
            </a:p>
            <a:p>
              <a:pPr algn="ctr"/>
              <a:r>
                <a:rPr lang="en-US" sz="2000" dirty="0" smtClean="0"/>
                <a:t>Instrumented</a:t>
              </a:r>
              <a:endParaRPr lang="en-US" sz="20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834" y="2258014"/>
              <a:ext cx="1397685" cy="1257765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8443529" y="2517565"/>
              <a:ext cx="1453614" cy="426466"/>
              <a:chOff x="8465003" y="2576583"/>
              <a:chExt cx="1453614" cy="426466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8465003" y="3003049"/>
                <a:ext cx="1453614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8465003" y="2576583"/>
                <a:ext cx="893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Analyze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938802" y="2548939"/>
              <a:ext cx="1453614" cy="426466"/>
              <a:chOff x="8465003" y="2576583"/>
              <a:chExt cx="1453614" cy="42646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8465003" y="3003049"/>
                <a:ext cx="1453614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8465003" y="2576583"/>
                <a:ext cx="1213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Instrument</a:t>
                </a:r>
                <a:endParaRPr lang="en-US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846659" y="3421901"/>
              <a:ext cx="3224839" cy="1555501"/>
              <a:chOff x="846659" y="3421901"/>
              <a:chExt cx="3224839" cy="155550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065437" y="3421901"/>
                <a:ext cx="3006061" cy="155550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 rot="1644497">
                <a:off x="846659" y="4150016"/>
                <a:ext cx="2892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Extract semantic conditions C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1644497">
                <a:off x="2407444" y="3879954"/>
                <a:ext cx="893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Analyze</a:t>
                </a:r>
                <a:endParaRPr lang="en-US" dirty="0"/>
              </a:p>
            </p:txBody>
          </p:sp>
        </p:grpSp>
        <p:sp>
          <p:nvSpPr>
            <p:cNvPr id="6" name="Cloud 5"/>
            <p:cNvSpPr/>
            <p:nvPr/>
          </p:nvSpPr>
          <p:spPr>
            <a:xfrm>
              <a:off x="6924220" y="3526373"/>
              <a:ext cx="4745061" cy="1815590"/>
            </a:xfrm>
            <a:prstGeom prst="clou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Analyzer is a black box</a:t>
              </a:r>
            </a:p>
            <a:p>
              <a:pPr algn="ctr"/>
              <a:r>
                <a:rPr lang="en-US" sz="2000" dirty="0" smtClean="0"/>
                <a:t>Reduce alarms up to 70%</a:t>
              </a:r>
            </a:p>
            <a:p>
              <a:pPr algn="ctr"/>
              <a:r>
                <a:rPr lang="en-US" sz="2000" dirty="0" smtClean="0"/>
                <a:t>With semantic guarantees!!!</a:t>
              </a:r>
              <a:endParaRPr lang="en-US" sz="2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48262" y="6133277"/>
            <a:ext cx="9555384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F. </a:t>
            </a:r>
            <a:r>
              <a:rPr lang="en-US" sz="1600" dirty="0"/>
              <a:t>Logozzo, </a:t>
            </a:r>
            <a:r>
              <a:rPr lang="en-US" sz="1600" dirty="0" smtClean="0"/>
              <a:t>S. </a:t>
            </a:r>
            <a:r>
              <a:rPr lang="en-US" sz="1600" dirty="0"/>
              <a:t>Lahiri, </a:t>
            </a:r>
            <a:r>
              <a:rPr lang="en-US" sz="1600" dirty="0" smtClean="0"/>
              <a:t>M. </a:t>
            </a:r>
            <a:r>
              <a:rPr lang="en-US" sz="1600" dirty="0"/>
              <a:t>Fahndrich, </a:t>
            </a:r>
            <a:r>
              <a:rPr lang="en-US" sz="1600" dirty="0" smtClean="0"/>
              <a:t>S. Blackshear</a:t>
            </a:r>
            <a:r>
              <a:rPr lang="en-US" sz="1600" dirty="0"/>
              <a:t>, </a:t>
            </a:r>
            <a:r>
              <a:rPr lang="en-US" sz="1600" i="1" dirty="0"/>
              <a:t>Verification Modulo Versions: Towards Usable Verification</a:t>
            </a:r>
            <a:r>
              <a:rPr lang="en-US" sz="1600" dirty="0" smtClean="0"/>
              <a:t>, PLDI’14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2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61"/>
    </mc:Choice>
    <mc:Fallback xmlns="">
      <p:transition spd="slow" advTm="43761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6072" y="3373365"/>
            <a:ext cx="32280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162821" y="2038895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VMV(S): Finding regressions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71108" y="2935682"/>
            <a:ext cx="1442213" cy="1598481"/>
            <a:chOff x="4874426" y="4133463"/>
            <a:chExt cx="1442213" cy="159848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426" y="4133463"/>
              <a:ext cx="1442213" cy="15984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755" y="4580395"/>
              <a:ext cx="635734" cy="704618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4071795" y="3624114"/>
            <a:ext cx="3053751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ReadTemperature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/>
              <a:t>≥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273.15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20356432">
            <a:off x="3155546" y="4291440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53810" y="3971647"/>
            <a:ext cx="1631545" cy="4766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2801986" y="5091875"/>
            <a:ext cx="2284363" cy="1061616"/>
          </a:xfrm>
          <a:prstGeom prst="wedgeEllipseCallout">
            <a:avLst>
              <a:gd name="adj1" fmla="val -59052"/>
              <a:gd name="adj2" fmla="val -649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</a:t>
            </a:r>
          </a:p>
          <a:p>
            <a:pPr algn="ctr"/>
            <a:r>
              <a:rPr lang="en-US" dirty="0" smtClean="0"/>
              <a:t>⇔ 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/>
              <a:t>≥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-273.15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80459" y="2054951"/>
            <a:ext cx="213509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Instrumented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/>
              <a:t>n</a:t>
            </a:r>
            <a:r>
              <a:rPr lang="en-US" sz="2000" dirty="0" smtClean="0"/>
              <a:t>ew version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53151" y="3373365"/>
            <a:ext cx="322807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.Assume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-273.15);</a:t>
            </a:r>
            <a:endParaRPr lang="en-US" sz="1200" dirty="0" smtClean="0">
              <a:solidFill>
                <a:schemeClr val="tx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chemeClr val="tx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+ 273.0;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24" name="Oval Callout 23"/>
          <p:cNvSpPr/>
          <p:nvPr/>
        </p:nvSpPr>
        <p:spPr>
          <a:xfrm>
            <a:off x="8621721" y="5558958"/>
            <a:ext cx="2822012" cy="893135"/>
          </a:xfrm>
          <a:prstGeom prst="wedgeEllipseCallout">
            <a:avLst>
              <a:gd name="adj1" fmla="val -19488"/>
              <a:gd name="adj2" fmla="val -8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regression!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391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959"/>
    </mc:Choice>
    <mc:Fallback xmlns="">
      <p:transition spd="slow" advTm="66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#1: Writing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277" y="2011680"/>
            <a:ext cx="10753725" cy="3766185"/>
          </a:xfrm>
        </p:spPr>
        <p:txBody>
          <a:bodyPr>
            <a:noAutofit/>
          </a:bodyPr>
          <a:lstStyle/>
          <a:p>
            <a:r>
              <a:rPr lang="en-US" dirty="0" smtClean="0"/>
              <a:t>Programmers already </a:t>
            </a:r>
            <a:r>
              <a:rPr lang="en-US" dirty="0" smtClean="0">
                <a:solidFill>
                  <a:srgbClr val="FF0000"/>
                </a:solidFill>
              </a:rPr>
              <a:t>write specifications</a:t>
            </a:r>
          </a:p>
          <a:p>
            <a:pPr lvl="1"/>
            <a:r>
              <a:rPr lang="en-US" dirty="0" smtClean="0"/>
              <a:t>Parameter validations, </a:t>
            </a:r>
            <a:r>
              <a:rPr lang="en-US" dirty="0" err="1" smtClean="0"/>
              <a:t>DataContracts</a:t>
            </a:r>
            <a:r>
              <a:rPr lang="en-US" dirty="0"/>
              <a:t> </a:t>
            </a:r>
            <a:r>
              <a:rPr lang="en-US" dirty="0" smtClean="0"/>
              <a:t>and all kind of attributes in </a:t>
            </a:r>
            <a:r>
              <a:rPr lang="en-US" dirty="0" err="1" smtClean="0"/>
              <a:t>.net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Want to write more expressive specifications, </a:t>
            </a:r>
            <a:r>
              <a:rPr lang="en-US" i="1" dirty="0" smtClean="0"/>
              <a:t>e.g.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Contracts</a:t>
            </a:r>
          </a:p>
          <a:p>
            <a:pPr lvl="1"/>
            <a:r>
              <a:rPr lang="en-US" dirty="0" smtClean="0"/>
              <a:t>Contracts = Preconditions, Postconditions, Object invariants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Usual</a:t>
            </a:r>
            <a:r>
              <a:rPr lang="en-US" dirty="0" smtClean="0"/>
              <a:t> solution: </a:t>
            </a:r>
            <a:r>
              <a:rPr lang="en-US" dirty="0" smtClean="0">
                <a:solidFill>
                  <a:srgbClr val="FF0000"/>
                </a:solidFill>
              </a:rPr>
              <a:t>Change the language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</a:t>
            </a:r>
            <a:r>
              <a:rPr lang="en-US" dirty="0" smtClean="0"/>
              <a:t>: Contracts first class citizens</a:t>
            </a:r>
            <a:r>
              <a:rPr lang="en-US" dirty="0"/>
              <a:t> </a:t>
            </a:r>
            <a:r>
              <a:rPr lang="en-US" dirty="0" smtClean="0"/>
              <a:t>in the language</a:t>
            </a:r>
          </a:p>
          <a:p>
            <a:pPr lvl="2"/>
            <a:r>
              <a:rPr lang="en-US" dirty="0" smtClean="0"/>
              <a:t>Nice syntax, keywords …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</a:t>
            </a:r>
            <a:r>
              <a:rPr lang="en-US" dirty="0" smtClean="0"/>
              <a:t>: Require new language (Eiffel) or compiler (Spec#, JML)</a:t>
            </a:r>
          </a:p>
          <a:p>
            <a:pPr lvl="2"/>
            <a:r>
              <a:rPr lang="en-US" dirty="0" smtClean="0"/>
              <a:t>Unlikely to happen in industrial setting</a:t>
            </a:r>
          </a:p>
          <a:p>
            <a:pPr marL="91440" lvl="1" indent="-91440">
              <a:spcBef>
                <a:spcPts val="1300"/>
              </a:spcBef>
            </a:pPr>
            <a:r>
              <a:rPr lang="en-US" dirty="0" smtClean="0">
                <a:solidFill>
                  <a:srgbClr val="FF0000"/>
                </a:solidFill>
              </a:rPr>
              <a:t>Pragmatic</a:t>
            </a:r>
            <a:r>
              <a:rPr lang="en-US" dirty="0" smtClean="0"/>
              <a:t> solution: </a:t>
            </a:r>
            <a:r>
              <a:rPr lang="en-US" dirty="0">
                <a:solidFill>
                  <a:srgbClr val="FF0000"/>
                </a:solidFill>
              </a:rPr>
              <a:t>Extend language via a </a:t>
            </a:r>
            <a:r>
              <a:rPr lang="en-US" dirty="0" smtClean="0">
                <a:solidFill>
                  <a:srgbClr val="FF0000"/>
                </a:solidFill>
              </a:rPr>
              <a:t>library</a:t>
            </a:r>
          </a:p>
          <a:p>
            <a:pPr marL="457200" lvl="1" indent="-457200"/>
            <a:r>
              <a:rPr lang="en-US" i="0" dirty="0" smtClean="0">
                <a:solidFill>
                  <a:schemeClr val="tx1"/>
                </a:solidFill>
              </a:rPr>
              <a:t>Use </a:t>
            </a:r>
            <a:r>
              <a:rPr lang="en-US" i="0" dirty="0">
                <a:solidFill>
                  <a:schemeClr val="tx1"/>
                </a:solidFill>
              </a:rPr>
              <a:t>code to specify </a:t>
            </a:r>
            <a:r>
              <a:rPr lang="en-US" i="0" dirty="0" smtClean="0">
                <a:solidFill>
                  <a:schemeClr val="tx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7747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6072" y="3373365"/>
            <a:ext cx="32280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162821" y="2038895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VMV(N): Relative proofs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71108" y="2935682"/>
            <a:ext cx="1442213" cy="1598481"/>
            <a:chOff x="4874426" y="4133463"/>
            <a:chExt cx="1442213" cy="159848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426" y="4133463"/>
              <a:ext cx="1442213" cy="15984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755" y="4580395"/>
              <a:ext cx="635734" cy="704618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/>
          <p:nvPr/>
        </p:nvCxnSpPr>
        <p:spPr>
          <a:xfrm rot="20356432">
            <a:off x="3155546" y="4291440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53810" y="3971647"/>
            <a:ext cx="1726648" cy="4635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2801986" y="5091875"/>
            <a:ext cx="2222643" cy="1061616"/>
          </a:xfrm>
          <a:prstGeom prst="wedgeEllipseCallout">
            <a:avLst>
              <a:gd name="adj1" fmla="val -59052"/>
              <a:gd name="adj2" fmla="val -649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</a:t>
            </a:r>
          </a:p>
          <a:p>
            <a:pPr algn="ctr"/>
            <a:r>
              <a:rPr lang="en-US" dirty="0" smtClean="0"/>
              <a:t>⇔ 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/>
              <a:t>≥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-273.15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80459" y="2054951"/>
            <a:ext cx="213509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Instrumented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/>
              <a:t>n</a:t>
            </a:r>
            <a:r>
              <a:rPr lang="en-US" sz="2000" dirty="0" smtClean="0"/>
              <a:t>ew version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41407" y="3373365"/>
            <a:ext cx="39536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.Assume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-273.15);</a:t>
            </a:r>
            <a:endParaRPr lang="en-US" sz="1200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chemeClr val="tx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 + 273.15;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 =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(k,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2);</a:t>
            </a: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(round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8" name="Oval Callout 17"/>
          <p:cNvSpPr/>
          <p:nvPr/>
        </p:nvSpPr>
        <p:spPr>
          <a:xfrm>
            <a:off x="9005776" y="5738245"/>
            <a:ext cx="2424223" cy="893135"/>
          </a:xfrm>
          <a:prstGeom prst="wedgeEllipseCallout">
            <a:avLst>
              <a:gd name="adj1" fmla="val -19488"/>
              <a:gd name="adj2" fmla="val -8538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 correctness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71795" y="3624114"/>
            <a:ext cx="3053751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ReadTemperature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/>
              <a:t>≥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273.15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22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72"/>
    </mc:Choice>
    <mc:Fallback xmlns="">
      <p:transition spd="slow" advTm="223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semantic guarantees for P’?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u="sng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conditions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All warnings in P’+ S are </a:t>
            </a:r>
            <a:r>
              <a:rPr lang="en-US" u="sng" dirty="0" smtClean="0">
                <a:solidFill>
                  <a:srgbClr val="FF0000"/>
                </a:solidFill>
              </a:rPr>
              <a:t>new alarms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 was sufficient to shut off all alarms in 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Each new alarm in P’+S is either </a:t>
            </a:r>
          </a:p>
          <a:p>
            <a:pPr lvl="2"/>
            <a:r>
              <a:rPr lang="en-US" i="0" dirty="0" smtClean="0">
                <a:solidFill>
                  <a:schemeClr val="tx1"/>
                </a:solidFill>
              </a:rPr>
              <a:t>1. in new code or </a:t>
            </a:r>
          </a:p>
          <a:p>
            <a:pPr lvl="2"/>
            <a:r>
              <a:rPr lang="en-US" i="0" dirty="0" smtClean="0">
                <a:solidFill>
                  <a:schemeClr val="tx1"/>
                </a:solidFill>
              </a:rPr>
              <a:t>2. S is not strong enough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Nothing can be said on the “verified” assertions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E.g., S can be too strong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VMV(S) useful for </a:t>
            </a:r>
            <a:r>
              <a:rPr lang="en-US" dirty="0" smtClean="0">
                <a:solidFill>
                  <a:srgbClr val="FF0000"/>
                </a:solidFill>
              </a:rPr>
              <a:t>bug finding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64"/>
    </mc:Choice>
    <mc:Fallback xmlns="">
      <p:transition spd="slow" advTm="76064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</a:t>
            </a:r>
            <a:r>
              <a:rPr lang="en-US" dirty="0" smtClean="0"/>
              <a:t>semantic guarantees for P’?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u="sng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conditions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All proven assertions in P’+ N are </a:t>
            </a:r>
            <a:r>
              <a:rPr lang="en-US" u="sng" dirty="0" smtClean="0">
                <a:solidFill>
                  <a:srgbClr val="FF0000"/>
                </a:solidFill>
              </a:rPr>
              <a:t>correct w.r.t. P</a:t>
            </a:r>
          </a:p>
          <a:p>
            <a:pPr lvl="1"/>
            <a:r>
              <a:rPr lang="en-US" dirty="0" smtClean="0"/>
              <a:t>N holds in all good runs of P</a:t>
            </a:r>
          </a:p>
          <a:p>
            <a:pPr lvl="1"/>
            <a:r>
              <a:rPr lang="en-US" dirty="0" smtClean="0"/>
              <a:t>Each proven assertion in P’+ N is either </a:t>
            </a:r>
          </a:p>
          <a:p>
            <a:pPr lvl="2"/>
            <a:r>
              <a:rPr lang="en-US" i="0" dirty="0" smtClean="0"/>
              <a:t>1. because of an assume from N, or</a:t>
            </a:r>
          </a:p>
          <a:p>
            <a:pPr lvl="2"/>
            <a:r>
              <a:rPr lang="en-US" i="0" dirty="0" smtClean="0"/>
              <a:t>2. absolute, i.e., without assumptions from P</a:t>
            </a:r>
          </a:p>
          <a:p>
            <a:r>
              <a:rPr lang="en-US" dirty="0" smtClean="0"/>
              <a:t>Alarms may be new or old ones</a:t>
            </a:r>
          </a:p>
          <a:p>
            <a:pPr lvl="1"/>
            <a:r>
              <a:rPr lang="en-US" i="0" dirty="0" smtClean="0"/>
              <a:t>E.g. N can be too weak</a:t>
            </a:r>
          </a:p>
          <a:p>
            <a:r>
              <a:rPr lang="en-US" dirty="0" smtClean="0"/>
              <a:t>VMV(N) is useful for </a:t>
            </a:r>
            <a:r>
              <a:rPr lang="en-US" dirty="0" smtClean="0">
                <a:solidFill>
                  <a:srgbClr val="FF0000"/>
                </a:solidFill>
              </a:rPr>
              <a:t>relative verification</a:t>
            </a:r>
            <a:endParaRPr lang="en-US" i="0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04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67"/>
    </mc:Choice>
    <mc:Fallback xmlns="">
      <p:transition spd="slow" advTm="64767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generation static analyzers?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took a vacation this week… I did not hear the word “cloud”</a:t>
            </a:r>
          </a:p>
          <a:p>
            <a:r>
              <a:rPr lang="en-US" dirty="0" smtClean="0"/>
              <a:t>Computing is moving to the cloud</a:t>
            </a:r>
          </a:p>
          <a:p>
            <a:pPr lvl="1"/>
            <a:r>
              <a:rPr lang="en-US" dirty="0" smtClean="0"/>
              <a:t>Development tools too</a:t>
            </a:r>
          </a:p>
          <a:p>
            <a:r>
              <a:rPr lang="en-US" dirty="0" smtClean="0"/>
              <a:t>How do we engineer our systems to exploit the cloud?</a:t>
            </a:r>
            <a:endParaRPr lang="en-US" dirty="0"/>
          </a:p>
          <a:p>
            <a:pPr lvl="1"/>
            <a:r>
              <a:rPr lang="en-US" dirty="0" smtClean="0"/>
              <a:t>New analyses algorithms,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Chaotic iterations, non-monotonic analyses</a:t>
            </a:r>
          </a:p>
          <a:p>
            <a:pPr lvl="1"/>
            <a:r>
              <a:rPr lang="en-US" dirty="0" smtClean="0"/>
              <a:t>Sharing of computation, results</a:t>
            </a:r>
          </a:p>
          <a:p>
            <a:pPr lvl="1"/>
            <a:r>
              <a:rPr lang="en-US" dirty="0" smtClean="0"/>
              <a:t>Collect data on static analysis usage, e.g., which bugs get fixed first?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262" y="6133277"/>
            <a:ext cx="9555384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M. </a:t>
            </a:r>
            <a:r>
              <a:rPr lang="en-US" sz="1600" dirty="0"/>
              <a:t>Barnett, </a:t>
            </a:r>
            <a:r>
              <a:rPr lang="en-US" sz="1600" dirty="0" smtClean="0"/>
              <a:t>M. </a:t>
            </a:r>
            <a:r>
              <a:rPr lang="en-US" sz="1600" dirty="0"/>
              <a:t>Bouaziz, </a:t>
            </a:r>
            <a:r>
              <a:rPr lang="en-US" sz="1600" dirty="0" smtClean="0"/>
              <a:t>M. </a:t>
            </a:r>
            <a:r>
              <a:rPr lang="en-US" sz="1600" dirty="0"/>
              <a:t>Fahndrich, and </a:t>
            </a:r>
            <a:r>
              <a:rPr lang="en-US" sz="1600" dirty="0" smtClean="0"/>
              <a:t>F. </a:t>
            </a:r>
            <a:r>
              <a:rPr lang="en-US" sz="1600" dirty="0"/>
              <a:t>Logozzo, </a:t>
            </a:r>
            <a:r>
              <a:rPr lang="en-US" sz="1600" i="1" dirty="0"/>
              <a:t>A case for static analyzers in the cloud</a:t>
            </a:r>
            <a:r>
              <a:rPr lang="en-US" sz="1600" dirty="0"/>
              <a:t>, in Bytecode </a:t>
            </a:r>
            <a:r>
              <a:rPr lang="en-US" sz="1600" dirty="0" smtClean="0"/>
              <a:t>2013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7507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towards usable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Usable</a:t>
            </a:r>
            <a:r>
              <a:rPr lang="en-US" dirty="0" smtClean="0"/>
              <a:t> verification</a:t>
            </a:r>
          </a:p>
          <a:p>
            <a:pPr lvl="1"/>
            <a:r>
              <a:rPr lang="en-US" dirty="0" smtClean="0"/>
              <a:t>Programmer friendly, precise, </a:t>
            </a:r>
            <a:r>
              <a:rPr lang="en-US" dirty="0" smtClean="0">
                <a:solidFill>
                  <a:srgbClr val="FF0000"/>
                </a:solidFill>
              </a:rPr>
              <a:t>scales up</a:t>
            </a:r>
            <a:r>
              <a:rPr lang="en-US" dirty="0" smtClean="0"/>
              <a:t>, automatic</a:t>
            </a:r>
          </a:p>
          <a:p>
            <a:r>
              <a:rPr lang="en-US" dirty="0" smtClean="0"/>
              <a:t>CodeContracts: </a:t>
            </a:r>
            <a:r>
              <a:rPr lang="en-US" u="sng" dirty="0" smtClean="0">
                <a:solidFill>
                  <a:srgbClr val="FF0000"/>
                </a:solidFill>
              </a:rPr>
              <a:t>They are real!!!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Specification </a:t>
            </a:r>
            <a:r>
              <a:rPr lang="en-US" dirty="0" smtClean="0"/>
              <a:t>with libraries</a:t>
            </a:r>
          </a:p>
          <a:p>
            <a:pPr lvl="2"/>
            <a:r>
              <a:rPr lang="en-US" dirty="0" smtClean="0"/>
              <a:t>Part of .NET</a:t>
            </a:r>
          </a:p>
          <a:p>
            <a:pPr lvl="1"/>
            <a:r>
              <a:rPr lang="en-US" dirty="0" smtClean="0"/>
              <a:t>Static verification with abstract interpretation</a:t>
            </a:r>
          </a:p>
          <a:p>
            <a:pPr lvl="1"/>
            <a:r>
              <a:rPr lang="en-US" dirty="0" smtClean="0"/>
              <a:t>Contract </a:t>
            </a:r>
            <a:r>
              <a:rPr lang="en-US" dirty="0" smtClean="0">
                <a:solidFill>
                  <a:srgbClr val="FF0000"/>
                </a:solidFill>
              </a:rPr>
              <a:t>inference</a:t>
            </a:r>
          </a:p>
          <a:p>
            <a:pPr lvl="1"/>
            <a:r>
              <a:rPr lang="en-US" dirty="0" smtClean="0"/>
              <a:t>Code </a:t>
            </a:r>
            <a:r>
              <a:rPr lang="en-US" dirty="0" smtClean="0">
                <a:solidFill>
                  <a:srgbClr val="FF0000"/>
                </a:solidFill>
              </a:rPr>
              <a:t>repairs</a:t>
            </a:r>
          </a:p>
          <a:p>
            <a:pPr lvl="1"/>
            <a:r>
              <a:rPr lang="en-US" dirty="0" smtClean="0"/>
              <a:t>Verification </a:t>
            </a:r>
            <a:r>
              <a:rPr lang="en-US" dirty="0" smtClean="0">
                <a:solidFill>
                  <a:srgbClr val="FF0000"/>
                </a:solidFill>
              </a:rPr>
              <a:t>modulo versions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Refactoring</a:t>
            </a:r>
            <a:r>
              <a:rPr lang="en-US" dirty="0" smtClean="0"/>
              <a:t> with Contracts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with CodeContracts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972" y="1820992"/>
            <a:ext cx="8418417" cy="4299771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173749" y="1711163"/>
            <a:ext cx="2424223" cy="893135"/>
          </a:xfrm>
          <a:prstGeom prst="wedgeEllipseCallout">
            <a:avLst>
              <a:gd name="adj1" fmla="val 61389"/>
              <a:gd name="adj2" fmla="val 4864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defined in </a:t>
            </a:r>
            <a:r>
              <a:rPr lang="en-US" dirty="0" err="1" smtClean="0"/>
              <a:t>mscolib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6434599" y="1575454"/>
            <a:ext cx="2424223" cy="893135"/>
          </a:xfrm>
          <a:prstGeom prst="wedgeEllipseCallout">
            <a:avLst>
              <a:gd name="adj1" fmla="val -50659"/>
              <a:gd name="adj2" fmla="val 625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281225" y="3312815"/>
            <a:ext cx="2521142" cy="893135"/>
          </a:xfrm>
          <a:prstGeom prst="wedgeEllipseCallout">
            <a:avLst>
              <a:gd name="adj1" fmla="val 52292"/>
              <a:gd name="adj2" fmla="val -6216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Postconditions (with quantifiers)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6848768" y="3848108"/>
            <a:ext cx="2424223" cy="893135"/>
          </a:xfrm>
          <a:prstGeom prst="wedgeEllipseCallout">
            <a:avLst>
              <a:gd name="adj1" fmla="val 35874"/>
              <a:gd name="adj2" fmla="val -9649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 for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Pros</a:t>
            </a:r>
            <a:r>
              <a:rPr lang="en-US" dirty="0"/>
              <a:t>: Very pragmatic</a:t>
            </a:r>
          </a:p>
          <a:p>
            <a:pPr lvl="1"/>
            <a:r>
              <a:rPr lang="en-US" dirty="0"/>
              <a:t>No need for new language/compiler</a:t>
            </a:r>
          </a:p>
          <a:p>
            <a:pPr lvl="2"/>
            <a:r>
              <a:rPr lang="en-US" dirty="0"/>
              <a:t>Specification are method calls</a:t>
            </a:r>
          </a:p>
          <a:p>
            <a:pPr lvl="1"/>
            <a:r>
              <a:rPr lang="en-US" dirty="0"/>
              <a:t>Clear and defined semantics</a:t>
            </a:r>
          </a:p>
          <a:p>
            <a:pPr lvl="2"/>
            <a:r>
              <a:rPr lang="en-US" dirty="0"/>
              <a:t>Given by the compiler</a:t>
            </a:r>
          </a:p>
          <a:p>
            <a:pPr lvl="1"/>
            <a:r>
              <a:rPr lang="en-US" dirty="0"/>
              <a:t>Leverage IDE/Support</a:t>
            </a:r>
          </a:p>
          <a:p>
            <a:pPr lvl="2"/>
            <a:r>
              <a:rPr lang="en-US" dirty="0"/>
              <a:t>Intellisense, type checking etc.</a:t>
            </a:r>
          </a:p>
          <a:p>
            <a:r>
              <a:rPr lang="en-US" dirty="0">
                <a:solidFill>
                  <a:srgbClr val="FF0000"/>
                </a:solidFill>
              </a:rPr>
              <a:t>Cons</a:t>
            </a:r>
            <a:r>
              <a:rPr lang="en-US" dirty="0"/>
              <a:t>: Lost beauty</a:t>
            </a:r>
          </a:p>
          <a:p>
            <a:pPr lvl="1"/>
            <a:r>
              <a:rPr lang="en-US" dirty="0"/>
              <a:t>More verbose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48" y="308343"/>
            <a:ext cx="5396029" cy="4847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4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Specification API </a:t>
            </a:r>
            <a:r>
              <a:rPr lang="en-US" dirty="0" smtClean="0">
                <a:solidFill>
                  <a:srgbClr val="FF0000"/>
                </a:solidFill>
              </a:rPr>
              <a:t>standard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.net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Since v.4.0</a:t>
            </a:r>
          </a:p>
          <a:p>
            <a:r>
              <a:rPr lang="en-US" dirty="0">
                <a:solidFill>
                  <a:schemeClr val="tx1"/>
                </a:solidFill>
              </a:rPr>
              <a:t>Internal &amp; external adoption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Core MS software written with CC</a:t>
            </a:r>
          </a:p>
          <a:p>
            <a:r>
              <a:rPr lang="en-US" dirty="0">
                <a:solidFill>
                  <a:schemeClr val="tx1"/>
                </a:solidFill>
              </a:rPr>
              <a:t>Popular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Many blogs, book chapters, articles …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Thousands </a:t>
            </a:r>
            <a:r>
              <a:rPr lang="en-US" dirty="0" smtClean="0">
                <a:solidFill>
                  <a:schemeClr val="tx1"/>
                </a:solidFill>
              </a:rPr>
              <a:t>posts in forum, </a:t>
            </a:r>
            <a:r>
              <a:rPr lang="en-US" dirty="0" err="1" smtClean="0">
                <a:solidFill>
                  <a:schemeClr val="tx1"/>
                </a:solidFill>
              </a:rPr>
              <a:t>StackOverflow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Tools integrate in Visual Studio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&gt; </a:t>
            </a:r>
            <a:r>
              <a:rPr lang="en-US" u="sng" dirty="0">
                <a:solidFill>
                  <a:srgbClr val="FF0000"/>
                </a:solidFill>
              </a:rPr>
              <a:t>150K</a:t>
            </a:r>
            <a:r>
              <a:rPr lang="en-US" dirty="0">
                <a:solidFill>
                  <a:schemeClr val="tx1"/>
                </a:solidFill>
              </a:rPr>
              <a:t> downloads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ompile time analysis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2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318" y="3844236"/>
            <a:ext cx="4082986" cy="30137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865" y="2485084"/>
            <a:ext cx="2348439" cy="424717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6172962" y="3513297"/>
            <a:ext cx="2138362" cy="2383555"/>
            <a:chOff x="9954274" y="3836875"/>
            <a:chExt cx="2138362" cy="2383555"/>
          </a:xfrm>
        </p:grpSpPr>
        <p:pic>
          <p:nvPicPr>
            <p:cNvPr id="4" name="Picture 2" descr="Product Details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4274" y="3836875"/>
              <a:ext cx="990600" cy="1095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Product Details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7261" y="3836875"/>
              <a:ext cx="1095375" cy="1095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Product Details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4274" y="5104949"/>
              <a:ext cx="1095375" cy="1095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077223" y="5084844"/>
              <a:ext cx="873824" cy="1135586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6172208" y="3451880"/>
            <a:ext cx="2139116" cy="24861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2" y="211088"/>
            <a:ext cx="12036868" cy="64008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8704434" y="464105"/>
            <a:ext cx="2957290" cy="863302"/>
          </a:xfrm>
          <a:prstGeom prst="wedgeEllipseCallout">
            <a:avLst>
              <a:gd name="adj1" fmla="val -50525"/>
              <a:gd name="adj2" fmla="val 5887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Enable from VS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2377441" y="4894729"/>
            <a:ext cx="2594844" cy="857735"/>
          </a:xfrm>
          <a:prstGeom prst="wedgeEllipseCallout">
            <a:avLst>
              <a:gd name="adj1" fmla="val -43458"/>
              <a:gd name="adj2" fmla="val 7303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Prove assertions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5418226" y="4894729"/>
            <a:ext cx="2703798" cy="938668"/>
          </a:xfrm>
          <a:prstGeom prst="wedgeEllipseCallout">
            <a:avLst>
              <a:gd name="adj1" fmla="val -50525"/>
              <a:gd name="adj2" fmla="val 588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Report too weak pre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Runtime</a:t>
            </a:r>
            <a:r>
              <a:rPr lang="en-US" dirty="0" smtClean="0"/>
              <a:t> checking</a:t>
            </a:r>
          </a:p>
          <a:p>
            <a:pPr lvl="1"/>
            <a:r>
              <a:rPr lang="en-US" dirty="0" smtClean="0"/>
              <a:t>Via binary rewriting </a:t>
            </a:r>
          </a:p>
          <a:p>
            <a:pPr lvl="2"/>
            <a:r>
              <a:rPr lang="en-US" dirty="0" smtClean="0"/>
              <a:t>Insert postconditions at exit points, inherit contracts …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ustom behavior on contract failure</a:t>
            </a:r>
          </a:p>
          <a:p>
            <a:pPr lvl="1"/>
            <a:r>
              <a:rPr lang="en-US" dirty="0" smtClean="0"/>
              <a:t>Not in this talk ;-)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checking</a:t>
            </a:r>
          </a:p>
          <a:p>
            <a:pPr lvl="1"/>
            <a:r>
              <a:rPr lang="en-US" dirty="0" smtClean="0"/>
              <a:t>Via abstract interpretation</a:t>
            </a:r>
          </a:p>
          <a:p>
            <a:pPr lvl="1"/>
            <a:r>
              <a:rPr lang="en-US" dirty="0" smtClean="0"/>
              <a:t>The rest of this talk…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marL="457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61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2|0.3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e677753-2510-44b2-8a4a-887099f3bc1d">
      <UserInfo>
        <DisplayName>Leonardo de Moura</DisplayName>
        <AccountId>17</AccountId>
        <AccountType/>
      </UserInfo>
      <UserInfo>
        <DisplayName>Mike Barnett</DisplayName>
        <AccountId>9</AccountId>
        <AccountType/>
      </UserInfo>
      <UserInfo>
        <DisplayName>Iman Narasamdya</DisplayName>
        <AccountId>54</AccountId>
        <AccountType/>
      </UserInfo>
      <UserInfo>
        <DisplayName>Sebastian Burckhardt</DisplayName>
        <AccountId>55</AccountId>
        <AccountType/>
      </UserInfo>
      <UserInfo>
        <DisplayName>Alexey Gotsman Gotsman</DisplayName>
        <AccountId>56</AccountId>
        <AccountType/>
      </UserInfo>
      <UserInfo>
        <DisplayName>William Blum</DisplayName>
        <AccountId>57</AccountId>
        <AccountType/>
      </UserInfo>
      <UserInfo>
        <DisplayName>Shaz Qadeer</DisplayName>
        <AccountId>32</AccountId>
        <AccountType/>
      </UserInfo>
      <UserInfo>
        <DisplayName>Shuvendu Lahiri</DisplayName>
        <AccountId>14</AccountId>
        <AccountType/>
      </UserInfo>
      <UserInfo>
        <DisplayName>Rodrigo Castano</DisplayName>
        <AccountId>58</AccountId>
        <AccountType/>
      </UserInfo>
      <UserInfo>
        <DisplayName>Veselin Raychev</DisplayName>
        <AccountId>59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1" ma:contentTypeDescription="Create a new document." ma:contentTypeScope="" ma:versionID="2f8dbffd152ee2d096db78e8cf629534">
  <xsd:schema xmlns:xsd="http://www.w3.org/2001/XMLSchema" xmlns:xs="http://www.w3.org/2001/XMLSchema" xmlns:p="http://schemas.microsoft.com/office/2006/metadata/properties" xmlns:ns3="7e677753-2510-44b2-8a4a-887099f3bc1d" targetNamespace="http://schemas.microsoft.com/office/2006/metadata/properties" ma:root="true" ma:fieldsID="89ba680b21bb2fc13c0bf34f1177d2aa" ns3:_="">
    <xsd:import namespace="7e677753-2510-44b2-8a4a-887099f3bc1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77753-2510-44b2-8a4a-887099f3bc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D88395-2823-426D-B1E3-59F58414DFCB}"/>
</file>

<file path=customXml/itemProps2.xml><?xml version="1.0" encoding="utf-8"?>
<ds:datastoreItem xmlns:ds="http://schemas.openxmlformats.org/officeDocument/2006/customXml" ds:itemID="{2CF8BFC7-DFBE-4DA7-82F8-C5B6F32C31FA}"/>
</file>

<file path=customXml/itemProps3.xml><?xml version="1.0" encoding="utf-8"?>
<ds:datastoreItem xmlns:ds="http://schemas.openxmlformats.org/officeDocument/2006/customXml" ds:itemID="{05108BF5-3CE2-4B1B-B6EC-7614D59576C1}"/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4548</TotalTime>
  <Words>2370</Words>
  <Application>Microsoft Office PowerPoint</Application>
  <PresentationFormat>Widescreen</PresentationFormat>
  <Paragraphs>462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Consolas</vt:lpstr>
      <vt:lpstr>Times New Roman</vt:lpstr>
      <vt:lpstr>Metropolitan</vt:lpstr>
      <vt:lpstr>Steps towards  usable verification</vt:lpstr>
      <vt:lpstr>PowerPoint Presentation</vt:lpstr>
      <vt:lpstr>Vision: Usable Verification</vt:lpstr>
      <vt:lpstr>Problem #1: Writing Specifications</vt:lpstr>
      <vt:lpstr>Specifications with CodeContracts</vt:lpstr>
      <vt:lpstr>CodeContracts for specification</vt:lpstr>
      <vt:lpstr>CodeContracts Status</vt:lpstr>
      <vt:lpstr>PowerPoint Presentation</vt:lpstr>
      <vt:lpstr>Contract Checking</vt:lpstr>
      <vt:lpstr>FAQ: Why Abstract interpretation?</vt:lpstr>
      <vt:lpstr>PowerPoint Presentation</vt:lpstr>
      <vt:lpstr>PowerPoint Presentation</vt:lpstr>
      <vt:lpstr>Why abstract interpretation? </vt:lpstr>
      <vt:lpstr>High level view of Clousot</vt:lpstr>
      <vt:lpstr>FAQ: Do you use an SMT solver?</vt:lpstr>
      <vt:lpstr>Abstract domains in Clousot</vt:lpstr>
      <vt:lpstr>Inter-procedural inference</vt:lpstr>
      <vt:lpstr>Inference of contracts</vt:lpstr>
      <vt:lpstr>Intermezzo: Necessary and sufficient</vt:lpstr>
      <vt:lpstr>Inference of preconditions</vt:lpstr>
      <vt:lpstr>Example</vt:lpstr>
      <vt:lpstr>Necessary preconditions in Clousot</vt:lpstr>
      <vt:lpstr>Precondition inference &amp; propagation</vt:lpstr>
      <vt:lpstr>Object invariants inference</vt:lpstr>
      <vt:lpstr>Postconditions inference</vt:lpstr>
      <vt:lpstr>Refactoring</vt:lpstr>
      <vt:lpstr>Refactoring &amp;(modular) proofs</vt:lpstr>
      <vt:lpstr>Conditions on the “extracted” contract</vt:lpstr>
      <vt:lpstr>Our solution</vt:lpstr>
      <vt:lpstr>Dealing with warnings…</vt:lpstr>
      <vt:lpstr>Code Repairs</vt:lpstr>
      <vt:lpstr>Repairing of overflows</vt:lpstr>
      <vt:lpstr>Program analysis and Code repairs</vt:lpstr>
      <vt:lpstr>Example: Repairing Float comparisons</vt:lpstr>
      <vt:lpstr>Repairs from analysis </vt:lpstr>
      <vt:lpstr>Dealing with unknown libraries</vt:lpstr>
      <vt:lpstr>PowerPoint Presentation</vt:lpstr>
      <vt:lpstr>VMV: Verification modulo versions</vt:lpstr>
      <vt:lpstr>VMV(S): Finding regressions</vt:lpstr>
      <vt:lpstr>VMV(N): Relative proofs</vt:lpstr>
      <vt:lpstr>What semantic guarantees for P’?</vt:lpstr>
      <vt:lpstr>What semantic guarantees for P’?</vt:lpstr>
      <vt:lpstr>Conclusions</vt:lpstr>
      <vt:lpstr>Next generation static analyzers?</vt:lpstr>
      <vt:lpstr>Steps towards usable verification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towards  usable verification</dc:title>
  <dc:creator>Francesco Logozzo</dc:creator>
  <cp:lastModifiedBy>Francesco Logozzo</cp:lastModifiedBy>
  <cp:revision>154</cp:revision>
  <dcterms:created xsi:type="dcterms:W3CDTF">2014-07-06T10:11:58Z</dcterms:created>
  <dcterms:modified xsi:type="dcterms:W3CDTF">2014-09-16T22:02:37Z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</Properties>
</file>