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sldIdLst>
    <p:sldId id="256" r:id="rId5"/>
    <p:sldId id="269" r:id="rId6"/>
    <p:sldId id="268" r:id="rId7"/>
    <p:sldId id="257" r:id="rId8"/>
    <p:sldId id="258" r:id="rId9"/>
    <p:sldId id="259" r:id="rId10"/>
    <p:sldId id="260" r:id="rId11"/>
    <p:sldId id="270" r:id="rId12"/>
    <p:sldId id="271" r:id="rId13"/>
    <p:sldId id="275" r:id="rId14"/>
    <p:sldId id="279" r:id="rId15"/>
    <p:sldId id="280" r:id="rId16"/>
    <p:sldId id="261" r:id="rId17"/>
    <p:sldId id="276" r:id="rId18"/>
    <p:sldId id="272" r:id="rId19"/>
    <p:sldId id="277" r:id="rId20"/>
    <p:sldId id="278" r:id="rId21"/>
    <p:sldId id="281" r:id="rId22"/>
    <p:sldId id="273" r:id="rId23"/>
    <p:sldId id="263" r:id="rId24"/>
    <p:sldId id="264" r:id="rId25"/>
    <p:sldId id="274" r:id="rId26"/>
    <p:sldId id="26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2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hyperlink" Target="http://www.amazon.com/Depth-What-you-need-master/dp/1933988363/ref=sr_1_1?ie=UTF8&amp;s=books&amp;qid=1275579004&amp;sr=8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C-4-0-Nutshell-Definitive-Reference/dp/0596800959/ref=sr_1_3?ie=UTF8&amp;s=books&amp;qid=1275579121&amp;sr=1-3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://www.amazon.com/CLR-via-Dev-Pro-Jeffrey-Richter/dp/0735627045/ref=sr_1_1?ie=UTF8&amp;s=books&amp;qid=1275579092&amp;sr=1-1" TargetMode="Externa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Verification </a:t>
            </a:r>
            <a:br>
              <a:rPr lang="en-US" dirty="0" smtClean="0"/>
            </a:br>
            <a:r>
              <a:rPr lang="en-US" dirty="0" smtClean="0"/>
              <a:t>Modulo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Francesco Logozzo</a:t>
            </a:r>
          </a:p>
          <a:p>
            <a:r>
              <a:rPr lang="en-US" dirty="0" smtClean="0"/>
              <a:t>With S. Lahiri, M. Fahndrich, S. Blackshear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84" y="2011680"/>
            <a:ext cx="6971197" cy="376618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depends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SomeAPI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We do not have access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SomeAPI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Can’t analyze it to infer a postcondition</a:t>
            </a:r>
          </a:p>
          <a:p>
            <a:r>
              <a:rPr lang="en-US" dirty="0"/>
              <a:t>We want to </a:t>
            </a:r>
            <a:r>
              <a:rPr lang="en-US" dirty="0">
                <a:solidFill>
                  <a:srgbClr val="FF0000"/>
                </a:solidFill>
              </a:rPr>
              <a:t>extract</a:t>
            </a:r>
            <a:r>
              <a:rPr lang="en-US" dirty="0"/>
              <a:t> from the usage info 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SomeAPI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What happens if </a:t>
            </a:r>
          </a:p>
          <a:p>
            <a:pPr lvl="1"/>
            <a:r>
              <a:rPr lang="en-US" dirty="0" smtClean="0"/>
              <a:t>ret = 0?</a:t>
            </a:r>
          </a:p>
          <a:p>
            <a:pPr lvl="1"/>
            <a:r>
              <a:rPr lang="en-US" dirty="0" smtClean="0"/>
              <a:t>ret = 1000?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 = 100?</a:t>
            </a:r>
          </a:p>
          <a:p>
            <a:endParaRPr lang="en-US" dirty="0" smtClean="0"/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8" y="2420320"/>
            <a:ext cx="2582283" cy="2760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875812" y="3930732"/>
            <a:ext cx="1775361" cy="403762"/>
          </a:xfrm>
          <a:prstGeom prst="wedgeEllipseCallout">
            <a:avLst>
              <a:gd name="adj1" fmla="val -83910"/>
              <a:gd name="adj2" fmla="val 625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875813" y="4509289"/>
            <a:ext cx="1947552" cy="403762"/>
          </a:xfrm>
          <a:prstGeom prst="wedgeEllipseCallout">
            <a:avLst>
              <a:gd name="adj1" fmla="val -77508"/>
              <a:gd name="adj2" fmla="val 2573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Good!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875812" y="5087846"/>
            <a:ext cx="1947553" cy="403762"/>
          </a:xfrm>
          <a:prstGeom prst="wedgeEllipseCallout">
            <a:avLst>
              <a:gd name="adj1" fmla="val -81232"/>
              <a:gd name="adj2" fmla="val -1838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Sometimes  good sometimes bad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394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Sufficient</a:t>
            </a:r>
            <a:r>
              <a:rPr lang="en-US" dirty="0"/>
              <a:t> condition: guarantees there is no bad execution</a:t>
            </a:r>
          </a:p>
          <a:p>
            <a:pPr lvl="1"/>
            <a:r>
              <a:rPr lang="en-US" dirty="0"/>
              <a:t>May remove some good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under</a:t>
            </a:r>
            <a:r>
              <a:rPr lang="en-US" dirty="0" smtClean="0"/>
              <a:t>-approximated</a:t>
            </a:r>
          </a:p>
          <a:p>
            <a:pPr marL="4572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474342" y="3289993"/>
            <a:ext cx="3431160" cy="2760371"/>
            <a:chOff x="1503037" y="3064362"/>
            <a:chExt cx="3431160" cy="2760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037" y="3064362"/>
              <a:ext cx="2582283" cy="2760371"/>
            </a:xfrm>
            <a:prstGeom prst="rect">
              <a:avLst/>
            </a:prstGeom>
          </p:spPr>
        </p:pic>
        <p:sp>
          <p:nvSpPr>
            <p:cNvPr id="5" name="Oval Callout 4"/>
            <p:cNvSpPr/>
            <p:nvPr/>
          </p:nvSpPr>
          <p:spPr>
            <a:xfrm>
              <a:off x="3420094" y="3461657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99</a:t>
              </a:r>
              <a:endParaRPr lang="en-US" dirty="0"/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3420094" y="4368288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101</a:t>
              </a:r>
              <a:endParaRPr lang="en-US" dirty="0"/>
            </a:p>
          </p:txBody>
        </p:sp>
      </p:grpSp>
      <p:sp>
        <p:nvSpPr>
          <p:cNvPr id="7" name="Cloud 6"/>
          <p:cNvSpPr/>
          <p:nvPr/>
        </p:nvSpPr>
        <p:spPr>
          <a:xfrm>
            <a:off x="7408267" y="3373252"/>
            <a:ext cx="4591748" cy="2033196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(weakest) Sufficient: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 </a:t>
            </a:r>
            <a:r>
              <a:rPr lang="en-US" dirty="0"/>
              <a:t>∧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 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ret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Necessary</a:t>
            </a:r>
            <a:r>
              <a:rPr lang="en-US" dirty="0"/>
              <a:t> condition: holds in all the good executions</a:t>
            </a:r>
          </a:p>
          <a:p>
            <a:pPr lvl="1"/>
            <a:r>
              <a:rPr lang="en-US" dirty="0"/>
              <a:t>May not remove all bad </a:t>
            </a:r>
            <a:r>
              <a:rPr lang="en-US" dirty="0" smtClean="0"/>
              <a:t>executions</a:t>
            </a:r>
          </a:p>
          <a:p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-approximated</a:t>
            </a:r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57469" y="3384996"/>
            <a:ext cx="3431160" cy="2760371"/>
            <a:chOff x="1503037" y="3064362"/>
            <a:chExt cx="3431160" cy="2760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037" y="3064362"/>
              <a:ext cx="2582283" cy="2760371"/>
            </a:xfrm>
            <a:prstGeom prst="rect">
              <a:avLst/>
            </a:prstGeom>
          </p:spPr>
        </p:pic>
        <p:sp>
          <p:nvSpPr>
            <p:cNvPr id="5" name="Oval Callout 4"/>
            <p:cNvSpPr/>
            <p:nvPr/>
          </p:nvSpPr>
          <p:spPr>
            <a:xfrm>
              <a:off x="3420094" y="3461657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99</a:t>
              </a:r>
              <a:endParaRPr lang="en-US" dirty="0"/>
            </a:p>
          </p:txBody>
        </p:sp>
        <p:sp>
          <p:nvSpPr>
            <p:cNvPr id="6" name="Oval Callout 5"/>
            <p:cNvSpPr/>
            <p:nvPr/>
          </p:nvSpPr>
          <p:spPr>
            <a:xfrm>
              <a:off x="3420094" y="4368288"/>
              <a:ext cx="1514103" cy="564078"/>
            </a:xfrm>
            <a:prstGeom prst="wedgeEllipseCallout">
              <a:avLst>
                <a:gd name="adj1" fmla="val -50637"/>
                <a:gd name="adj2" fmla="val 561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 &gt; 101</a:t>
              </a:r>
              <a:endParaRPr lang="en-US" dirty="0"/>
            </a:p>
          </p:txBody>
        </p:sp>
      </p:grpSp>
      <p:sp>
        <p:nvSpPr>
          <p:cNvPr id="8" name="Cloud 7"/>
          <p:cNvSpPr/>
          <p:nvPr/>
        </p:nvSpPr>
        <p:spPr>
          <a:xfrm>
            <a:off x="7364045" y="3384996"/>
            <a:ext cx="4552844" cy="171656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(strongest) Necessary: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99 </a:t>
            </a:r>
            <a:r>
              <a:rPr lang="en-US" dirty="0" smtClean="0"/>
              <a:t>∨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ret &gt;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vs. 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 between </a:t>
            </a:r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necessary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7" y="2891139"/>
            <a:ext cx="2582283" cy="2760371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774022" y="3562250"/>
            <a:ext cx="3054546" cy="1410260"/>
          </a:xfrm>
          <a:prstGeom prst="wedgeEllipseCallout">
            <a:avLst>
              <a:gd name="adj1" fmla="val -53752"/>
              <a:gd name="adj2" fmla="val 659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Sufficient condition?</a:t>
            </a:r>
          </a:p>
          <a:p>
            <a:pPr algn="ctr"/>
            <a:r>
              <a:rPr lang="en-US" dirty="0" smtClean="0"/>
              <a:t>Necessary condition?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6957005" y="2238129"/>
            <a:ext cx="3208982" cy="2033196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(weakest) Sufficient: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620325" y="4351724"/>
            <a:ext cx="3809674" cy="203319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(strongest) Necessary: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7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difference matters?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Short answer: Because it gives different guarantees semantic on </a:t>
            </a:r>
            <a:r>
              <a:rPr lang="en-US" dirty="0" smtClean="0">
                <a:solidFill>
                  <a:srgbClr val="FF0000"/>
                </a:solidFill>
              </a:rPr>
              <a:t>P’</a:t>
            </a:r>
            <a:r>
              <a:rPr lang="en-US" baseline="-25000" dirty="0" smtClean="0">
                <a:solidFill>
                  <a:srgbClr val="FF0000"/>
                </a:solidFill>
              </a:rPr>
              <a:t>E</a:t>
            </a:r>
          </a:p>
          <a:p>
            <a:pPr marL="91440" lvl="1" indent="-91440">
              <a:spcBef>
                <a:spcPts val="1300"/>
              </a:spcBef>
            </a:pPr>
            <a:r>
              <a:rPr lang="en-US" dirty="0" smtClean="0"/>
              <a:t>Spoiler Alert:</a:t>
            </a:r>
            <a:endParaRPr lang="en-US" dirty="0"/>
          </a:p>
          <a:p>
            <a:pPr marL="0" indent="-256032"/>
            <a:r>
              <a:rPr lang="en-US" dirty="0" smtClean="0">
                <a:solidFill>
                  <a:srgbClr val="FF0000"/>
                </a:solidFill>
              </a:rPr>
              <a:t>Sufficient</a:t>
            </a:r>
            <a:r>
              <a:rPr lang="en-US" dirty="0" smtClean="0"/>
              <a:t> conditions good for </a:t>
            </a:r>
            <a:r>
              <a:rPr lang="en-US" dirty="0" smtClean="0">
                <a:solidFill>
                  <a:srgbClr val="FF0000"/>
                </a:solidFill>
              </a:rPr>
              <a:t>bug-finding</a:t>
            </a:r>
          </a:p>
          <a:p>
            <a:pPr marL="0" indent="-256032"/>
            <a:r>
              <a:rPr lang="en-US" dirty="0" smtClean="0">
                <a:solidFill>
                  <a:srgbClr val="FF0000"/>
                </a:solidFill>
              </a:rPr>
              <a:t>Necessary</a:t>
            </a:r>
            <a:r>
              <a:rPr lang="en-US" dirty="0" smtClean="0"/>
              <a:t> conditions good fore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</a:p>
        </p:txBody>
      </p:sp>
    </p:spTree>
    <p:extLst>
      <p:ext uri="{BB962C8B-B14F-4D97-AF65-F5344CB8AC3E}">
        <p14:creationId xmlns:p14="http://schemas.microsoft.com/office/powerpoint/2010/main" val="206962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inject them?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How do we match different versions?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01" y="2880170"/>
            <a:ext cx="2870224" cy="1622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6" y="2882781"/>
            <a:ext cx="2558565" cy="273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8026" y="19733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7713" y="1973375"/>
            <a:ext cx="54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P’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3849" y="3390405"/>
            <a:ext cx="2529445" cy="48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33849" y="4250289"/>
            <a:ext cx="2529445" cy="49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5783283" y="4609932"/>
            <a:ext cx="4041024" cy="1250541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match calls?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76" y="2937034"/>
            <a:ext cx="1070762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of program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and P’ may be very different</a:t>
            </a:r>
          </a:p>
          <a:p>
            <a:pPr lvl="1"/>
            <a:r>
              <a:rPr lang="en-US" dirty="0" smtClean="0"/>
              <a:t>We allow for arbitrary program changes</a:t>
            </a:r>
          </a:p>
          <a:p>
            <a:r>
              <a:rPr lang="en-US" dirty="0" smtClean="0"/>
              <a:t>We do not want to use some heuristics</a:t>
            </a:r>
          </a:p>
          <a:p>
            <a:pPr lvl="1"/>
            <a:r>
              <a:rPr lang="en-US" dirty="0" smtClean="0"/>
              <a:t>E.g., matching of loop heads, etc.</a:t>
            </a:r>
          </a:p>
          <a:p>
            <a:r>
              <a:rPr lang="en-US" dirty="0" smtClean="0"/>
              <a:t>We keep our framework parametric w.r.t. the syntactic matching</a:t>
            </a:r>
          </a:p>
          <a:p>
            <a:pPr lvl="1"/>
            <a:r>
              <a:rPr lang="en-US" dirty="0" smtClean="0"/>
              <a:t>The more precise the matching the more precise the results</a:t>
            </a:r>
          </a:p>
          <a:p>
            <a:pPr lvl="1"/>
            <a:r>
              <a:rPr lang="en-US" dirty="0" smtClean="0"/>
              <a:t>The more precise the matching the harder to do it</a:t>
            </a:r>
          </a:p>
          <a:p>
            <a:r>
              <a:rPr lang="en-US" dirty="0" smtClean="0"/>
              <a:t>Our compromise: Match entry points and function calls</a:t>
            </a:r>
          </a:p>
          <a:p>
            <a:pPr lvl="1"/>
            <a:r>
              <a:rPr lang="en-US" dirty="0" smtClean="0"/>
              <a:t>Other options in the paper …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6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Matching of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701" y="2880170"/>
            <a:ext cx="2870224" cy="16228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6" y="2882781"/>
            <a:ext cx="2558565" cy="27350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8026" y="19733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7713" y="1973375"/>
            <a:ext cx="54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P’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633849" y="3699164"/>
            <a:ext cx="3218213" cy="1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633849" y="3699164"/>
            <a:ext cx="3265715" cy="104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34790" y="3075709"/>
            <a:ext cx="2998519" cy="8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3833162" y="3427850"/>
            <a:ext cx="1225726" cy="55330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 &gt; 99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3851216" y="4274273"/>
            <a:ext cx="1362052" cy="55330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 &gt; 101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02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Guarantees?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3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10" y="1560490"/>
            <a:ext cx="8405367" cy="5066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did in the last years?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12519" y="2157731"/>
            <a:ext cx="1389413" cy="543905"/>
          </a:xfrm>
          <a:prstGeom prst="wedgeRectCallout">
            <a:avLst>
              <a:gd name="adj1" fmla="val 98825"/>
              <a:gd name="adj2" fmla="val 45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Language agnostic specifications</a:t>
            </a:r>
            <a:endParaRPr lang="en-US" sz="1200" dirty="0"/>
          </a:p>
        </p:txBody>
      </p:sp>
      <p:sp>
        <p:nvSpPr>
          <p:cNvPr id="6" name="Rectangular Callout 5"/>
          <p:cNvSpPr/>
          <p:nvPr/>
        </p:nvSpPr>
        <p:spPr>
          <a:xfrm>
            <a:off x="9506198" y="2034388"/>
            <a:ext cx="2300116" cy="543905"/>
          </a:xfrm>
          <a:prstGeom prst="wedgeRectCallout">
            <a:avLst>
              <a:gd name="adj1" fmla="val -91239"/>
              <a:gd name="adj2" fmla="val 20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Verification for the working programmer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277090" y="5207711"/>
            <a:ext cx="1389413" cy="543905"/>
          </a:xfrm>
          <a:prstGeom prst="wedgeRectCallout">
            <a:avLst>
              <a:gd name="adj1" fmla="val 92842"/>
              <a:gd name="adj2" fmla="val 7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code fixes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6745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sufficient conditions </a:t>
            </a:r>
            <a:r>
              <a:rPr lang="en-US" dirty="0" smtClean="0">
                <a:solidFill>
                  <a:srgbClr val="FF0000"/>
                </a:solidFill>
              </a:rPr>
              <a:t>VMV(S)</a:t>
            </a:r>
          </a:p>
          <a:p>
            <a:pPr lvl="1"/>
            <a:r>
              <a:rPr lang="en-US" dirty="0" smtClean="0"/>
              <a:t>All warnings in </a:t>
            </a:r>
            <a:r>
              <a:rPr lang="en-US" dirty="0"/>
              <a:t>P’</a:t>
            </a:r>
            <a:r>
              <a:rPr lang="en-US" baseline="-25000" dirty="0"/>
              <a:t>E </a:t>
            </a:r>
            <a:r>
              <a:rPr lang="en-US" baseline="-25000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new alarms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But it may mask too many</a:t>
            </a:r>
          </a:p>
          <a:p>
            <a:pPr lvl="1"/>
            <a:r>
              <a:rPr lang="en-US" dirty="0" smtClean="0"/>
              <a:t>Sufficient conditions should be </a:t>
            </a:r>
            <a:r>
              <a:rPr lang="en-US" dirty="0" smtClean="0">
                <a:solidFill>
                  <a:srgbClr val="FF0000"/>
                </a:solidFill>
              </a:rPr>
              <a:t>under</a:t>
            </a:r>
            <a:r>
              <a:rPr lang="en-US" dirty="0" smtClean="0"/>
              <a:t>-approximated</a:t>
            </a:r>
          </a:p>
          <a:p>
            <a:pPr lvl="2"/>
            <a:r>
              <a:rPr lang="en-US" dirty="0" smtClean="0"/>
              <a:t>At worst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</a:p>
          <a:p>
            <a:r>
              <a:rPr lang="en-US" dirty="0" smtClean="0"/>
              <a:t>Using necessary conditions </a:t>
            </a:r>
            <a:r>
              <a:rPr lang="en-US" dirty="0" smtClean="0">
                <a:solidFill>
                  <a:srgbClr val="FF0000"/>
                </a:solidFill>
              </a:rPr>
              <a:t>VMV(N)</a:t>
            </a:r>
          </a:p>
          <a:p>
            <a:pPr lvl="1"/>
            <a:r>
              <a:rPr lang="en-US" dirty="0" smtClean="0"/>
              <a:t>All proven </a:t>
            </a:r>
            <a:r>
              <a:rPr lang="en-US" dirty="0"/>
              <a:t>P’</a:t>
            </a:r>
            <a:r>
              <a:rPr lang="en-US" baseline="-25000" dirty="0"/>
              <a:t>E </a:t>
            </a:r>
            <a:r>
              <a:rPr lang="en-US" baseline="-25000" dirty="0" smtClean="0"/>
              <a:t> </a:t>
            </a:r>
            <a:r>
              <a:rPr lang="en-US" dirty="0" smtClean="0"/>
              <a:t>assertions </a:t>
            </a:r>
            <a:r>
              <a:rPr lang="en-US" dirty="0" smtClean="0">
                <a:solidFill>
                  <a:srgbClr val="FF0000"/>
                </a:solidFill>
              </a:rPr>
              <a:t>are correct </a:t>
            </a:r>
            <a:r>
              <a:rPr lang="en-US" dirty="0" smtClean="0"/>
              <a:t>with respect to P</a:t>
            </a:r>
          </a:p>
          <a:p>
            <a:pPr lvl="2"/>
            <a:r>
              <a:rPr lang="en-US" dirty="0" smtClean="0"/>
              <a:t>They hold in the same environmental conditions P was correct</a:t>
            </a:r>
          </a:p>
          <a:p>
            <a:pPr lvl="1"/>
            <a:r>
              <a:rPr lang="en-US" dirty="0" smtClean="0"/>
              <a:t>Necessary conditions should be </a:t>
            </a:r>
            <a:r>
              <a:rPr lang="en-US" dirty="0" smtClean="0">
                <a:solidFill>
                  <a:srgbClr val="FF0000"/>
                </a:solidFill>
              </a:rPr>
              <a:t>over</a:t>
            </a:r>
            <a:r>
              <a:rPr lang="en-US" dirty="0" smtClean="0"/>
              <a:t>-approximated</a:t>
            </a:r>
          </a:p>
          <a:p>
            <a:pPr lvl="2"/>
            <a:r>
              <a:rPr lang="en-US" dirty="0" smtClean="0"/>
              <a:t>At worst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8" y="2117198"/>
            <a:ext cx="2905014" cy="310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00" y="1021977"/>
            <a:ext cx="3003803" cy="159924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3463962" y="1938256"/>
            <a:ext cx="3302598" cy="1731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4012043" y="1938256"/>
            <a:ext cx="2323652" cy="995814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VMV(S)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101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9466729" y="1328632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error!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00" y="3783843"/>
            <a:ext cx="3139488" cy="160462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3463962" y="3848820"/>
            <a:ext cx="3152438" cy="73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>
          <a:xfrm>
            <a:off x="3871880" y="3783843"/>
            <a:ext cx="2323652" cy="995814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VMV(N)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et &gt; 99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9713305" y="4085851"/>
            <a:ext cx="1963270" cy="693806"/>
          </a:xfrm>
          <a:prstGeom prst="wedgeEllipseCallout">
            <a:avLst>
              <a:gd name="adj1" fmla="val -65765"/>
              <a:gd name="adj2" fmla="val 702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verification!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Azure 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3274980"/>
            <a:ext cx="10753725" cy="2502886"/>
          </a:xfrm>
        </p:spPr>
        <p:txBody>
          <a:bodyPr>
            <a:noAutofit/>
          </a:bodyPr>
          <a:lstStyle/>
          <a:p>
            <a:r>
              <a:rPr lang="en-US" dirty="0" smtClean="0"/>
              <a:t>Three months among P and P’</a:t>
            </a:r>
          </a:p>
          <a:p>
            <a:r>
              <a:rPr lang="en-US" dirty="0" smtClean="0"/>
              <a:t>VMV(N) dramatically reduces the number of alarms (roughly by 70%)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Still semantic guarantees</a:t>
            </a:r>
            <a:r>
              <a:rPr lang="en-US" dirty="0" smtClean="0"/>
              <a:t>!</a:t>
            </a:r>
          </a:p>
          <a:p>
            <a:r>
              <a:rPr lang="en-US" dirty="0" smtClean="0"/>
              <a:t>VMV(N) eliminated great majority of the warnings from external </a:t>
            </a:r>
            <a:r>
              <a:rPr lang="en-US" dirty="0" smtClean="0">
                <a:solidFill>
                  <a:srgbClr val="FF0000"/>
                </a:solidFill>
              </a:rPr>
              <a:t>non-annotated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We added annotations to P’</a:t>
            </a:r>
            <a:r>
              <a:rPr lang="en-US" baseline="-25000" dirty="0" smtClean="0"/>
              <a:t>E</a:t>
            </a:r>
            <a:r>
              <a:rPr lang="en-US" dirty="0" smtClean="0"/>
              <a:t> to go to</a:t>
            </a:r>
            <a:r>
              <a:rPr lang="en-US" dirty="0" smtClean="0">
                <a:solidFill>
                  <a:srgbClr val="FF0000"/>
                </a:solidFill>
              </a:rPr>
              <a:t> 0 </a:t>
            </a:r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Less than 3 hours overall</a:t>
            </a:r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63866"/>
            <a:ext cx="10753725" cy="12390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0927" y="2297152"/>
            <a:ext cx="1182029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40749" y="2290050"/>
            <a:ext cx="709886" cy="78058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Modulo Versions</a:t>
            </a:r>
          </a:p>
          <a:p>
            <a:pPr lvl="1"/>
            <a:r>
              <a:rPr lang="en-US" dirty="0" smtClean="0"/>
              <a:t>Exploit previous versions to refine static analysis/verification</a:t>
            </a:r>
          </a:p>
          <a:p>
            <a:r>
              <a:rPr lang="en-US" dirty="0" smtClean="0"/>
              <a:t>VMV(S) for </a:t>
            </a:r>
            <a:r>
              <a:rPr lang="en-US" dirty="0" smtClean="0">
                <a:solidFill>
                  <a:srgbClr val="FF0000"/>
                </a:solidFill>
              </a:rPr>
              <a:t>regression finding</a:t>
            </a:r>
          </a:p>
          <a:p>
            <a:r>
              <a:rPr lang="en-US" dirty="0" smtClean="0"/>
              <a:t>VMV(N) for </a:t>
            </a:r>
            <a:r>
              <a:rPr lang="en-US" dirty="0" smtClean="0">
                <a:solidFill>
                  <a:srgbClr val="FF0000"/>
                </a:solidFill>
              </a:rPr>
              <a:t>relative verification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Implemented in Clousot, to be used in </a:t>
            </a:r>
            <a:r>
              <a:rPr lang="en-US" dirty="0" err="1" smtClean="0"/>
              <a:t>ReviewBot</a:t>
            </a:r>
            <a:endParaRPr lang="en-US" dirty="0" smtClean="0"/>
          </a:p>
          <a:p>
            <a:r>
              <a:rPr lang="en-US" dirty="0" smtClean="0"/>
              <a:t>Details on the forthcoming PLDI paper</a:t>
            </a:r>
          </a:p>
          <a:p>
            <a:pPr lvl="1"/>
            <a:r>
              <a:rPr lang="en-US" dirty="0" smtClean="0"/>
              <a:t>Abstract regressions, abstractions of necessary</a:t>
            </a:r>
            <a:r>
              <a:rPr lang="en-US" smtClean="0"/>
              <a:t>/ sufficient,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21" y="499533"/>
            <a:ext cx="3589696" cy="2507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5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CodeContracts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/>
              <a:t> adoption</a:t>
            </a:r>
          </a:p>
          <a:p>
            <a:pPr lvl="1"/>
            <a:r>
              <a:rPr lang="en-US" dirty="0" smtClean="0"/>
              <a:t>Externally </a:t>
            </a:r>
            <a:r>
              <a:rPr lang="en-US" dirty="0"/>
              <a:t>available </a:t>
            </a:r>
            <a:r>
              <a:rPr lang="en-US" dirty="0" smtClean="0"/>
              <a:t>~4 years</a:t>
            </a:r>
            <a:endParaRPr lang="en-US" dirty="0"/>
          </a:p>
          <a:p>
            <a:pPr lvl="2"/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120,000</a:t>
            </a:r>
            <a:r>
              <a:rPr lang="en-US" dirty="0" smtClean="0"/>
              <a:t> </a:t>
            </a:r>
            <a:r>
              <a:rPr lang="en-US" dirty="0" smtClean="0"/>
              <a:t>external downloads</a:t>
            </a:r>
          </a:p>
          <a:p>
            <a:pPr lvl="2"/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4,500</a:t>
            </a:r>
            <a:r>
              <a:rPr lang="en-US" dirty="0" smtClean="0"/>
              <a:t> internal downloads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/>
              <a:t>book chapters on CodeContracts</a:t>
            </a:r>
          </a:p>
          <a:p>
            <a:pPr lvl="2"/>
            <a:r>
              <a:rPr lang="en-US" dirty="0"/>
              <a:t>Many dozens of blog articles</a:t>
            </a:r>
          </a:p>
          <a:p>
            <a:pPr lvl="1"/>
            <a:r>
              <a:rPr lang="en-US" dirty="0"/>
              <a:t>Active </a:t>
            </a:r>
            <a:r>
              <a:rPr lang="en-US" dirty="0" smtClean="0"/>
              <a:t>forum</a:t>
            </a:r>
          </a:p>
          <a:p>
            <a:pPr lvl="2"/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5,000</a:t>
            </a:r>
            <a:r>
              <a:rPr lang="en-US" dirty="0" smtClean="0"/>
              <a:t> messages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State </a:t>
            </a:r>
            <a:r>
              <a:rPr lang="en-US" dirty="0" smtClean="0">
                <a:solidFill>
                  <a:srgbClr val="FF0000"/>
                </a:solidFill>
              </a:rPr>
              <a:t>of the art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Publications</a:t>
            </a:r>
            <a:r>
              <a:rPr lang="en-US" dirty="0"/>
              <a:t>, talks, lectures</a:t>
            </a:r>
          </a:p>
          <a:p>
            <a:pPr lvl="2"/>
            <a:r>
              <a:rPr lang="en-US" dirty="0" smtClean="0"/>
              <a:t>BUILD (x2), POPL</a:t>
            </a:r>
            <a:r>
              <a:rPr lang="en-US" dirty="0"/>
              <a:t>, </a:t>
            </a:r>
            <a:r>
              <a:rPr lang="en-US" dirty="0" smtClean="0"/>
              <a:t>PLDI</a:t>
            </a:r>
            <a:r>
              <a:rPr lang="en-US" dirty="0"/>
              <a:t>, OOPSLA, ECOOP, </a:t>
            </a:r>
            <a:r>
              <a:rPr lang="en-US" dirty="0" smtClean="0"/>
              <a:t>VMCAI</a:t>
            </a:r>
            <a:r>
              <a:rPr lang="en-US" dirty="0"/>
              <a:t>, APLAS, SAS, SAC, FoVeOOS, VSTTE …</a:t>
            </a:r>
          </a:p>
          <a:p>
            <a:endParaRPr lang="en-US" dirty="0"/>
          </a:p>
        </p:txBody>
      </p:sp>
      <p:pic>
        <p:nvPicPr>
          <p:cNvPr id="1026" name="Picture 2" descr="Product Detail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1610043"/>
            <a:ext cx="990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Detail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668" y="1610043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Detail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681" y="2878117"/>
            <a:ext cx="10953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5711" y="1918923"/>
            <a:ext cx="4082986" cy="3013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0630" y="2858012"/>
            <a:ext cx="873824" cy="113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4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Verification of program P’ produces a long set of alarms</a:t>
            </a:r>
          </a:p>
          <a:p>
            <a:pPr lvl="1"/>
            <a:r>
              <a:rPr lang="en-US" dirty="0" smtClean="0"/>
              <a:t>Missing annotations on external APIs, handling of the environment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Ideal</a:t>
            </a:r>
            <a:r>
              <a:rPr lang="en-US" dirty="0" smtClean="0"/>
              <a:t> Go over the list of alarms and fix all of them</a:t>
            </a:r>
          </a:p>
          <a:p>
            <a:pPr lvl="1"/>
            <a:r>
              <a:rPr lang="en-US" dirty="0" smtClean="0"/>
              <a:t>Fix the code, add annotations 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Reality</a:t>
            </a:r>
            <a:r>
              <a:rPr lang="en-US" dirty="0" smtClean="0"/>
              <a:t> Fixing all the warnings is just too expensive</a:t>
            </a:r>
          </a:p>
          <a:p>
            <a:pPr lvl="1"/>
            <a:r>
              <a:rPr lang="en-US" dirty="0" smtClean="0"/>
              <a:t>Slow convergence to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alarms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Dream </a:t>
            </a:r>
            <a:r>
              <a:rPr lang="en-US" dirty="0" smtClean="0">
                <a:solidFill>
                  <a:schemeClr val="tx1"/>
                </a:solidFill>
              </a:rPr>
              <a:t>Only report new warnings introduced in P’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But we already have baseline!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“Francesco why are you wasting our time?”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Syntactic baseline</a:t>
            </a:r>
            <a:r>
              <a:rPr lang="en-US" dirty="0" smtClean="0"/>
              <a:t> Report the set of alarms A(P’) \ A(P)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 How do we match the same assertion in P and P’ ?</a:t>
            </a:r>
          </a:p>
          <a:p>
            <a:pPr lvl="1"/>
            <a:r>
              <a:rPr lang="en-US" dirty="0" smtClean="0"/>
              <a:t>Syntactic matching inherently brittle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84" y="3844289"/>
            <a:ext cx="4505966" cy="1009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0" y="3844289"/>
            <a:ext cx="4602602" cy="835287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89388" y="4528970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Baseline assertion 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8872129" y="2844600"/>
            <a:ext cx="2080986" cy="925157"/>
          </a:xfrm>
          <a:prstGeom prst="wedgeEllipseCallout">
            <a:avLst>
              <a:gd name="adj1" fmla="val -2996"/>
              <a:gd name="adj2" fmla="val 7994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Mask new assertion 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9153730" y="4679576"/>
            <a:ext cx="2080986" cy="925157"/>
          </a:xfrm>
          <a:prstGeom prst="wedgeEllipseCallout">
            <a:avLst>
              <a:gd name="adj1" fmla="val -26259"/>
              <a:gd name="adj2" fmla="val -537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Resurrect masked assertion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Brittle</a:t>
            </a:r>
            <a:r>
              <a:rPr lang="en-US" dirty="0" smtClean="0"/>
              <a:t> How do we match the assertions in different versions of the program?</a:t>
            </a:r>
          </a:p>
          <a:p>
            <a:pPr lvl="1"/>
            <a:r>
              <a:rPr lang="en-US" dirty="0" smtClean="0"/>
              <a:t>Line number, position in the method …</a:t>
            </a:r>
          </a:p>
          <a:p>
            <a:pPr lvl="1"/>
            <a:r>
              <a:rPr lang="en-US" dirty="0" smtClean="0"/>
              <a:t>Path to the assertion (Coverity)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Inherently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unreliable </a:t>
            </a:r>
            <a:r>
              <a:rPr lang="en-US" dirty="0" smtClean="0"/>
              <a:t>No guarantee whatsoever on the reported/masked warnings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Noisy</a:t>
            </a:r>
            <a:r>
              <a:rPr lang="en-US" dirty="0" smtClean="0"/>
              <a:t> Reported </a:t>
            </a:r>
            <a:r>
              <a:rPr lang="en-US" dirty="0"/>
              <a:t>warning may be an </a:t>
            </a:r>
            <a:r>
              <a:rPr lang="en-US" dirty="0" smtClean="0"/>
              <a:t>old one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Unsound</a:t>
            </a:r>
            <a:r>
              <a:rPr lang="en-US" dirty="0" smtClean="0"/>
              <a:t> Masked warning may be a new one</a:t>
            </a:r>
          </a:p>
          <a:p>
            <a:pPr marL="457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VMV: Verification Modulo Versions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Extract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semantic </a:t>
            </a:r>
            <a:r>
              <a:rPr lang="en-US" dirty="0" smtClean="0"/>
              <a:t>environmental conditions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from the base program 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Inject</a:t>
            </a:r>
            <a:r>
              <a:rPr lang="en-US" dirty="0" smtClean="0"/>
              <a:t> E in the new program P’, to generate </a:t>
            </a:r>
            <a:r>
              <a:rPr lang="en-US" dirty="0" smtClean="0">
                <a:solidFill>
                  <a:srgbClr val="FF0000"/>
                </a:solidFill>
              </a:rPr>
              <a:t>P’</a:t>
            </a:r>
            <a:r>
              <a:rPr lang="en-US" baseline="-25000" dirty="0" smtClean="0">
                <a:solidFill>
                  <a:srgbClr val="FF0000"/>
                </a:solidFill>
              </a:rPr>
              <a:t>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Report </a:t>
            </a:r>
            <a:r>
              <a:rPr lang="en-US" dirty="0" smtClean="0"/>
              <a:t>alarms from P’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Questions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are the properties E?</a:t>
            </a:r>
          </a:p>
          <a:p>
            <a:pPr lvl="1"/>
            <a:r>
              <a:rPr lang="en-US" dirty="0" smtClean="0"/>
              <a:t>How do we </a:t>
            </a:r>
            <a:r>
              <a:rPr lang="en-US" dirty="0" smtClean="0">
                <a:solidFill>
                  <a:srgbClr val="FF0000"/>
                </a:solidFill>
              </a:rPr>
              <a:t>inject</a:t>
            </a:r>
            <a:r>
              <a:rPr lang="en-US" dirty="0" smtClean="0"/>
              <a:t> them in P’?</a:t>
            </a:r>
          </a:p>
          <a:p>
            <a:pPr lvl="2"/>
            <a:r>
              <a:rPr lang="en-US" dirty="0" smtClean="0"/>
              <a:t>Same problem as syntactic baseline?</a:t>
            </a:r>
          </a:p>
          <a:p>
            <a:pPr lvl="1"/>
            <a:r>
              <a:rPr lang="en-US" dirty="0" smtClean="0"/>
              <a:t>Which semantic </a:t>
            </a:r>
            <a:r>
              <a:rPr lang="en-US" dirty="0" smtClean="0">
                <a:solidFill>
                  <a:srgbClr val="FF0000"/>
                </a:solidFill>
              </a:rPr>
              <a:t>guarantees</a:t>
            </a:r>
            <a:r>
              <a:rPr lang="en-US" dirty="0" smtClean="0"/>
              <a:t> do we have on P’</a:t>
            </a:r>
            <a:r>
              <a:rPr lang="en-US" baseline="-25000" dirty="0" smtClean="0"/>
              <a:t>E  </a:t>
            </a:r>
            <a:r>
              <a:rPr lang="en-US" dirty="0" smtClean="0"/>
              <a:t>output?</a:t>
            </a:r>
          </a:p>
          <a:p>
            <a:pPr lvl="2"/>
            <a:r>
              <a:rPr lang="en-US" dirty="0" smtClean="0"/>
              <a:t>Spoiler alert: We can find regressions or we can have relative proofs</a:t>
            </a:r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611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r>
              <a:rPr lang="en-US" dirty="0"/>
              <a:t>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Or, What should we extract from the base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from the base program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base program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</a:p>
          <a:p>
            <a:r>
              <a:rPr lang="en-US" dirty="0" smtClean="0"/>
              <a:t>We want to extract some </a:t>
            </a:r>
            <a:r>
              <a:rPr lang="en-US" dirty="0" smtClean="0">
                <a:solidFill>
                  <a:srgbClr val="FF0000"/>
                </a:solidFill>
              </a:rPr>
              <a:t>semantic</a:t>
            </a:r>
            <a:r>
              <a:rPr lang="en-US" dirty="0" smtClean="0"/>
              <a:t> conditions on the environment</a:t>
            </a:r>
          </a:p>
          <a:p>
            <a:pPr lvl="1"/>
            <a:r>
              <a:rPr lang="en-US" dirty="0" smtClean="0"/>
              <a:t>Environment: Inputs, external API, etc.</a:t>
            </a:r>
          </a:p>
          <a:p>
            <a:r>
              <a:rPr lang="en-US" dirty="0" smtClean="0"/>
              <a:t>Is this a problem of contract inference?</a:t>
            </a:r>
          </a:p>
          <a:p>
            <a:pPr lvl="1"/>
            <a:r>
              <a:rPr lang="en-US" dirty="0" smtClean="0"/>
              <a:t>Not really as our inference is on the client side</a:t>
            </a:r>
          </a:p>
          <a:p>
            <a:r>
              <a:rPr lang="en-US" dirty="0" smtClean="0"/>
              <a:t>We do not have access to the environment</a:t>
            </a:r>
          </a:p>
          <a:p>
            <a:pPr lvl="1"/>
            <a:r>
              <a:rPr lang="en-US" dirty="0" smtClean="0"/>
              <a:t>Call to the OS, external input,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0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333E62D6A10468C2031752F2C00BE" ma:contentTypeVersion="1" ma:contentTypeDescription="Create a new document." ma:contentTypeScope="" ma:versionID="47df12406d0ea11a4afc3c1baafc8bd0">
  <xsd:schema xmlns:xsd="http://www.w3.org/2001/XMLSchema" xmlns:xs="http://www.w3.org/2001/XMLSchema" xmlns:p="http://schemas.microsoft.com/office/2006/metadata/properties" xmlns:ns3="7e677753-2510-44b2-8a4a-887099f3bc1d" targetNamespace="http://schemas.microsoft.com/office/2006/metadata/properties" ma:root="true" ma:fieldsID="5f436e4eb1d6ddfb9a29ffbbecabe2cf" ns3:_="">
    <xsd:import namespace="7e677753-2510-44b2-8a4a-887099f3bc1d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77753-2510-44b2-8a4a-887099f3bc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7BB298-5434-4168-AEB5-A299396E5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77753-2510-44b2-8a4a-887099f3bc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928D17-190A-4C2B-B124-F71A032C0E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D32E59-9A06-4001-880F-379B48D5F8BA}">
  <ds:schemaRefs>
    <ds:schemaRef ds:uri="http://schemas.microsoft.com/office/2006/metadata/properties"/>
    <ds:schemaRef ds:uri="http://purl.org/dc/terms/"/>
    <ds:schemaRef ds:uri="7e677753-2510-44b2-8a4a-887099f3bc1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1973</TotalTime>
  <Words>942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 Light</vt:lpstr>
      <vt:lpstr>Consolas</vt:lpstr>
      <vt:lpstr>Metropolitan</vt:lpstr>
      <vt:lpstr>Verification  Modulo Versions</vt:lpstr>
      <vt:lpstr>What I did in the last years?</vt:lpstr>
      <vt:lpstr>Background: CodeContracts </vt:lpstr>
      <vt:lpstr>Background: Verification</vt:lpstr>
      <vt:lpstr>Baseline?</vt:lpstr>
      <vt:lpstr>Syntactic Baseline</vt:lpstr>
      <vt:lpstr>VMV: Verification Modulo Versions </vt:lpstr>
      <vt:lpstr>Properties Extraction</vt:lpstr>
      <vt:lpstr>Extraction from the base program P</vt:lpstr>
      <vt:lpstr>Example</vt:lpstr>
      <vt:lpstr>Sufficient conditions</vt:lpstr>
      <vt:lpstr>Necessary conditions</vt:lpstr>
      <vt:lpstr>Sufficient vs. Necessary</vt:lpstr>
      <vt:lpstr>Why the difference matters?</vt:lpstr>
      <vt:lpstr>How do we inject them?</vt:lpstr>
      <vt:lpstr>Example</vt:lpstr>
      <vt:lpstr>Matching of program points</vt:lpstr>
      <vt:lpstr>Example: Matching of calls</vt:lpstr>
      <vt:lpstr>Which Guarantees?</vt:lpstr>
      <vt:lpstr>Semantic guarantees</vt:lpstr>
      <vt:lpstr>Example</vt:lpstr>
      <vt:lpstr>Results?</vt:lpstr>
      <vt:lpstr>Examples: Azure lib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Modulo Versions</dc:title>
  <dc:creator>Francesco Logozzo</dc:creator>
  <cp:lastModifiedBy>Francesco Logozzo</cp:lastModifiedBy>
  <cp:revision>49</cp:revision>
  <dcterms:created xsi:type="dcterms:W3CDTF">2014-03-06T04:53:26Z</dcterms:created>
  <dcterms:modified xsi:type="dcterms:W3CDTF">2014-03-28T23:22:36Z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0x0101007D4333E62D6A10468C2031752F2C00BE</vt:lpwstr>
  </property>
</Properties>
</file>