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2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6" r:id="rId18"/>
    <p:sldId id="277" r:id="rId19"/>
    <p:sldId id="279" r:id="rId20"/>
    <p:sldId id="280" r:id="rId21"/>
    <p:sldId id="278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simple2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smtClean="0"/>
            <a:t>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err="1" smtClean="0"/>
            <a:t>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smtClean="0"/>
            <a:t>System.</a:t>
          </a:r>
        </a:p>
        <a:p>
          <a:r>
            <a:rPr lang="en-US" sz="1500" dirty="0" err="1" smtClean="0"/>
            <a:t>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smtClean="0"/>
            <a:t>Microsoft.</a:t>
          </a:r>
        </a:p>
        <a:p>
          <a:r>
            <a:rPr lang="en-US" sz="1500" dirty="0" err="1" smtClean="0"/>
            <a:t>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E03BF9D6-41BB-4C12-8322-A9A8EE5C548C}">
      <dgm:prSet phldrT="[Text]" custT="1"/>
      <dgm:spPr/>
      <dgm:t>
        <a:bodyPr/>
        <a:lstStyle/>
        <a:p>
          <a:r>
            <a:rPr lang="en-US" sz="1500" dirty="0" smtClean="0"/>
            <a:t>…</a:t>
          </a:r>
          <a:endParaRPr lang="en-US" sz="1500" dirty="0"/>
        </a:p>
      </dgm:t>
    </dgm:pt>
    <dgm:pt modelId="{C0456D8D-AD0C-456C-8965-B55DAB0155DA}" type="parTrans" cxnId="{2717B6BB-8137-4DB3-8323-2A99AFC53484}">
      <dgm:prSet/>
      <dgm:spPr/>
    </dgm:pt>
    <dgm:pt modelId="{52B881C9-D46C-4647-A75C-7A6940B57B6A}" type="sibTrans" cxnId="{2717B6BB-8137-4DB3-8323-2A99AFC53484}">
      <dgm:prSet/>
      <dgm:spPr/>
    </dgm:pt>
    <dgm:pt modelId="{01CC34FE-6738-4BD1-BFC4-A949917A1D6B}">
      <dgm:prSet phldrT="[Text]" custT="1"/>
      <dgm:spPr/>
      <dgm:t>
        <a:bodyPr/>
        <a:lstStyle/>
        <a:p>
          <a:endParaRPr lang="en-US" sz="1500" dirty="0"/>
        </a:p>
      </dgm:t>
    </dgm:pt>
    <dgm:pt modelId="{0898AA06-7D06-4C9F-BDEB-7DBDE5A6BC8C}" type="parTrans" cxnId="{04DEFA8B-74CE-4DFC-8EF1-0F0E468BBFE9}">
      <dgm:prSet/>
      <dgm:spPr/>
    </dgm:pt>
    <dgm:pt modelId="{8470AE0F-6B22-4AD9-A8C2-A2CE2B379B4F}" type="sibTrans" cxnId="{04DEFA8B-74CE-4DFC-8EF1-0F0E468BBFE9}">
      <dgm:prSet/>
      <dgm:spPr/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  <dgm:t>
        <a:bodyPr/>
        <a:lstStyle/>
        <a:p>
          <a:endParaRPr lang="en-US"/>
        </a:p>
      </dgm:t>
    </dgm:pt>
    <dgm:pt modelId="{3951F9E7-E717-4DC0-9204-0492A4F67470}" type="pres">
      <dgm:prSet presAssocID="{E65BACBF-D419-45A5-9A89-BD2F54BA2E91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  <dgm:t>
        <a:bodyPr/>
        <a:lstStyle/>
        <a:p>
          <a:endParaRPr lang="en-US"/>
        </a:p>
      </dgm:t>
    </dgm:pt>
    <dgm:pt modelId="{3A01DA19-E14F-420A-A33E-C1FB6173CFE5}" type="pres">
      <dgm:prSet presAssocID="{7BB3D91B-FC9C-44F0-8169-C8904BDA9A5B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  <dgm:t>
        <a:bodyPr/>
        <a:lstStyle/>
        <a:p>
          <a:endParaRPr lang="en-US"/>
        </a:p>
      </dgm:t>
    </dgm:pt>
    <dgm:pt modelId="{7C32DF91-1E99-4207-898D-D679E69D3DF7}" type="pres">
      <dgm:prSet presAssocID="{008718F3-8378-4729-898D-4526710677D5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  <dgm:t>
        <a:bodyPr/>
        <a:lstStyle/>
        <a:p>
          <a:endParaRPr lang="en-US"/>
        </a:p>
      </dgm:t>
    </dgm:pt>
    <dgm:pt modelId="{20F9E593-98D9-4982-B846-F96774D87A41}" type="pres">
      <dgm:prSet presAssocID="{D6C7EEBC-385F-433F-A443-75D42D805491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  <dgm:t>
        <a:bodyPr/>
        <a:lstStyle/>
        <a:p>
          <a:endParaRPr lang="en-US"/>
        </a:p>
      </dgm:t>
    </dgm:pt>
    <dgm:pt modelId="{B5FB615C-E206-4EEF-B197-D2A8A460E56C}" type="pres">
      <dgm:prSet presAssocID="{80312292-DCE1-4913-B649-82043EEBB602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  <dgm:t>
        <a:bodyPr/>
        <a:lstStyle/>
        <a:p>
          <a:endParaRPr lang="en-US"/>
        </a:p>
      </dgm:t>
    </dgm:pt>
    <dgm:pt modelId="{FF10EA89-072B-4C4F-AC0F-5508264BD5FB}" type="pres">
      <dgm:prSet presAssocID="{0B00B15E-6814-4E28-8EB3-739457DAE3A3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  <dgm:t>
        <a:bodyPr/>
        <a:lstStyle/>
        <a:p>
          <a:endParaRPr lang="en-US"/>
        </a:p>
      </dgm:t>
    </dgm:pt>
    <dgm:pt modelId="{105C38D0-564D-407E-A687-ACB6666DB3A3}" type="pres">
      <dgm:prSet presAssocID="{E5E3B7DC-40F9-4BC3-A6F2-F3FCF82EB2D4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  <dgm:t>
        <a:bodyPr/>
        <a:lstStyle/>
        <a:p>
          <a:endParaRPr lang="en-US"/>
        </a:p>
      </dgm:t>
    </dgm:pt>
    <dgm:pt modelId="{7A6C3C4B-73F4-4A4B-A275-5AF008BF40CE}" type="pres">
      <dgm:prSet presAssocID="{B0F0FEBA-9DE6-4EF1-9FE8-620304F845B6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  <dgm:t>
        <a:bodyPr/>
        <a:lstStyle/>
        <a:p>
          <a:endParaRPr lang="en-US"/>
        </a:p>
      </dgm:t>
    </dgm:pt>
    <dgm:pt modelId="{0FE43E8D-7EBA-4458-B7A6-8162135A140E}" type="pres">
      <dgm:prSet presAssocID="{69B31C35-4582-4BC7-9E33-6784036EDC53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  <dgm:t>
        <a:bodyPr/>
        <a:lstStyle/>
        <a:p>
          <a:endParaRPr lang="en-US"/>
        </a:p>
      </dgm:t>
    </dgm:pt>
    <dgm:pt modelId="{17B030B9-1343-4416-89F4-6C7EDFD69DDF}" type="pres">
      <dgm:prSet presAssocID="{34552AD7-489E-4826-9571-081BD7C752CD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  <dgm:t>
        <a:bodyPr/>
        <a:lstStyle/>
        <a:p>
          <a:endParaRPr lang="en-US"/>
        </a:p>
      </dgm:t>
    </dgm:pt>
    <dgm:pt modelId="{8D0CDE98-7349-4402-94D2-44DC47929861}" type="pres">
      <dgm:prSet presAssocID="{C8630515-1B83-4C6F-A2FD-D9162A92BD86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  <dgm:t>
        <a:bodyPr/>
        <a:lstStyle/>
        <a:p>
          <a:endParaRPr lang="en-US"/>
        </a:p>
      </dgm:t>
    </dgm:pt>
    <dgm:pt modelId="{9A0194AB-189E-4270-92AA-5C4568F40374}" type="pres">
      <dgm:prSet presAssocID="{DDC1D3AE-9D94-4CC6-A889-345AF3C6AD7B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  <dgm:t>
        <a:bodyPr/>
        <a:lstStyle/>
        <a:p>
          <a:endParaRPr lang="en-US"/>
        </a:p>
      </dgm:t>
    </dgm:pt>
    <dgm:pt modelId="{FAA33D5C-AB51-4FF1-8E71-B93FC5710955}" type="pres">
      <dgm:prSet presAssocID="{F4CE69D3-8A1F-450F-8016-BF66F4BC0820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  <dgm:t>
        <a:bodyPr/>
        <a:lstStyle/>
        <a:p>
          <a:endParaRPr lang="en-US"/>
        </a:p>
      </dgm:t>
    </dgm:pt>
    <dgm:pt modelId="{BCE71A01-8697-44F7-8965-E004CE0050A7}" type="pres">
      <dgm:prSet presAssocID="{80B79D5B-F55F-4F44-B98A-6686B36DCB29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  <dgm:t>
        <a:bodyPr/>
        <a:lstStyle/>
        <a:p>
          <a:endParaRPr lang="en-US"/>
        </a:p>
      </dgm:t>
    </dgm:pt>
    <dgm:pt modelId="{65D01703-9564-4904-A6C6-D10C174F01B8}" type="pres">
      <dgm:prSet presAssocID="{F20ACB0A-D202-4040-A534-AFF28DE78C48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E910D-9C9C-46AD-8399-0F8A55A12229}" type="pres">
      <dgm:prSet presAssocID="{E2D937D1-AF97-4B3E-8292-64BF5FECCDA6}" presName="sibTrans" presStyleCnt="0"/>
      <dgm:spPr/>
    </dgm:pt>
    <dgm:pt modelId="{08A4DCB3-69DA-436F-A155-AF6C022CA612}" type="pres">
      <dgm:prSet presAssocID="{E03BF9D6-41BB-4C12-8322-A9A8EE5C548C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EB41E-72D4-4E72-A118-EE970FA86DFA}" type="pres">
      <dgm:prSet presAssocID="{52B881C9-D46C-4647-A75C-7A6940B57B6A}" presName="sibTrans" presStyleCnt="0"/>
      <dgm:spPr/>
    </dgm:pt>
    <dgm:pt modelId="{A7A83210-4954-4CEB-9B76-3BB3901BF4C1}" type="pres">
      <dgm:prSet presAssocID="{01CC34FE-6738-4BD1-BFC4-A949917A1D6B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EFA8B-74CE-4DFC-8EF1-0F0E468BBFE9}" srcId="{9175F588-72C3-417A-8C73-EEE0584E7F54}" destId="{01CC34FE-6738-4BD1-BFC4-A949917A1D6B}" srcOrd="17" destOrd="0" parTransId="{0898AA06-7D06-4C9F-BDEB-7DBDE5A6BC8C}" sibTransId="{8470AE0F-6B22-4AD9-A8C2-A2CE2B379B4F}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E80D634F-78F0-4C62-AC9F-DD9AE499285A}" type="presOf" srcId="{B0F0FEBA-9DE6-4EF1-9FE8-620304F845B6}" destId="{7A6C3C4B-73F4-4A4B-A275-5AF008BF40CE}" srcOrd="0" destOrd="0" presId="urn:microsoft.com/office/officeart/2005/8/layout/default#2"/>
    <dgm:cxn modelId="{482695FC-AA4D-4D37-A396-4F36C40814C3}" type="presOf" srcId="{F20ACB0A-D202-4040-A534-AFF28DE78C48}" destId="{65D01703-9564-4904-A6C6-D10C174F01B8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E0D460E4-5256-466B-95B8-A2AE4C2A1956}" type="presOf" srcId="{3ED097E9-5EE4-4C25-B4BF-8B8CE4EF83C0}" destId="{2C86A339-6EE0-4D5C-BDF6-6596390EE0ED}" srcOrd="0" destOrd="0" presId="urn:microsoft.com/office/officeart/2005/8/layout/default#2"/>
    <dgm:cxn modelId="{F0D0A7EC-14FE-41D2-B5CB-894A5AEE4205}" type="presOf" srcId="{80B79D5B-F55F-4F44-B98A-6686B36DCB29}" destId="{BCE71A01-8697-44F7-8965-E004CE0050A7}" srcOrd="0" destOrd="0" presId="urn:microsoft.com/office/officeart/2005/8/layout/default#2"/>
    <dgm:cxn modelId="{248E67B5-5EDB-4BBF-9927-394012B71CA1}" type="presOf" srcId="{80312292-DCE1-4913-B649-82043EEBB602}" destId="{B5FB615C-E206-4EEF-B197-D2A8A460E56C}" srcOrd="0" destOrd="0" presId="urn:microsoft.com/office/officeart/2005/8/layout/default#2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A70FEC8-75AB-4096-B179-4142B7DCB766}" type="presOf" srcId="{E65BACBF-D419-45A5-9A89-BD2F54BA2E91}" destId="{3951F9E7-E717-4DC0-9204-0492A4F67470}" srcOrd="0" destOrd="0" presId="urn:microsoft.com/office/officeart/2005/8/layout/default#2"/>
    <dgm:cxn modelId="{BFEB1AC2-A9A4-47B3-91A1-8BA399353D5D}" type="presOf" srcId="{01CC34FE-6738-4BD1-BFC4-A949917A1D6B}" destId="{A7A83210-4954-4CEB-9B76-3BB3901BF4C1}" srcOrd="0" destOrd="0" presId="urn:microsoft.com/office/officeart/2005/8/layout/default#2"/>
    <dgm:cxn modelId="{AF18F3A6-6B64-4779-809E-28A7BDD2139B}" type="presOf" srcId="{F4CE69D3-8A1F-450F-8016-BF66F4BC0820}" destId="{FAA33D5C-AB51-4FF1-8E71-B93FC5710955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3875EF06-9B67-44C2-9518-9216545D9183}" type="presOf" srcId="{7BB3D91B-FC9C-44F0-8169-C8904BDA9A5B}" destId="{3A01DA19-E14F-420A-A33E-C1FB6173CFE5}" srcOrd="0" destOrd="0" presId="urn:microsoft.com/office/officeart/2005/8/layout/default#2"/>
    <dgm:cxn modelId="{40FEA952-2F75-46BC-B2C8-7D4A982731D6}" type="presOf" srcId="{DDC1D3AE-9D94-4CC6-A889-345AF3C6AD7B}" destId="{9A0194AB-189E-4270-92AA-5C4568F40374}" srcOrd="0" destOrd="0" presId="urn:microsoft.com/office/officeart/2005/8/layout/default#2"/>
    <dgm:cxn modelId="{C5FA80FD-967F-4006-94EA-4FEB3DEF9691}" type="presOf" srcId="{E5E3B7DC-40F9-4BC3-A6F2-F3FCF82EB2D4}" destId="{105C38D0-564D-407E-A687-ACB6666DB3A3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44BAE994-E816-4BA4-B750-5B7490F17396}" type="presOf" srcId="{E03BF9D6-41BB-4C12-8322-A9A8EE5C548C}" destId="{08A4DCB3-69DA-436F-A155-AF6C022CA612}" srcOrd="0" destOrd="0" presId="urn:microsoft.com/office/officeart/2005/8/layout/default#2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2717B6BB-8137-4DB3-8323-2A99AFC53484}" srcId="{9175F588-72C3-417A-8C73-EEE0584E7F54}" destId="{E03BF9D6-41BB-4C12-8322-A9A8EE5C548C}" srcOrd="16" destOrd="0" parTransId="{C0456D8D-AD0C-456C-8965-B55DAB0155DA}" sibTransId="{52B881C9-D46C-4647-A75C-7A6940B57B6A}"/>
    <dgm:cxn modelId="{ECA5A6AC-988C-4CF5-A828-734FC681AC99}" type="presOf" srcId="{C8630515-1B83-4C6F-A2FD-D9162A92BD86}" destId="{8D0CDE98-7349-4402-94D2-44DC47929861}" srcOrd="0" destOrd="0" presId="urn:microsoft.com/office/officeart/2005/8/layout/default#2"/>
    <dgm:cxn modelId="{E5975B99-2DC3-40FC-89BB-5C0343948C8D}" type="presOf" srcId="{D6C7EEBC-385F-433F-A443-75D42D805491}" destId="{20F9E593-98D9-4982-B846-F96774D87A41}" srcOrd="0" destOrd="0" presId="urn:microsoft.com/office/officeart/2005/8/layout/default#2"/>
    <dgm:cxn modelId="{E47DF6E4-7C95-4CAB-9843-2D94A5C7397F}" type="presOf" srcId="{34552AD7-489E-4826-9571-081BD7C752CD}" destId="{17B030B9-1343-4416-89F4-6C7EDFD69DDF}" srcOrd="0" destOrd="0" presId="urn:microsoft.com/office/officeart/2005/8/layout/default#2"/>
    <dgm:cxn modelId="{24AB55BB-782A-4181-B4D3-9682BF2E83C0}" type="presOf" srcId="{008718F3-8378-4729-898D-4526710677D5}" destId="{7C32DF91-1E99-4207-898D-D679E69D3DF7}" srcOrd="0" destOrd="0" presId="urn:microsoft.com/office/officeart/2005/8/layout/default#2"/>
    <dgm:cxn modelId="{FDEE6809-C3AA-4874-BF3D-798021F71B8F}" type="presOf" srcId="{69B31C35-4582-4BC7-9E33-6784036EDC53}" destId="{0FE43E8D-7EBA-4458-B7A6-8162135A140E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A72B2FE7-05C0-45C6-A4CF-26409452220E}" type="presOf" srcId="{0B00B15E-6814-4E28-8EB3-739457DAE3A3}" destId="{FF10EA89-072B-4C4F-AC0F-5508264BD5FB}" srcOrd="0" destOrd="0" presId="urn:microsoft.com/office/officeart/2005/8/layout/default#2"/>
    <dgm:cxn modelId="{53A851D6-E55B-4141-A684-46D6D4707C63}" type="presOf" srcId="{9175F588-72C3-417A-8C73-EEE0584E7F54}" destId="{56394162-568B-4A75-8C35-B47D39545ED4}" srcOrd="0" destOrd="0" presId="urn:microsoft.com/office/officeart/2005/8/layout/default#2"/>
    <dgm:cxn modelId="{14FAB5E2-E2BB-43E5-82ED-B609356F6E4E}" type="presParOf" srcId="{56394162-568B-4A75-8C35-B47D39545ED4}" destId="{2C86A339-6EE0-4D5C-BDF6-6596390EE0ED}" srcOrd="0" destOrd="0" presId="urn:microsoft.com/office/officeart/2005/8/layout/default#2"/>
    <dgm:cxn modelId="{D1EA7B9F-5752-4E41-8DBB-D77873D37E45}" type="presParOf" srcId="{56394162-568B-4A75-8C35-B47D39545ED4}" destId="{BDF272D2-C982-4E95-B5E4-57932B99A14A}" srcOrd="1" destOrd="0" presId="urn:microsoft.com/office/officeart/2005/8/layout/default#2"/>
    <dgm:cxn modelId="{ED582063-8D7E-4A5D-8C60-FC7FE105C938}" type="presParOf" srcId="{56394162-568B-4A75-8C35-B47D39545ED4}" destId="{3951F9E7-E717-4DC0-9204-0492A4F67470}" srcOrd="2" destOrd="0" presId="urn:microsoft.com/office/officeart/2005/8/layout/default#2"/>
    <dgm:cxn modelId="{4850BBE5-9785-4619-8076-8B861271D156}" type="presParOf" srcId="{56394162-568B-4A75-8C35-B47D39545ED4}" destId="{6FAD3733-9CC7-4B6E-AD32-8F59C4F1076A}" srcOrd="3" destOrd="0" presId="urn:microsoft.com/office/officeart/2005/8/layout/default#2"/>
    <dgm:cxn modelId="{776A58E0-0938-49BC-A0CB-B974A772C391}" type="presParOf" srcId="{56394162-568B-4A75-8C35-B47D39545ED4}" destId="{3A01DA19-E14F-420A-A33E-C1FB6173CFE5}" srcOrd="4" destOrd="0" presId="urn:microsoft.com/office/officeart/2005/8/layout/default#2"/>
    <dgm:cxn modelId="{19D0A882-D9EA-4134-9C04-325D0B317FCC}" type="presParOf" srcId="{56394162-568B-4A75-8C35-B47D39545ED4}" destId="{D6C45CF2-99B2-43CD-96C3-B0A5208B3FFA}" srcOrd="5" destOrd="0" presId="urn:microsoft.com/office/officeart/2005/8/layout/default#2"/>
    <dgm:cxn modelId="{5A86E2EB-3A87-4A48-A5A4-931C897F3166}" type="presParOf" srcId="{56394162-568B-4A75-8C35-B47D39545ED4}" destId="{7C32DF91-1E99-4207-898D-D679E69D3DF7}" srcOrd="6" destOrd="0" presId="urn:microsoft.com/office/officeart/2005/8/layout/default#2"/>
    <dgm:cxn modelId="{0DC2DFA5-F05C-45F8-95D8-92559E58C30C}" type="presParOf" srcId="{56394162-568B-4A75-8C35-B47D39545ED4}" destId="{DF9E4E84-6D86-4FFD-80A6-E552980E8E5F}" srcOrd="7" destOrd="0" presId="urn:microsoft.com/office/officeart/2005/8/layout/default#2"/>
    <dgm:cxn modelId="{F0937E5E-D125-4E13-AF3E-7C612BE2E502}" type="presParOf" srcId="{56394162-568B-4A75-8C35-B47D39545ED4}" destId="{20F9E593-98D9-4982-B846-F96774D87A41}" srcOrd="8" destOrd="0" presId="urn:microsoft.com/office/officeart/2005/8/layout/default#2"/>
    <dgm:cxn modelId="{03124030-A4F7-48BC-AD57-36DB367FF3E0}" type="presParOf" srcId="{56394162-568B-4A75-8C35-B47D39545ED4}" destId="{3AD237C6-4A3B-4D05-9DC9-0FF951CF805E}" srcOrd="9" destOrd="0" presId="urn:microsoft.com/office/officeart/2005/8/layout/default#2"/>
    <dgm:cxn modelId="{9DF02112-D842-40B3-A089-30FBBEA38C1D}" type="presParOf" srcId="{56394162-568B-4A75-8C35-B47D39545ED4}" destId="{B5FB615C-E206-4EEF-B197-D2A8A460E56C}" srcOrd="10" destOrd="0" presId="urn:microsoft.com/office/officeart/2005/8/layout/default#2"/>
    <dgm:cxn modelId="{24D43FE0-8600-49FD-BC9D-4BA7F8773A55}" type="presParOf" srcId="{56394162-568B-4A75-8C35-B47D39545ED4}" destId="{09474F48-E1DD-4758-A729-3B2FF4300D0C}" srcOrd="11" destOrd="0" presId="urn:microsoft.com/office/officeart/2005/8/layout/default#2"/>
    <dgm:cxn modelId="{40AE3741-C2A7-4790-82A0-93B445DD3696}" type="presParOf" srcId="{56394162-568B-4A75-8C35-B47D39545ED4}" destId="{FF10EA89-072B-4C4F-AC0F-5508264BD5FB}" srcOrd="12" destOrd="0" presId="urn:microsoft.com/office/officeart/2005/8/layout/default#2"/>
    <dgm:cxn modelId="{69D49741-DE58-4C4F-9049-F90CB1CF0146}" type="presParOf" srcId="{56394162-568B-4A75-8C35-B47D39545ED4}" destId="{AD502E85-7F55-41F9-9390-729337E4CEAC}" srcOrd="13" destOrd="0" presId="urn:microsoft.com/office/officeart/2005/8/layout/default#2"/>
    <dgm:cxn modelId="{2422A7E0-1680-4647-97DD-4181F9CE4994}" type="presParOf" srcId="{56394162-568B-4A75-8C35-B47D39545ED4}" destId="{105C38D0-564D-407E-A687-ACB6666DB3A3}" srcOrd="14" destOrd="0" presId="urn:microsoft.com/office/officeart/2005/8/layout/default#2"/>
    <dgm:cxn modelId="{E7003539-DFE6-43BC-A748-FC001B39A32C}" type="presParOf" srcId="{56394162-568B-4A75-8C35-B47D39545ED4}" destId="{366E2DC6-2151-48B0-953A-280FBC4E8BBE}" srcOrd="15" destOrd="0" presId="urn:microsoft.com/office/officeart/2005/8/layout/default#2"/>
    <dgm:cxn modelId="{C1AEBA85-DB61-4FC7-8D2D-332F7201C7B2}" type="presParOf" srcId="{56394162-568B-4A75-8C35-B47D39545ED4}" destId="{7A6C3C4B-73F4-4A4B-A275-5AF008BF40CE}" srcOrd="16" destOrd="0" presId="urn:microsoft.com/office/officeart/2005/8/layout/default#2"/>
    <dgm:cxn modelId="{2D7FAE23-998E-454A-9CEB-427094EE279E}" type="presParOf" srcId="{56394162-568B-4A75-8C35-B47D39545ED4}" destId="{24752931-F331-4776-8E95-CB35752BB898}" srcOrd="17" destOrd="0" presId="urn:microsoft.com/office/officeart/2005/8/layout/default#2"/>
    <dgm:cxn modelId="{E830D075-7AF1-43C5-B38A-C10ECC26B2B9}" type="presParOf" srcId="{56394162-568B-4A75-8C35-B47D39545ED4}" destId="{0FE43E8D-7EBA-4458-B7A6-8162135A140E}" srcOrd="18" destOrd="0" presId="urn:microsoft.com/office/officeart/2005/8/layout/default#2"/>
    <dgm:cxn modelId="{CE2224BE-6E88-4DAF-B55D-57D332F81AF6}" type="presParOf" srcId="{56394162-568B-4A75-8C35-B47D39545ED4}" destId="{8C918C25-F50D-4599-AED1-A48E984BC4BA}" srcOrd="19" destOrd="0" presId="urn:microsoft.com/office/officeart/2005/8/layout/default#2"/>
    <dgm:cxn modelId="{AF435519-4EB8-4DA5-A5EA-BD1F2B6CB262}" type="presParOf" srcId="{56394162-568B-4A75-8C35-B47D39545ED4}" destId="{17B030B9-1343-4416-89F4-6C7EDFD69DDF}" srcOrd="20" destOrd="0" presId="urn:microsoft.com/office/officeart/2005/8/layout/default#2"/>
    <dgm:cxn modelId="{A5AA60D8-701F-4C0A-AD3B-A105381606B7}" type="presParOf" srcId="{56394162-568B-4A75-8C35-B47D39545ED4}" destId="{C8637749-40FC-4733-909B-FA0B5689047C}" srcOrd="21" destOrd="0" presId="urn:microsoft.com/office/officeart/2005/8/layout/default#2"/>
    <dgm:cxn modelId="{8176D2A9-70CC-45C1-B3EC-DC8438ADC29C}" type="presParOf" srcId="{56394162-568B-4A75-8C35-B47D39545ED4}" destId="{8D0CDE98-7349-4402-94D2-44DC47929861}" srcOrd="22" destOrd="0" presId="urn:microsoft.com/office/officeart/2005/8/layout/default#2"/>
    <dgm:cxn modelId="{52620011-CA4B-4B52-BE9B-815B94896EBF}" type="presParOf" srcId="{56394162-568B-4A75-8C35-B47D39545ED4}" destId="{F89AAAE7-2AA9-4D2B-B4BA-0F8752DC04AA}" srcOrd="23" destOrd="0" presId="urn:microsoft.com/office/officeart/2005/8/layout/default#2"/>
    <dgm:cxn modelId="{7BCCEB03-7B17-4CFF-86B2-FAE9D74D08AC}" type="presParOf" srcId="{56394162-568B-4A75-8C35-B47D39545ED4}" destId="{9A0194AB-189E-4270-92AA-5C4568F40374}" srcOrd="24" destOrd="0" presId="urn:microsoft.com/office/officeart/2005/8/layout/default#2"/>
    <dgm:cxn modelId="{39E66908-8C61-4230-9E81-C07AE957FEC2}" type="presParOf" srcId="{56394162-568B-4A75-8C35-B47D39545ED4}" destId="{3BAE9BF5-62DA-45F9-8F59-AE0E1900925B}" srcOrd="25" destOrd="0" presId="urn:microsoft.com/office/officeart/2005/8/layout/default#2"/>
    <dgm:cxn modelId="{2B186BE2-DF39-406A-90F4-6082FC26C94F}" type="presParOf" srcId="{56394162-568B-4A75-8C35-B47D39545ED4}" destId="{FAA33D5C-AB51-4FF1-8E71-B93FC5710955}" srcOrd="26" destOrd="0" presId="urn:microsoft.com/office/officeart/2005/8/layout/default#2"/>
    <dgm:cxn modelId="{5E9A9A49-EC91-4592-88EE-F584112C4C09}" type="presParOf" srcId="{56394162-568B-4A75-8C35-B47D39545ED4}" destId="{13E5F024-43D0-4AA0-B709-F7983B8B2DE0}" srcOrd="27" destOrd="0" presId="urn:microsoft.com/office/officeart/2005/8/layout/default#2"/>
    <dgm:cxn modelId="{D0B54A82-4484-4148-B797-EC81480A1AA6}" type="presParOf" srcId="{56394162-568B-4A75-8C35-B47D39545ED4}" destId="{BCE71A01-8697-44F7-8965-E004CE0050A7}" srcOrd="28" destOrd="0" presId="urn:microsoft.com/office/officeart/2005/8/layout/default#2"/>
    <dgm:cxn modelId="{C088A3CF-8ED3-4296-8E3E-981942BC9B45}" type="presParOf" srcId="{56394162-568B-4A75-8C35-B47D39545ED4}" destId="{90659A5F-9727-499A-8252-B6DF1E540089}" srcOrd="29" destOrd="0" presId="urn:microsoft.com/office/officeart/2005/8/layout/default#2"/>
    <dgm:cxn modelId="{4CDCF084-E5B7-4DAA-9BC9-A5A73414EAFC}" type="presParOf" srcId="{56394162-568B-4A75-8C35-B47D39545ED4}" destId="{65D01703-9564-4904-A6C6-D10C174F01B8}" srcOrd="30" destOrd="0" presId="urn:microsoft.com/office/officeart/2005/8/layout/default#2"/>
    <dgm:cxn modelId="{60E6A094-335C-42A3-9351-075AE607CDB2}" type="presParOf" srcId="{56394162-568B-4A75-8C35-B47D39545ED4}" destId="{963E910D-9C9C-46AD-8399-0F8A55A12229}" srcOrd="31" destOrd="0" presId="urn:microsoft.com/office/officeart/2005/8/layout/default#2"/>
    <dgm:cxn modelId="{DA97A588-0247-4567-8834-91C5D592DDE1}" type="presParOf" srcId="{56394162-568B-4A75-8C35-B47D39545ED4}" destId="{08A4DCB3-69DA-436F-A155-AF6C022CA612}" srcOrd="32" destOrd="0" presId="urn:microsoft.com/office/officeart/2005/8/layout/default#2"/>
    <dgm:cxn modelId="{74198465-A27C-446A-B64C-8FF6168B10DB}" type="presParOf" srcId="{56394162-568B-4A75-8C35-B47D39545ED4}" destId="{29DEB41E-72D4-4E72-A118-EE970FA86DFA}" srcOrd="33" destOrd="0" presId="urn:microsoft.com/office/officeart/2005/8/layout/default#2"/>
    <dgm:cxn modelId="{84D3D286-3B35-4527-8AE1-D97E133DC4AE}" type="presParOf" srcId="{56394162-568B-4A75-8C35-B47D39545ED4}" destId="{A7A83210-4954-4CEB-9B76-3BB3901BF4C1}" srcOrd="3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1312" y="22955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1312" y="229553"/>
        <a:ext cx="1654015" cy="992409"/>
      </dsp:txXfrm>
    </dsp:sp>
    <dsp:sp modelId="{3951F9E7-E717-4DC0-9204-0492A4F67470}">
      <dsp:nvSpPr>
        <dsp:cNvPr id="0" name=""/>
        <dsp:cNvSpPr/>
      </dsp:nvSpPr>
      <dsp:spPr>
        <a:xfrm>
          <a:off x="1820729" y="22955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20729" y="229553"/>
        <a:ext cx="1654015" cy="992409"/>
      </dsp:txXfrm>
    </dsp:sp>
    <dsp:sp modelId="{3A01DA19-E14F-420A-A33E-C1FB6173CFE5}">
      <dsp:nvSpPr>
        <dsp:cNvPr id="0" name=""/>
        <dsp:cNvSpPr/>
      </dsp:nvSpPr>
      <dsp:spPr>
        <a:xfrm>
          <a:off x="3640146" y="229553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640146" y="229553"/>
        <a:ext cx="1654015" cy="992409"/>
      </dsp:txXfrm>
    </dsp:sp>
    <dsp:sp modelId="{7C32DF91-1E99-4207-898D-D679E69D3DF7}">
      <dsp:nvSpPr>
        <dsp:cNvPr id="0" name=""/>
        <dsp:cNvSpPr/>
      </dsp:nvSpPr>
      <dsp:spPr>
        <a:xfrm>
          <a:off x="5459563" y="229553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459563" y="229553"/>
        <a:ext cx="1654015" cy="992409"/>
      </dsp:txXfrm>
    </dsp:sp>
    <dsp:sp modelId="{20F9E593-98D9-4982-B846-F96774D87A41}">
      <dsp:nvSpPr>
        <dsp:cNvPr id="0" name=""/>
        <dsp:cNvSpPr/>
      </dsp:nvSpPr>
      <dsp:spPr>
        <a:xfrm>
          <a:off x="7278980" y="229553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7278980" y="229553"/>
        <a:ext cx="1654015" cy="992409"/>
      </dsp:txXfrm>
    </dsp:sp>
    <dsp:sp modelId="{B5FB615C-E206-4EEF-B197-D2A8A460E56C}">
      <dsp:nvSpPr>
        <dsp:cNvPr id="0" name=""/>
        <dsp:cNvSpPr/>
      </dsp:nvSpPr>
      <dsp:spPr>
        <a:xfrm>
          <a:off x="9098396" y="22955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9098396" y="229553"/>
        <a:ext cx="1654015" cy="992409"/>
      </dsp:txXfrm>
    </dsp:sp>
    <dsp:sp modelId="{FF10EA89-072B-4C4F-AC0F-5508264BD5FB}">
      <dsp:nvSpPr>
        <dsp:cNvPr id="0" name=""/>
        <dsp:cNvSpPr/>
      </dsp:nvSpPr>
      <dsp:spPr>
        <a:xfrm>
          <a:off x="1312" y="138736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1312" y="1387363"/>
        <a:ext cx="1654015" cy="992409"/>
      </dsp:txXfrm>
    </dsp:sp>
    <dsp:sp modelId="{105C38D0-564D-407E-A687-ACB6666DB3A3}">
      <dsp:nvSpPr>
        <dsp:cNvPr id="0" name=""/>
        <dsp:cNvSpPr/>
      </dsp:nvSpPr>
      <dsp:spPr>
        <a:xfrm>
          <a:off x="1820729" y="1387363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1820729" y="1387363"/>
        <a:ext cx="1654015" cy="992409"/>
      </dsp:txXfrm>
    </dsp:sp>
    <dsp:sp modelId="{7A6C3C4B-73F4-4A4B-A275-5AF008BF40CE}">
      <dsp:nvSpPr>
        <dsp:cNvPr id="0" name=""/>
        <dsp:cNvSpPr/>
      </dsp:nvSpPr>
      <dsp:spPr>
        <a:xfrm>
          <a:off x="3640146" y="1387363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Configuration</a:t>
          </a:r>
          <a:endParaRPr lang="en-US" sz="1500" kern="1200" dirty="0"/>
        </a:p>
      </dsp:txBody>
      <dsp:txXfrm>
        <a:off x="3640146" y="1387363"/>
        <a:ext cx="1654015" cy="992409"/>
      </dsp:txXfrm>
    </dsp:sp>
    <dsp:sp modelId="{0FE43E8D-7EBA-4458-B7A6-8162135A140E}">
      <dsp:nvSpPr>
        <dsp:cNvPr id="0" name=""/>
        <dsp:cNvSpPr/>
      </dsp:nvSpPr>
      <dsp:spPr>
        <a:xfrm>
          <a:off x="5459563" y="1387363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5459563" y="1387363"/>
        <a:ext cx="1654015" cy="992409"/>
      </dsp:txXfrm>
    </dsp:sp>
    <dsp:sp modelId="{17B030B9-1343-4416-89F4-6C7EDFD69DDF}">
      <dsp:nvSpPr>
        <dsp:cNvPr id="0" name=""/>
        <dsp:cNvSpPr/>
      </dsp:nvSpPr>
      <dsp:spPr>
        <a:xfrm>
          <a:off x="7278980" y="1387363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Windows.Browser</a:t>
          </a:r>
          <a:endParaRPr lang="en-US" sz="1500" kern="1200" dirty="0"/>
        </a:p>
      </dsp:txBody>
      <dsp:txXfrm>
        <a:off x="7278980" y="1387363"/>
        <a:ext cx="1654015" cy="992409"/>
      </dsp:txXfrm>
    </dsp:sp>
    <dsp:sp modelId="{8D0CDE98-7349-4402-94D2-44DC47929861}">
      <dsp:nvSpPr>
        <dsp:cNvPr id="0" name=""/>
        <dsp:cNvSpPr/>
      </dsp:nvSpPr>
      <dsp:spPr>
        <a:xfrm>
          <a:off x="9098396" y="1387363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Windows.Forms</a:t>
          </a:r>
          <a:endParaRPr lang="en-US" sz="1500" kern="1200" dirty="0"/>
        </a:p>
      </dsp:txBody>
      <dsp:txXfrm>
        <a:off x="9098396" y="1387363"/>
        <a:ext cx="1654015" cy="992409"/>
      </dsp:txXfrm>
    </dsp:sp>
    <dsp:sp modelId="{9A0194AB-189E-4270-92AA-5C4568F40374}">
      <dsp:nvSpPr>
        <dsp:cNvPr id="0" name=""/>
        <dsp:cNvSpPr/>
      </dsp:nvSpPr>
      <dsp:spPr>
        <a:xfrm>
          <a:off x="1312" y="2545174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1312" y="2545174"/>
        <a:ext cx="1654015" cy="992409"/>
      </dsp:txXfrm>
    </dsp:sp>
    <dsp:sp modelId="{FAA33D5C-AB51-4FF1-8E71-B93FC5710955}">
      <dsp:nvSpPr>
        <dsp:cNvPr id="0" name=""/>
        <dsp:cNvSpPr/>
      </dsp:nvSpPr>
      <dsp:spPr>
        <a:xfrm>
          <a:off x="1820729" y="2545174"/>
          <a:ext cx="1654015" cy="992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Microsoft.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VisualBasic</a:t>
          </a:r>
          <a:endParaRPr lang="en-US" sz="1500" kern="1200" dirty="0"/>
        </a:p>
      </dsp:txBody>
      <dsp:txXfrm>
        <a:off x="1820729" y="2545174"/>
        <a:ext cx="1654015" cy="992409"/>
      </dsp:txXfrm>
    </dsp:sp>
    <dsp:sp modelId="{BCE71A01-8697-44F7-8965-E004CE0050A7}">
      <dsp:nvSpPr>
        <dsp:cNvPr id="0" name=""/>
        <dsp:cNvSpPr/>
      </dsp:nvSpPr>
      <dsp:spPr>
        <a:xfrm>
          <a:off x="3640146" y="2545174"/>
          <a:ext cx="1654015" cy="992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640146" y="2545174"/>
        <a:ext cx="1654015" cy="992409"/>
      </dsp:txXfrm>
    </dsp:sp>
    <dsp:sp modelId="{65D01703-9564-4904-A6C6-D10C174F01B8}">
      <dsp:nvSpPr>
        <dsp:cNvPr id="0" name=""/>
        <dsp:cNvSpPr/>
      </dsp:nvSpPr>
      <dsp:spPr>
        <a:xfrm>
          <a:off x="5459563" y="2545174"/>
          <a:ext cx="1654015" cy="992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459563" y="2545174"/>
        <a:ext cx="1654015" cy="992409"/>
      </dsp:txXfrm>
    </dsp:sp>
    <dsp:sp modelId="{08A4DCB3-69DA-436F-A155-AF6C022CA612}">
      <dsp:nvSpPr>
        <dsp:cNvPr id="0" name=""/>
        <dsp:cNvSpPr/>
      </dsp:nvSpPr>
      <dsp:spPr>
        <a:xfrm>
          <a:off x="7278980" y="2545174"/>
          <a:ext cx="1654015" cy="992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7278980" y="2545174"/>
        <a:ext cx="1654015" cy="992409"/>
      </dsp:txXfrm>
    </dsp:sp>
    <dsp:sp modelId="{A7A83210-4954-4CEB-9B76-3BB3901BF4C1}">
      <dsp:nvSpPr>
        <dsp:cNvPr id="0" name=""/>
        <dsp:cNvSpPr/>
      </dsp:nvSpPr>
      <dsp:spPr>
        <a:xfrm>
          <a:off x="9098396" y="2545174"/>
          <a:ext cx="1654015" cy="992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9098396" y="2545174"/>
        <a:ext cx="1654015" cy="99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amazon.com/CLR-via-Dev-Pro-Jeffrey-Richter/dp/0735627045/ref=sr_1_1?ie=UTF8&amp;s=books&amp;qid=1275579092&amp;sr=1-1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logozzo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Mike Barnett</a:t>
            </a:r>
          </a:p>
          <a:p>
            <a:r>
              <a:rPr lang="en-US" dirty="0" smtClean="0"/>
              <a:t>Manuel </a:t>
            </a:r>
            <a:r>
              <a:rPr lang="en-US" dirty="0" smtClean="0"/>
              <a:t>Fahndrich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Automatic documentation</a:t>
            </a:r>
            <a:r>
              <a:rPr lang="en-US" dirty="0" smtClean="0">
                <a:solidFill>
                  <a:schemeClr val="tx1"/>
                </a:solidFill>
              </a:rPr>
              <a:t> generation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Show contracts as you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Runtime checking</a:t>
            </a:r>
          </a:p>
          <a:p>
            <a:pPr lvl="1"/>
            <a:r>
              <a:rPr lang="en-US" dirty="0" smtClean="0"/>
              <a:t>Via binary rewriting</a:t>
            </a:r>
          </a:p>
          <a:p>
            <a:pPr lvl="1"/>
            <a:r>
              <a:rPr lang="en-US" dirty="0" smtClean="0"/>
              <a:t>Instruments binary with pre/post conditions,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Static checking</a:t>
            </a:r>
          </a:p>
          <a:p>
            <a:pPr lvl="1"/>
            <a:r>
              <a:rPr lang="en-US" dirty="0" smtClean="0"/>
              <a:t>Proves absence of contract violations at compile time!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56" y="1611646"/>
            <a:ext cx="346850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975594" cy="1658198"/>
          </a:xfrm>
        </p:spPr>
        <p:txBody>
          <a:bodyPr/>
          <a:lstStyle/>
          <a:p>
            <a:r>
              <a:rPr lang="en-US" dirty="0" smtClean="0"/>
              <a:t>FAQ #4: “What </a:t>
            </a:r>
            <a:r>
              <a:rPr lang="en-US" dirty="0" smtClean="0"/>
              <a:t>happens at runtime?”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/>
              <a:t>: It can be finally tuned</a:t>
            </a:r>
          </a:p>
          <a:p>
            <a:pPr lvl="1"/>
            <a:r>
              <a:rPr lang="en-US" dirty="0" smtClean="0"/>
              <a:t>Contracts are conditionally defined</a:t>
            </a:r>
          </a:p>
          <a:p>
            <a:r>
              <a:rPr lang="en-US" dirty="0" smtClean="0"/>
              <a:t>Rule of thumb</a:t>
            </a:r>
          </a:p>
          <a:p>
            <a:pPr lvl="1"/>
            <a:r>
              <a:rPr lang="en-US" dirty="0" smtClean="0"/>
              <a:t>Debug: All contracts on</a:t>
            </a:r>
          </a:p>
          <a:p>
            <a:pPr lvl="1"/>
            <a:r>
              <a:rPr lang="en-US" dirty="0" smtClean="0"/>
              <a:t>Release: Only surface preconditions</a:t>
            </a:r>
          </a:p>
          <a:p>
            <a:r>
              <a:rPr lang="en-US" dirty="0" smtClean="0"/>
              <a:t>Runtime </a:t>
            </a:r>
            <a:r>
              <a:rPr lang="en-US" dirty="0" smtClean="0">
                <a:solidFill>
                  <a:srgbClr val="FF0000"/>
                </a:solidFill>
              </a:rPr>
              <a:t>behavior</a:t>
            </a:r>
            <a:r>
              <a:rPr lang="en-US" dirty="0" smtClean="0"/>
              <a:t>: It can be finally tuned</a:t>
            </a:r>
          </a:p>
          <a:p>
            <a:pPr lvl="1"/>
            <a:r>
              <a:rPr lang="en-US" dirty="0" smtClean="0"/>
              <a:t>Throw exception, behave as assert, write into a log file … 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93" y="1693937"/>
            <a:ext cx="5486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#5: “How do I ship contacts?”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2498214"/>
            <a:ext cx="5285361" cy="3116622"/>
            <a:chOff x="0" y="2498214"/>
            <a:chExt cx="5285361" cy="3116622"/>
          </a:xfrm>
        </p:grpSpPr>
        <p:sp>
          <p:nvSpPr>
            <p:cNvPr id="4" name="Folded Corner 3"/>
            <p:cNvSpPr/>
            <p:nvPr/>
          </p:nvSpPr>
          <p:spPr>
            <a:xfrm>
              <a:off x="2040314" y="24982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2192714" y="26506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2345114" y="28030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2497514" y="2955414"/>
              <a:ext cx="783771" cy="7620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601028" y="3621293"/>
              <a:ext cx="737807" cy="687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997331" y="4380426"/>
              <a:ext cx="85315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ea typeface="+mn-ea"/>
                  <a:cs typeface="+mn-cs"/>
                </a:rPr>
                <a:t>Lib.dll</a:t>
              </a:r>
              <a:endParaRPr lang="en-US" sz="190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5214726"/>
              <a:ext cx="2976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 (minimal runtime checks)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9234" y="4445928"/>
              <a:ext cx="1871769" cy="590712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ea typeface="+mn-ea"/>
                  <a:cs typeface="+mn-cs"/>
                </a:rPr>
                <a:t>Lib.Contracts.dll</a:t>
              </a:r>
              <a:endParaRPr lang="en-US" sz="190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7755" y="5205354"/>
              <a:ext cx="2497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All contracts, no code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281285" y="3623819"/>
              <a:ext cx="585309" cy="7472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53518" y="4380868"/>
              <a:ext cx="452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kern="1200" dirty="0"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8717" y="3672540"/>
              <a:ext cx="13902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2000" kern="1200" dirty="0">
                  <a:ea typeface="+mn-ea"/>
                  <a:cs typeface="+mn-cs"/>
                </a:rPr>
                <a:t>Release</a:t>
              </a:r>
              <a:br>
                <a:rPr lang="en-US" sz="2000" kern="1200" dirty="0">
                  <a:ea typeface="+mn-ea"/>
                  <a:cs typeface="+mn-cs"/>
                </a:rPr>
              </a:br>
              <a:r>
                <a:rPr lang="en-US" sz="2000" kern="1200" dirty="0">
                  <a:ea typeface="+mn-ea"/>
                  <a:cs typeface="+mn-cs"/>
                </a:rPr>
                <a:t>Assemblies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548070" y="3718300"/>
            <a:ext cx="2245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kern="1200" dirty="0">
                <a:ea typeface="+mn-ea"/>
                <a:cs typeface="+mn-cs"/>
              </a:rPr>
              <a:t>Contract Reference</a:t>
            </a:r>
            <a:br>
              <a:rPr lang="en-US" sz="2000" kern="1200" dirty="0">
                <a:ea typeface="+mn-ea"/>
                <a:cs typeface="+mn-cs"/>
              </a:rPr>
            </a:br>
            <a:r>
              <a:rPr lang="en-US" sz="2000" kern="1200" dirty="0">
                <a:ea typeface="+mn-ea"/>
                <a:cs typeface="+mn-cs"/>
              </a:rPr>
              <a:t>Assemblies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728422" y="5173674"/>
            <a:ext cx="870070" cy="55230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ea typeface="+mn-ea"/>
                <a:cs typeface="+mn-cs"/>
              </a:rPr>
              <a:t>Lib.dll</a:t>
            </a:r>
            <a:endParaRPr lang="en-US" sz="190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17805" y="5725981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ea typeface="+mn-ea"/>
                <a:cs typeface="+mn-cs"/>
              </a:rPr>
              <a:t> </a:t>
            </a:r>
            <a:r>
              <a:rPr lang="en-US" sz="2000" kern="1200" dirty="0" smtClean="0">
                <a:ea typeface="+mn-ea"/>
                <a:cs typeface="+mn-cs"/>
              </a:rPr>
              <a:t>(no runtime </a:t>
            </a:r>
            <a:r>
              <a:rPr lang="en-US" sz="2000" kern="1200" dirty="0">
                <a:ea typeface="+mn-ea"/>
                <a:cs typeface="+mn-cs"/>
              </a:rPr>
              <a:t>checks)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78786" y="5230756"/>
            <a:ext cx="1859738" cy="61118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ea typeface="+mn-ea"/>
                <a:cs typeface="+mn-cs"/>
              </a:rPr>
              <a:t>Lib.Contracts.dll</a:t>
            </a:r>
            <a:endParaRPr lang="en-US" sz="190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40870" y="4020626"/>
            <a:ext cx="1458686" cy="713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</a:rPr>
              <a:t>MyApp</a:t>
            </a:r>
            <a:r>
              <a:rPr lang="en-US" sz="1900" dirty="0" smtClean="0">
                <a:solidFill>
                  <a:prstClr val="black"/>
                </a:solidFill>
              </a:rPr>
              <a:t>.exe</a:t>
            </a:r>
            <a:endParaRPr lang="en-US" sz="1900" kern="12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624695" y="1888614"/>
            <a:ext cx="1219200" cy="1524000"/>
            <a:chOff x="1447371" y="2230809"/>
            <a:chExt cx="1219200" cy="1524000"/>
          </a:xfrm>
        </p:grpSpPr>
        <p:sp>
          <p:nvSpPr>
            <p:cNvPr id="48" name="Folded Corner 47"/>
            <p:cNvSpPr/>
            <p:nvPr/>
          </p:nvSpPr>
          <p:spPr>
            <a:xfrm>
              <a:off x="1447371" y="22308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1599771" y="23832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0" name="Folded Corner 49"/>
            <p:cNvSpPr/>
            <p:nvPr/>
          </p:nvSpPr>
          <p:spPr>
            <a:xfrm>
              <a:off x="1752171" y="25356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1" name="Folded Corner 50"/>
            <p:cNvSpPr/>
            <p:nvPr/>
          </p:nvSpPr>
          <p:spPr>
            <a:xfrm>
              <a:off x="1904571" y="2688009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9534520" y="3969011"/>
            <a:ext cx="1441498" cy="665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</a:rPr>
              <a:t>MyApp</a:t>
            </a:r>
            <a:r>
              <a:rPr lang="en-US" sz="1900" dirty="0" smtClean="0">
                <a:solidFill>
                  <a:prstClr val="black"/>
                </a:solidFill>
              </a:rPr>
              <a:t>.exe</a:t>
            </a:r>
            <a:endParaRPr lang="en-US" sz="1900" kern="1200" dirty="0">
              <a:solidFill>
                <a:prstClr val="black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08655" y="3488021"/>
            <a:ext cx="0" cy="4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259746" y="4225113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56581" y="4379949"/>
            <a:ext cx="1066800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925988" y="4834713"/>
            <a:ext cx="562358" cy="319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0163457" y="4679032"/>
            <a:ext cx="1588" cy="359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11741" y="3016936"/>
            <a:ext cx="3528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/>
              <a:t>C</a:t>
            </a:r>
            <a:r>
              <a:rPr lang="en-US" sz="2000" kern="1200" dirty="0" smtClean="0"/>
              <a:t>heck </a:t>
            </a:r>
            <a:r>
              <a:rPr lang="en-US" sz="2000" i="1" kern="1200" dirty="0" smtClean="0"/>
              <a:t>Requires</a:t>
            </a:r>
            <a:r>
              <a:rPr lang="en-US" sz="2000" kern="1200" dirty="0" smtClean="0"/>
              <a:t> of</a:t>
            </a:r>
            <a:r>
              <a:rPr lang="en-US" sz="2000" dirty="0"/>
              <a:t> </a:t>
            </a:r>
            <a:r>
              <a:rPr lang="en-US" sz="2000" kern="1200" dirty="0" smtClean="0"/>
              <a:t>Lib </a:t>
            </a:r>
            <a:r>
              <a:rPr lang="en-US" sz="2000" dirty="0" smtClean="0"/>
              <a:t>at call-sites</a:t>
            </a:r>
          </a:p>
          <a:p>
            <a:pPr algn="l" rtl="0"/>
            <a:r>
              <a:rPr lang="en-US" sz="2000" dirty="0"/>
              <a:t>I</a:t>
            </a:r>
            <a:r>
              <a:rPr lang="en-US" sz="2000" kern="1200" dirty="0" smtClean="0"/>
              <a:t>nherits contracts</a:t>
            </a:r>
            <a:endParaRPr lang="en-US" sz="2000" kern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5805841" y="1661405"/>
            <a:ext cx="0" cy="4718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 animBg="1"/>
      <p:bldP spid="52" grpId="0" animBg="1"/>
      <p:bldP spid="55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38939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2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verification: cccheck/Clousot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4068" y="1861063"/>
            <a:ext cx="4899195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Code Contracts </a:t>
            </a:r>
            <a:r>
              <a:rPr lang="en-US" dirty="0"/>
              <a:t>S</a:t>
            </a:r>
            <a:r>
              <a:rPr lang="en-US" dirty="0" smtClean="0"/>
              <a:t>tatic checker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085887" y="2507990"/>
            <a:ext cx="166318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020" y="2454416"/>
            <a:ext cx="1578549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Inference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8397" y="2471658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Checking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8396" y="295291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Verified repairs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396" y="3445389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Pre/Post inference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8395" y="3926603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Warning prioritization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4068" y="5346851"/>
            <a:ext cx="48991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Stored Information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5" y="5828109"/>
            <a:ext cx="667131" cy="818566"/>
          </a:xfrm>
          <a:prstGeom prst="rect">
            <a:avLst/>
          </a:prstGeom>
        </p:spPr>
      </p:pic>
      <p:sp>
        <p:nvSpPr>
          <p:cNvPr id="14" name="Flowchart: Document 13"/>
          <p:cNvSpPr/>
          <p:nvPr/>
        </p:nvSpPr>
        <p:spPr>
          <a:xfrm>
            <a:off x="1638301" y="2173364"/>
            <a:ext cx="1893778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Code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cs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088539" y="4263776"/>
            <a:ext cx="16578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1638301" y="3926603"/>
            <a:ext cx="1893777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Assemblies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dll</a:t>
            </a:r>
            <a:r>
              <a:rPr lang="en-US" sz="2000" dirty="0" smtClean="0"/>
              <a:t>/.exe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8394" y="441907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(with code from Q)</a:t>
            </a:r>
          </a:p>
        </p:txBody>
      </p:sp>
    </p:spTree>
    <p:extLst>
      <p:ext uri="{BB962C8B-B14F-4D97-AF65-F5344CB8AC3E}">
        <p14:creationId xmlns:p14="http://schemas.microsoft.com/office/powerpoint/2010/main" val="30242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#5: “Is it useful?”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" y="1913319"/>
            <a:ext cx="10149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GetPackageFileFromTargetPath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(path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"path"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"Target Path cannot be null"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paths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'\\'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&amp;&amp; paths[0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].Equals(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"private"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StringComparison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.OrdinalIgnoreCase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paths[1].Equals(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"packages"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StringComparison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.OrdinalIgnoreCase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paths[0]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"//depot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paths[3]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paths, 0, 4)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"/package.xml"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813560" y="3571517"/>
            <a:ext cx="1600200" cy="657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1180" y="4999391"/>
            <a:ext cx="944880" cy="643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232351"/>
            <a:ext cx="11422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RunDevBuild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…,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SdHelper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.DefaultChangeListName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ClientProgram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.AutoPackLocalFiles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LOG,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DpkSharePath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copyLocalDpkToRemote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newDpkPath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DpkError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jobInputsJson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jobInputs.SerializeToJson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36520" y="4553189"/>
            <a:ext cx="8968740" cy="13849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PresubmitCommand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DevBuildBaseCommand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ExecuteCommand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.ExecuteCommand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RunDevBuild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presubmit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7764780" y="5455920"/>
            <a:ext cx="944880" cy="701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8700" y="701040"/>
            <a:ext cx="3749040" cy="495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 smtClean="0"/>
              <a:t>FAQ #5: “Does it scale?”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Use SQL server to cache analysis results</a:t>
            </a:r>
          </a:p>
          <a:p>
            <a:pPr lvl="1"/>
            <a:r>
              <a:rPr lang="en-US" dirty="0" smtClean="0"/>
              <a:t>But I can implement a particular data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Best practices</a:t>
            </a:r>
          </a:p>
          <a:p>
            <a:pPr lvl="1"/>
            <a:r>
              <a:rPr lang="en-US" dirty="0" smtClean="0"/>
              <a:t>Static checker in CI builds</a:t>
            </a:r>
          </a:p>
          <a:p>
            <a:pPr lvl="1"/>
            <a:r>
              <a:rPr lang="en-US" dirty="0" smtClean="0"/>
              <a:t>Share cache among team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Noise</a:t>
            </a:r>
            <a:r>
              <a:rPr lang="en-US" dirty="0" smtClean="0"/>
              <a:t> level: Can be fined tuned</a:t>
            </a:r>
          </a:p>
          <a:p>
            <a:pPr lvl="1"/>
            <a:r>
              <a:rPr lang="en-US" dirty="0" smtClean="0"/>
              <a:t>Static checker </a:t>
            </a:r>
            <a:r>
              <a:rPr lang="en-US" dirty="0" smtClean="0"/>
              <a:t>may need to </a:t>
            </a:r>
            <a:r>
              <a:rPr lang="en-US" dirty="0" smtClean="0"/>
              <a:t>know “a lot</a:t>
            </a:r>
            <a:r>
              <a:rPr lang="en-US" dirty="0" smtClean="0"/>
              <a:t>” about the surrounding environment </a:t>
            </a:r>
            <a:endParaRPr lang="en-US" dirty="0" smtClean="0"/>
          </a:p>
          <a:p>
            <a:pPr lvl="1"/>
            <a:r>
              <a:rPr lang="en-US" dirty="0" smtClean="0"/>
              <a:t>Heuristics on how much it </a:t>
            </a:r>
            <a:r>
              <a:rPr lang="en-US" dirty="0" smtClean="0"/>
              <a:t>knows, focus your effort</a:t>
            </a:r>
            <a:endParaRPr lang="en-US" dirty="0" smtClean="0"/>
          </a:p>
          <a:p>
            <a:pPr lvl="2"/>
            <a:r>
              <a:rPr lang="en-US" dirty="0" smtClean="0"/>
              <a:t>Use “low” or “medium low</a:t>
            </a:r>
            <a:r>
              <a:rPr lang="en-US" dirty="0" smtClean="0"/>
              <a:t>” noise as default</a:t>
            </a:r>
            <a:endParaRPr lang="en-US" dirty="0" smtClean="0"/>
          </a:p>
          <a:p>
            <a:pPr lvl="2"/>
            <a:r>
              <a:rPr lang="en-US" dirty="0" smtClean="0"/>
              <a:t>Use “high” </a:t>
            </a:r>
            <a:r>
              <a:rPr lang="en-US" dirty="0" smtClean="0"/>
              <a:t>noise on </a:t>
            </a:r>
            <a:r>
              <a:rPr lang="en-US" dirty="0" smtClean="0"/>
              <a:t>very important code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#6: “How </a:t>
            </a:r>
            <a:r>
              <a:rPr lang="en-US" dirty="0" smtClean="0"/>
              <a:t>good </a:t>
            </a:r>
            <a:r>
              <a:rPr lang="en-US" dirty="0"/>
              <a:t>are the tools?”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Widely tested</a:t>
            </a:r>
            <a:endParaRPr lang="en-US" dirty="0" smtClean="0"/>
          </a:p>
          <a:p>
            <a:pPr lvl="1"/>
            <a:r>
              <a:rPr lang="en-US" dirty="0" smtClean="0"/>
              <a:t>Externally </a:t>
            </a:r>
            <a:r>
              <a:rPr lang="en-US" dirty="0"/>
              <a:t>available </a:t>
            </a:r>
            <a:r>
              <a:rPr lang="en-US" dirty="0" smtClean="0"/>
              <a:t>~4 </a:t>
            </a:r>
            <a:r>
              <a:rPr lang="en-US" dirty="0" smtClean="0"/>
              <a:t>years</a:t>
            </a:r>
            <a:endParaRPr lang="en-US" dirty="0"/>
          </a:p>
          <a:p>
            <a:pPr lvl="2"/>
            <a:r>
              <a:rPr lang="en-US" dirty="0" smtClean="0"/>
              <a:t>&gt;</a:t>
            </a:r>
            <a:r>
              <a:rPr lang="en-US" dirty="0" smtClean="0"/>
              <a:t>120,000 downloads</a:t>
            </a:r>
            <a:endParaRPr lang="en-US" dirty="0"/>
          </a:p>
          <a:p>
            <a:pPr lvl="2"/>
            <a:r>
              <a:rPr lang="en-US" dirty="0" smtClean="0"/>
              <a:t>4 </a:t>
            </a:r>
            <a:r>
              <a:rPr lang="en-US" dirty="0"/>
              <a:t>book chapters on CodeContracts</a:t>
            </a:r>
          </a:p>
          <a:p>
            <a:pPr lvl="2"/>
            <a:r>
              <a:rPr lang="en-US" dirty="0"/>
              <a:t>Many dozens of blog articles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forum</a:t>
            </a:r>
          </a:p>
          <a:p>
            <a:pPr lvl="2"/>
            <a:r>
              <a:rPr lang="en-US" dirty="0" smtClean="0"/>
              <a:t>&gt; 5,000 messages </a:t>
            </a:r>
            <a:endParaRPr lang="en-US" dirty="0"/>
          </a:p>
          <a:p>
            <a:r>
              <a:rPr lang="en-US" dirty="0"/>
              <a:t>Internal and external adoption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State of the art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Publications</a:t>
            </a:r>
            <a:r>
              <a:rPr lang="en-US" dirty="0"/>
              <a:t>, talks, lectures</a:t>
            </a:r>
          </a:p>
          <a:p>
            <a:pPr lvl="2"/>
            <a:r>
              <a:rPr lang="en-US" dirty="0" smtClean="0"/>
              <a:t>BUILD (x2), </a:t>
            </a:r>
            <a:r>
              <a:rPr lang="en-US" dirty="0" smtClean="0"/>
              <a:t>POPL</a:t>
            </a:r>
            <a:r>
              <a:rPr lang="en-US" dirty="0"/>
              <a:t>, </a:t>
            </a:r>
            <a:r>
              <a:rPr lang="en-US" dirty="0" smtClean="0"/>
              <a:t>PLDI</a:t>
            </a:r>
            <a:r>
              <a:rPr lang="en-US" dirty="0"/>
              <a:t>, OOPSLA, ECOOP</a:t>
            </a:r>
            <a:r>
              <a:rPr lang="en-US" dirty="0"/>
              <a:t>, </a:t>
            </a:r>
            <a:r>
              <a:rPr lang="en-US" dirty="0" smtClean="0"/>
              <a:t>VMCAI</a:t>
            </a:r>
            <a:r>
              <a:rPr lang="en-US" dirty="0"/>
              <a:t>, APLAS, SAS, SAC, FoVeOOS, VSTTE …</a:t>
            </a:r>
          </a:p>
          <a:p>
            <a:endParaRPr lang="en-US" dirty="0"/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1610043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668" y="1610043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2878117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711" y="1918923"/>
            <a:ext cx="4082986" cy="301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0630" y="2858012"/>
            <a:ext cx="873824" cy="11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Preconditions</a:t>
            </a:r>
          </a:p>
          <a:p>
            <a:pPr lvl="1"/>
            <a:r>
              <a:rPr lang="en-US" dirty="0" smtClean="0"/>
              <a:t>What my I expect from the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Postconditions</a:t>
            </a:r>
          </a:p>
          <a:p>
            <a:pPr lvl="1"/>
            <a:r>
              <a:rPr lang="en-US" dirty="0" smtClean="0"/>
              <a:t>What I ensure to my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invariants</a:t>
            </a:r>
          </a:p>
          <a:p>
            <a:pPr lvl="1"/>
            <a:r>
              <a:rPr lang="en-US" dirty="0" smtClean="0"/>
              <a:t>What holds in the steady state of the object</a:t>
            </a:r>
          </a:p>
          <a:p>
            <a:r>
              <a:rPr lang="en-US" dirty="0" smtClean="0"/>
              <a:t>Preconditions and postconditions are automatically </a:t>
            </a:r>
            <a:r>
              <a:rPr lang="en-US" dirty="0" smtClean="0">
                <a:solidFill>
                  <a:srgbClr val="FF0000"/>
                </a:solidFill>
              </a:rPr>
              <a:t>inherited</a:t>
            </a:r>
          </a:p>
          <a:p>
            <a:pPr lvl="1"/>
            <a:r>
              <a:rPr lang="en-US" i="1" dirty="0" smtClean="0"/>
              <a:t>E.g., </a:t>
            </a:r>
            <a:r>
              <a:rPr lang="en-US" dirty="0" smtClean="0"/>
              <a:t>“.</a:t>
            </a:r>
            <a:r>
              <a:rPr lang="en-US" dirty="0" err="1" smtClean="0"/>
              <a:t>ToString</a:t>
            </a:r>
            <a:r>
              <a:rPr lang="en-US" dirty="0" smtClean="0"/>
              <a:t>()” returns a non-null string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840" y="348133"/>
            <a:ext cx="1866290" cy="18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51" y="2979934"/>
            <a:ext cx="6488541" cy="3421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 #7: “Can I try them today?”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Common.CodeContracts.props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in your project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772" lvl="1" indent="-457200">
              <a:buFont typeface="+mj-lt"/>
              <a:buAutoNum type="arabicPeriod"/>
            </a:pPr>
            <a:r>
              <a:rPr lang="en-US" dirty="0" smtClean="0"/>
              <a:t>Make sure they runtimes/static check are enabled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09" y="2932810"/>
            <a:ext cx="5015941" cy="10898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79140" y="3067644"/>
            <a:ext cx="651285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5177" y="3322721"/>
            <a:ext cx="651285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#8: “But I already have validators”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59740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ContractArgumentValidator</a:t>
            </a:r>
            <a:r>
              <a:rPr lang="en-US" sz="2000" dirty="0" smtClean="0"/>
              <a:t> </a:t>
            </a:r>
            <a:r>
              <a:rPr lang="en-US" dirty="0" smtClean="0"/>
              <a:t>attribute to retrofit validators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409730"/>
            <a:ext cx="9881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[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ContractArgumentValidator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ValidateRequest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PSJob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request)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 ==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"request"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TaskTargets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.IsNullOrWhiteSpace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request.TaskTargets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request.TaskTargets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RequestedBy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must be specified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.IsNullOrWhiteSpace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request.RequestedBy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request.RequestedBy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.EndContractBlock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ScriptName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PowershellExecutor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.Exists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request.ScriptName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PowershellExecutor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.GetScriptLocationFromConfig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script: {0} cannot be found"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request.ScriptName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50" dirty="0"/>
          </a:p>
        </p:txBody>
      </p:sp>
      <p:sp>
        <p:nvSpPr>
          <p:cNvPr id="5" name="Oval 4"/>
          <p:cNvSpPr/>
          <p:nvPr/>
        </p:nvSpPr>
        <p:spPr>
          <a:xfrm>
            <a:off x="1067588" y="2379251"/>
            <a:ext cx="2340076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7524" y="5104493"/>
            <a:ext cx="2431516" cy="3281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“I have to press too many keys”</a:t>
            </a:r>
          </a:p>
          <a:p>
            <a:pPr lvl="1"/>
            <a:r>
              <a:rPr lang="en-US" dirty="0" smtClean="0"/>
              <a:t>A: Use VS shortcuts: e.g., “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&lt;tab&gt; + &lt;tab&gt;</a:t>
            </a:r>
            <a:r>
              <a:rPr lang="en-US" dirty="0" smtClean="0"/>
              <a:t>” -&gt; “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Q: “The static checker does not know about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MyExternalLib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A: Use </a:t>
            </a:r>
            <a:r>
              <a:rPr lang="en-US" dirty="0" err="1" smtClean="0"/>
              <a:t>Contract.Assume</a:t>
            </a:r>
            <a:r>
              <a:rPr lang="en-US" dirty="0" smtClean="0"/>
              <a:t>, static checker will tell you when ok to remove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" y="3979926"/>
            <a:ext cx="385762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24" y="3979926"/>
            <a:ext cx="3381375" cy="94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552" y="3808476"/>
            <a:ext cx="3838575" cy="222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956" y="6033897"/>
            <a:ext cx="52578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FAQ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logozzo@microsoft.com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#1: “I already have </a:t>
            </a:r>
            <a:r>
              <a:rPr lang="en-US" dirty="0" err="1" smtClean="0"/>
              <a:t>Debug.Assert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  <a:r>
              <a:rPr lang="en-US" dirty="0" smtClean="0"/>
              <a:t>: What do I expect?</a:t>
            </a:r>
          </a:p>
          <a:p>
            <a:pPr lvl="1"/>
            <a:r>
              <a:rPr lang="en-US" dirty="0" smtClean="0"/>
              <a:t>Assert/throw not visible to callers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Postconditions</a:t>
            </a:r>
            <a:r>
              <a:rPr lang="en-US" dirty="0" smtClean="0"/>
              <a:t>: </a:t>
            </a:r>
            <a:r>
              <a:rPr lang="en-US" i="1" dirty="0" smtClean="0"/>
              <a:t>e.g., </a:t>
            </a:r>
            <a:r>
              <a:rPr lang="en-US" dirty="0" smtClean="0"/>
              <a:t>How do I express return != null?</a:t>
            </a:r>
          </a:p>
          <a:p>
            <a:pPr lvl="1"/>
            <a:r>
              <a:rPr lang="en-US" dirty="0" smtClean="0"/>
              <a:t>Add an assert at each return point?</a:t>
            </a:r>
          </a:p>
          <a:p>
            <a:pPr lvl="2"/>
            <a:r>
              <a:rPr lang="en-US" dirty="0" smtClean="0"/>
              <a:t>Spaghetti code, not scalable, no inheritance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Object-oriented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Abstract methods,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74152" y="1833562"/>
            <a:ext cx="30662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throws if x is negative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callFoo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Foo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&gt;= 0);</a:t>
            </a: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0704" y="4783711"/>
            <a:ext cx="4736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(x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(x &lt; y) { y %= x;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(y == 0)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 x %= y;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(x == 0)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y;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900732" y="5018878"/>
            <a:ext cx="3139440" cy="612648"/>
          </a:xfrm>
          <a:prstGeom prst="wedgeRectCallout">
            <a:avLst>
              <a:gd name="adj1" fmla="val -48017"/>
              <a:gd name="adj2" fmla="val 98321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120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200" i="1">
                <a:solidFill>
                  <a:prstClr val="black"/>
                </a:solidFill>
                <a:latin typeface="Consolas"/>
              </a:rPr>
              <a:t>result</a:t>
            </a:r>
            <a:r>
              <a:rPr lang="en-US" sz="1200">
                <a:solidFill>
                  <a:prstClr val="black"/>
                </a:solidFill>
                <a:latin typeface="Consolas"/>
              </a:rPr>
              <a:t> &gt; 0);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1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#2: “I have validation methods”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validations are </a:t>
            </a:r>
            <a:r>
              <a:rPr lang="en-US" dirty="0" smtClean="0">
                <a:solidFill>
                  <a:srgbClr val="FF0000"/>
                </a:solidFill>
              </a:rPr>
              <a:t>ad-hoc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ValidateLogUploadInput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ValidateArgValueIsNotNull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</a:t>
            </a:r>
            <a:endParaRPr lang="en-US" sz="1400" dirty="0" smtClean="0"/>
          </a:p>
          <a:p>
            <a:pPr lvl="1"/>
            <a:r>
              <a:rPr lang="en-US" dirty="0" smtClean="0"/>
              <a:t>Can’t tool against it</a:t>
            </a:r>
          </a:p>
          <a:p>
            <a:pPr lvl="2"/>
            <a:r>
              <a:rPr lang="en-US" dirty="0" smtClean="0"/>
              <a:t>E.g., to generate documentation automatically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invariants</a:t>
            </a:r>
            <a:endParaRPr lang="en-US" dirty="0" smtClean="0"/>
          </a:p>
          <a:p>
            <a:pPr lvl="1"/>
            <a:r>
              <a:rPr lang="en-US" dirty="0" smtClean="0"/>
              <a:t>When should I call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ValidateFields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smtClean="0">
                <a:solidFill>
                  <a:srgbClr val="FF0000"/>
                </a:solidFill>
              </a:rPr>
              <a:t>oriented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Inheritance? 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 smtClean="0"/>
              <a:t>methods, interfaces?</a:t>
            </a:r>
          </a:p>
          <a:p>
            <a:pPr lvl="1"/>
            <a:endParaRPr lang="en-US" dirty="0" smtClean="0"/>
          </a:p>
          <a:p>
            <a:pPr lvl="1"/>
            <a:endParaRPr lang="en-US" sz="1200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73696" y="2798246"/>
            <a:ext cx="46390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ValidateNotNull(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msg)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throw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>
                <a:solidFill>
                  <a:srgbClr val="FF0000"/>
                </a:solidFill>
              </a:rPr>
              <a:t>agnostic</a:t>
            </a:r>
            <a:r>
              <a:rPr lang="en-US" dirty="0"/>
              <a:t> way of specifying contracts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1520" y="2298192"/>
            <a:ext cx="110825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mscorlib.dll &gt; v4.0</a:t>
            </a:r>
            <a:endParaRPr lang="en-US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System.Diagnostics.Contracts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Summary: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Contains static methods for representing program contracts such as preconditions,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postconditions, and object invariants.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Requires(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Ensures(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Invariant(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Ensures(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condition,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userMessage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"CONTRACTS_FULL"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EnsuresOnThrow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condition)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7974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Pre/Post-condition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353" y="1834896"/>
            <a:ext cx="101570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[]&gt;().Length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.EnsuresOnThrow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InvalidDataException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file, unexpected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InvalidDataException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CultureInfo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.InvariantCulture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"Unexpected end of file in {0}"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inputFile.Name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totalBytesRead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9081516" y="1184021"/>
            <a:ext cx="2674620" cy="1301749"/>
          </a:xfrm>
          <a:prstGeom prst="wedgeRectCallout">
            <a:avLst>
              <a:gd name="adj1" fmla="val -101745"/>
              <a:gd name="adj2" fmla="val 58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 appear just after the method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invariant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964" y="1925212"/>
            <a:ext cx="70286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SettingReader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#region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invariant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ContractInvariantMethod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._loaded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settingLookup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endregion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304556" y="3625930"/>
            <a:ext cx="670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BuilderManagerDataContext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#region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invariant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ContractInvariantMethod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.Machines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.Enlistments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  // …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endregion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Machine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Machines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Enlistment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Enlistments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5404395" y="1590081"/>
            <a:ext cx="2674620" cy="1301749"/>
          </a:xfrm>
          <a:prstGeom prst="wedgeRectCallout">
            <a:avLst>
              <a:gd name="adj1" fmla="val -126132"/>
              <a:gd name="adj2" fmla="val 43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invariants are marked by opportune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968" y="1969008"/>
            <a:ext cx="886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IClientFactoryContracts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ContractClassFor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IClientFactoryContracts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.Ensures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IClientFactory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globalBuildData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8173212" y="2785872"/>
            <a:ext cx="2860548" cy="597408"/>
          </a:xfrm>
          <a:prstGeom prst="wedgeRectCallout">
            <a:avLst>
              <a:gd name="adj1" fmla="val -140104"/>
              <a:gd name="adj2" fmla="val 2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Contracts-only implementation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173212" y="4742688"/>
            <a:ext cx="2674620" cy="570482"/>
          </a:xfrm>
          <a:prstGeom prst="wedgeRectCallout">
            <a:avLst>
              <a:gd name="adj1" fmla="val -101745"/>
              <a:gd name="adj2" fmla="val 78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inherited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#3: “Why not </a:t>
            </a:r>
            <a:r>
              <a:rPr lang="en-US" dirty="0" smtClean="0"/>
              <a:t>use attributes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Expressiveness</a:t>
            </a:r>
            <a:r>
              <a:rPr lang="en-US" dirty="0" smtClean="0"/>
              <a:t>: Attributes are limited</a:t>
            </a:r>
          </a:p>
          <a:p>
            <a:pPr lvl="1"/>
            <a:r>
              <a:rPr lang="en-US" dirty="0" smtClean="0"/>
              <a:t>What about </a:t>
            </a:r>
            <a:r>
              <a:rPr lang="en-US" i="1" dirty="0" smtClean="0"/>
              <a:t>e.g. “</a:t>
            </a:r>
            <a:r>
              <a:rPr lang="en-US" dirty="0" smtClean="0"/>
              <a:t>x &lt; y+2”?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Redundancy</a:t>
            </a:r>
          </a:p>
          <a:p>
            <a:pPr lvl="1"/>
            <a:r>
              <a:rPr lang="en-US" dirty="0" smtClean="0"/>
              <a:t>Documentation (English)</a:t>
            </a:r>
          </a:p>
          <a:p>
            <a:pPr lvl="1"/>
            <a:r>
              <a:rPr lang="en-US" dirty="0" smtClean="0"/>
              <a:t>Runtime checking (if .. throw)</a:t>
            </a:r>
          </a:p>
          <a:p>
            <a:pPr lvl="1"/>
            <a:r>
              <a:rPr lang="en-US" dirty="0" smtClean="0"/>
              <a:t>Static checking ([</a:t>
            </a:r>
            <a:r>
              <a:rPr lang="en-US" dirty="0" err="1" smtClean="0"/>
              <a:t>NotNull</a:t>
            </a:r>
            <a:r>
              <a:rPr lang="en-US" dirty="0" smtClean="0"/>
              <a:t>])</a:t>
            </a:r>
          </a:p>
          <a:p>
            <a:r>
              <a:rPr lang="en-US" dirty="0" smtClean="0"/>
              <a:t>But I can have shortcuts</a:t>
            </a:r>
          </a:p>
          <a:p>
            <a:pPr lvl="1"/>
            <a:r>
              <a:rPr lang="en-US" dirty="0" smtClean="0"/>
              <a:t>Study of UW found </a:t>
            </a:r>
            <a:r>
              <a:rPr lang="en-US" u="sng" dirty="0" smtClean="0">
                <a:solidFill>
                  <a:srgbClr val="FF0000"/>
                </a:solidFill>
              </a:rPr>
              <a:t>17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(!) annotations are needed for null-checking </a:t>
            </a:r>
            <a:r>
              <a:rPr lang="en-US" dirty="0" smtClean="0"/>
              <a:t>in Java</a:t>
            </a:r>
            <a:endParaRPr lang="en-US" dirty="0" smtClean="0"/>
          </a:p>
          <a:p>
            <a:pPr lvl="1"/>
            <a:r>
              <a:rPr lang="en-US" dirty="0" smtClean="0"/>
              <a:t>Someone in Bing is working on a </a:t>
            </a:r>
            <a:r>
              <a:rPr lang="en-US" dirty="0" err="1" smtClean="0"/>
              <a:t>Resharper</a:t>
            </a:r>
            <a:r>
              <a:rPr lang="en-US" dirty="0" smtClean="0"/>
              <a:t> to CC rewriting via Roslyn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8" y="1922302"/>
            <a:ext cx="581640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name="name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non-null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= name;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56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2f8dbffd152ee2d096db78e8cf629534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89ba680b21bb2fc13c0bf34f1177d2aa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4B9270-7E76-490B-BE0B-C0DAFAF9D77E}"/>
</file>

<file path=customXml/itemProps2.xml><?xml version="1.0" encoding="utf-8"?>
<ds:datastoreItem xmlns:ds="http://schemas.openxmlformats.org/officeDocument/2006/customXml" ds:itemID="{7610B766-6C3B-4B13-B458-1BB71EBAB4E0}"/>
</file>

<file path=customXml/itemProps3.xml><?xml version="1.0" encoding="utf-8"?>
<ds:datastoreItem xmlns:ds="http://schemas.openxmlformats.org/officeDocument/2006/customXml" ds:itemID="{F1D137C8-B48E-4B12-8AAE-78BFDF162040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1718</TotalTime>
  <Words>1434</Words>
  <Application>Microsoft Office PowerPoint</Application>
  <PresentationFormat>Widescreen</PresentationFormat>
  <Paragraphs>394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 Light</vt:lpstr>
      <vt:lpstr>Consolas</vt:lpstr>
      <vt:lpstr>Metropolitan</vt:lpstr>
      <vt:lpstr>Code Contacts</vt:lpstr>
      <vt:lpstr>Contracts in a nutshell</vt:lpstr>
      <vt:lpstr>FAQ #1: “I already have Debug.Assert”</vt:lpstr>
      <vt:lpstr>FAQ #2: “I have validation methods”</vt:lpstr>
      <vt:lpstr>CodeContracts</vt:lpstr>
      <vt:lpstr>Example: Pre/Post-condition</vt:lpstr>
      <vt:lpstr>Example: Object invariant</vt:lpstr>
      <vt:lpstr>Example: Interfaces</vt:lpstr>
      <vt:lpstr>FAQ #3: “Why not use attributes?”</vt:lpstr>
      <vt:lpstr>CodeContracts tools</vt:lpstr>
      <vt:lpstr>FAQ #4: “What happens at runtime?”</vt:lpstr>
      <vt:lpstr>FAQ #5: “How do I ship contacts?”</vt:lpstr>
      <vt:lpstr>Contracts for existing libraries</vt:lpstr>
      <vt:lpstr>Static verification: cccheck/Clousot</vt:lpstr>
      <vt:lpstr>Demo</vt:lpstr>
      <vt:lpstr>FAQ #5: “Is it useful?”</vt:lpstr>
      <vt:lpstr>PowerPoint Presentation</vt:lpstr>
      <vt:lpstr>FAQ #5: “Does it scale?”</vt:lpstr>
      <vt:lpstr>FAQ #6: “How good are the tools?”</vt:lpstr>
      <vt:lpstr>FAQ #7: “Can I try them today?”</vt:lpstr>
      <vt:lpstr>FAQ #8: “But I already have validators”</vt:lpstr>
      <vt:lpstr>Other FAQs</vt:lpstr>
      <vt:lpstr>What’s next?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Contacts</dc:title>
  <dc:creator>Francesco Logozzo</dc:creator>
  <cp:lastModifiedBy>Francesco Logozzo</cp:lastModifiedBy>
  <cp:revision>63</cp:revision>
  <dcterms:created xsi:type="dcterms:W3CDTF">2014-03-10T18:25:31Z</dcterms:created>
  <dcterms:modified xsi:type="dcterms:W3CDTF">2014-03-11T23:22:07Z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