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5" r:id="rId17"/>
    <p:sldId id="273" r:id="rId18"/>
    <p:sldId id="274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6" autoAdjust="0"/>
    <p:restoredTop sz="94660"/>
  </p:normalViewPr>
  <p:slideViewPr>
    <p:cSldViewPr snapToGrid="0">
      <p:cViewPr>
        <p:scale>
          <a:sx n="160" d="100"/>
          <a:sy n="160" d="100"/>
        </p:scale>
        <p:origin x="-21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Verification Modulo Versions</a:t>
            </a:r>
            <a:br>
              <a:rPr lang="en-US" sz="7200" dirty="0" smtClean="0"/>
            </a:br>
            <a:r>
              <a:rPr lang="en-US" sz="4800" dirty="0"/>
              <a:t>T</a:t>
            </a:r>
            <a:r>
              <a:rPr lang="en-US" sz="4800" dirty="0" smtClean="0"/>
              <a:t>owards usable verification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u="sng" dirty="0" smtClean="0"/>
              <a:t>F. Logozzo</a:t>
            </a:r>
            <a:r>
              <a:rPr lang="en-US" sz="2400" dirty="0" smtClean="0"/>
              <a:t>, S. L</a:t>
            </a:r>
            <a:r>
              <a:rPr lang="en-US" sz="2400" dirty="0" smtClean="0"/>
              <a:t>ahiri, Microsoft Research, Redmond</a:t>
            </a:r>
          </a:p>
          <a:p>
            <a:r>
              <a:rPr lang="en-US" sz="2400" dirty="0" smtClean="0"/>
              <a:t>M. Fahndrich, now at Google</a:t>
            </a:r>
          </a:p>
          <a:p>
            <a:r>
              <a:rPr lang="en-US" sz="2400" dirty="0" smtClean="0"/>
              <a:t>S. Blackshear, Univ. Colorado, Boulder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8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4" y="4064620"/>
            <a:ext cx="2435340" cy="24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583" y="2556281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</a:p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7" y="4644993"/>
            <a:ext cx="1073509" cy="10735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3211" y="2548939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</a:t>
            </a:r>
          </a:p>
          <a:p>
            <a:pPr algn="ctr"/>
            <a:r>
              <a:rPr lang="en-US" sz="2000" dirty="0" smtClean="0"/>
              <a:t>New version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6851" y="3552848"/>
            <a:ext cx="1531151" cy="1293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02775" y="2556281"/>
            <a:ext cx="1849656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P’+C</a:t>
            </a:r>
          </a:p>
          <a:p>
            <a:pPr algn="ctr"/>
            <a:r>
              <a:rPr lang="en-US" sz="2000" dirty="0" smtClean="0"/>
              <a:t>Instrumented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34" y="2258014"/>
            <a:ext cx="1397685" cy="12577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443529" y="2517565"/>
            <a:ext cx="1453614" cy="426466"/>
            <a:chOff x="8465003" y="2576583"/>
            <a:chExt cx="1453614" cy="42646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65003" y="2576583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8802" y="2548939"/>
            <a:ext cx="1453614" cy="426466"/>
            <a:chOff x="8465003" y="2576583"/>
            <a:chExt cx="1453614" cy="42646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65003" y="257658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Instrument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6659" y="3421901"/>
            <a:ext cx="3224839" cy="1555501"/>
            <a:chOff x="846659" y="3421901"/>
            <a:chExt cx="3224839" cy="15555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065437" y="3421901"/>
              <a:ext cx="3006061" cy="15555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44497">
              <a:off x="846659" y="4150016"/>
              <a:ext cx="289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semantic conditions 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44497">
              <a:off x="2407444" y="3879954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6" name="Cloud 5"/>
          <p:cNvSpPr/>
          <p:nvPr/>
        </p:nvSpPr>
        <p:spPr>
          <a:xfrm>
            <a:off x="6642458" y="4003101"/>
            <a:ext cx="4745061" cy="1815590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Reduce </a:t>
            </a:r>
            <a:r>
              <a:rPr lang="en-US" sz="2000" dirty="0" smtClean="0"/>
              <a:t>alarms </a:t>
            </a:r>
            <a:r>
              <a:rPr lang="en-US" sz="2000" dirty="0" smtClean="0"/>
              <a:t>by &gt; 80</a:t>
            </a:r>
            <a:r>
              <a:rPr lang="en-US" sz="2000" dirty="0" smtClean="0"/>
              <a:t>%</a:t>
            </a:r>
          </a:p>
          <a:p>
            <a:pPr algn="ctr"/>
            <a:r>
              <a:rPr lang="en-US" sz="2000" dirty="0" smtClean="0"/>
              <a:t>With semantic guarantees!!!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4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VMV(S): Finding regressions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5024630" y="3592150"/>
            <a:ext cx="107772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8436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53151" y="3373365"/>
            <a:ext cx="32280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-273.15);</a:t>
            </a:r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273.0;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4" name="Oval Callout 23"/>
          <p:cNvSpPr/>
          <p:nvPr/>
        </p:nvSpPr>
        <p:spPr>
          <a:xfrm>
            <a:off x="8621721" y="5558958"/>
            <a:ext cx="2822012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regression!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VMV(N): Relative proofs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5024630" y="3592150"/>
            <a:ext cx="1077720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200" dirty="0"/>
              <a:t>≥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273.15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2801986" y="5091875"/>
            <a:ext cx="2222643" cy="1061616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</a:t>
            </a:r>
          </a:p>
          <a:p>
            <a:pPr algn="ctr"/>
            <a:r>
              <a:rPr lang="en-US" dirty="0" smtClean="0"/>
              <a:t>⇔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/>
              <a:t>≥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-273.15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80459" y="2054951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/>
              <a:t>Instrumented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/>
              <a:t>n</a:t>
            </a:r>
            <a:r>
              <a:rPr lang="en-US" sz="2000" dirty="0" smtClean="0"/>
              <a:t>ew version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1407" y="3373365"/>
            <a:ext cx="39536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-273.15);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2">
                  <a:lumMod val="50000"/>
                  <a:lumOff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c + 273.15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9005776" y="57382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correctness</a:t>
            </a:r>
          </a:p>
        </p:txBody>
      </p:sp>
    </p:spTree>
    <p:extLst>
      <p:ext uri="{BB962C8B-B14F-4D97-AF65-F5344CB8AC3E}">
        <p14:creationId xmlns:p14="http://schemas.microsoft.com/office/powerpoint/2010/main" val="2679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4" y="4064620"/>
            <a:ext cx="2435340" cy="24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583" y="2556281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</a:p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7" y="4644993"/>
            <a:ext cx="1073509" cy="10735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3211" y="2548939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</a:t>
            </a:r>
          </a:p>
          <a:p>
            <a:pPr algn="ctr"/>
            <a:r>
              <a:rPr lang="en-US" sz="2000" dirty="0" smtClean="0"/>
              <a:t>New version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6851" y="3552848"/>
            <a:ext cx="1531151" cy="1293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02775" y="2556281"/>
            <a:ext cx="1849656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P’+C</a:t>
            </a:r>
          </a:p>
          <a:p>
            <a:pPr algn="ctr"/>
            <a:r>
              <a:rPr lang="en-US" sz="2000" dirty="0" smtClean="0"/>
              <a:t>Instrumented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34" y="2258014"/>
            <a:ext cx="1397685" cy="12577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443529" y="2517565"/>
            <a:ext cx="1453614" cy="426466"/>
            <a:chOff x="8465003" y="2576583"/>
            <a:chExt cx="1453614" cy="42646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65003" y="2576583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8802" y="2548939"/>
            <a:ext cx="1453614" cy="426466"/>
            <a:chOff x="8465003" y="2576583"/>
            <a:chExt cx="1453614" cy="42646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65003" y="257658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Instrument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6659" y="3421901"/>
            <a:ext cx="3224839" cy="1555501"/>
            <a:chOff x="846659" y="3421901"/>
            <a:chExt cx="3224839" cy="15555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065437" y="3421901"/>
              <a:ext cx="3006061" cy="15555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44497">
              <a:off x="846659" y="4150016"/>
              <a:ext cx="289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semantic conditions 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44497">
              <a:off x="2407444" y="3879954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604726" y="5049989"/>
            <a:ext cx="2424223" cy="893135"/>
          </a:xfrm>
          <a:prstGeom prst="wedgeEllipseCallout">
            <a:avLst>
              <a:gd name="adj1" fmla="val 27661"/>
              <a:gd name="adj2" fmla="val -775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Which conditions?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5180304" y="1174410"/>
            <a:ext cx="2424223" cy="893135"/>
          </a:xfrm>
          <a:prstGeom prst="wedgeEllipseCallout">
            <a:avLst>
              <a:gd name="adj1" fmla="val 34471"/>
              <a:gd name="adj2" fmla="val 9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How do we inject them?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8519283" y="4062298"/>
            <a:ext cx="2424223" cy="893135"/>
          </a:xfrm>
          <a:prstGeom prst="wedgeEllipseCallout">
            <a:avLst>
              <a:gd name="adj1" fmla="val 26613"/>
              <a:gd name="adj2" fmla="val -974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Which guarantees?</a:t>
            </a:r>
          </a:p>
        </p:txBody>
      </p:sp>
    </p:spTree>
    <p:extLst>
      <p:ext uri="{BB962C8B-B14F-4D97-AF65-F5344CB8AC3E}">
        <p14:creationId xmlns:p14="http://schemas.microsoft.com/office/powerpoint/2010/main" val="26544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Verification Modulo Versions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 Which conditions?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Critical</a:t>
            </a:r>
            <a:r>
              <a:rPr lang="en-US" dirty="0" smtClean="0"/>
              <a:t> to distinguish between </a:t>
            </a:r>
            <a:r>
              <a:rPr lang="en-US" u="sng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and </a:t>
            </a:r>
            <a:r>
              <a:rPr lang="en-US" u="sng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sufficient condition S</a:t>
            </a:r>
            <a:r>
              <a:rPr lang="en-US" dirty="0" smtClean="0"/>
              <a:t> implies the program correctness</a:t>
            </a:r>
          </a:p>
          <a:p>
            <a:pPr lvl="1"/>
            <a:r>
              <a:rPr lang="en-US" dirty="0" smtClean="0"/>
              <a:t>S ⟹ “program has no bad runs”</a:t>
            </a:r>
          </a:p>
          <a:p>
            <a:pPr lvl="1"/>
            <a:r>
              <a:rPr lang="en-US" dirty="0" smtClean="0"/>
              <a:t>S can be </a:t>
            </a:r>
            <a:r>
              <a:rPr lang="en-US" dirty="0" smtClean="0">
                <a:solidFill>
                  <a:srgbClr val="FF0000"/>
                </a:solidFill>
              </a:rPr>
              <a:t>under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worst false</a:t>
            </a:r>
          </a:p>
          <a:p>
            <a:r>
              <a:rPr lang="en-US" dirty="0" smtClean="0"/>
              <a:t>A correct program implies a </a:t>
            </a:r>
            <a:r>
              <a:rPr lang="en-US" dirty="0" smtClean="0">
                <a:solidFill>
                  <a:srgbClr val="FF0000"/>
                </a:solidFill>
              </a:rPr>
              <a:t>necessary condition N</a:t>
            </a:r>
          </a:p>
          <a:p>
            <a:pPr lvl="1"/>
            <a:r>
              <a:rPr lang="en-US" dirty="0" smtClean="0"/>
              <a:t>If R is a good program run, then R ⟹ N</a:t>
            </a:r>
          </a:p>
          <a:p>
            <a:pPr lvl="1"/>
            <a:r>
              <a:rPr lang="en-US" dirty="0" smtClean="0"/>
              <a:t>N can be </a:t>
            </a:r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worst 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Sufficient vs. Necessary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224" y="1933992"/>
            <a:ext cx="367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ret, 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+ 1;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- 1;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Cloud 5"/>
          <p:cNvSpPr/>
          <p:nvPr/>
        </p:nvSpPr>
        <p:spPr>
          <a:xfrm>
            <a:off x="5231231" y="4115807"/>
            <a:ext cx="3548910" cy="1501358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Weakest Sufficient for API 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99 </a:t>
            </a:r>
            <a:r>
              <a:rPr lang="en-US" sz="1600" dirty="0"/>
              <a:t>∧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 &gt;101</a:t>
            </a:r>
          </a:p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ret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101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921250" y="2157731"/>
            <a:ext cx="3763641" cy="1501358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Strongest Necessary for API 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∨ ret &gt;101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ret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083645" y="3973351"/>
            <a:ext cx="2424223" cy="893135"/>
          </a:xfrm>
          <a:prstGeom prst="wedgeEllipseCallout">
            <a:avLst>
              <a:gd name="adj1" fmla="val -89426"/>
              <a:gd name="adj2" fmla="val 312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Removes all bad runs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9083645" y="2052917"/>
            <a:ext cx="2424223" cy="893135"/>
          </a:xfrm>
          <a:prstGeom prst="wedgeEllipseCallout">
            <a:avLst>
              <a:gd name="adj1" fmla="val -89426"/>
              <a:gd name="adj2" fmla="val 312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of good runs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2725786" y="3391752"/>
            <a:ext cx="1604914" cy="400875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725786" y="4666048"/>
            <a:ext cx="1801763" cy="400875"/>
          </a:xfrm>
          <a:prstGeom prst="wedgeEllipseCallout">
            <a:avLst>
              <a:gd name="adj1" fmla="val -59052"/>
              <a:gd name="adj2" fmla="val -649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Matching and injection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4" y="1933992"/>
            <a:ext cx="367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ret, 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+ 1;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- 1;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61699" y="2003048"/>
            <a:ext cx="347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22550" y="2946400"/>
            <a:ext cx="2882900" cy="374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22550" y="3072816"/>
            <a:ext cx="2981926" cy="14991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3033275" y="1999906"/>
            <a:ext cx="2063750" cy="99930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Match method calls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61699" y="3840694"/>
            <a:ext cx="5975731" cy="2617034"/>
          </a:xfrm>
        </p:spPr>
        <p:txBody>
          <a:bodyPr/>
          <a:lstStyle/>
          <a:p>
            <a:r>
              <a:rPr lang="en-US" dirty="0" smtClean="0"/>
              <a:t>Other matching solutions: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equences of method calls, program point …</a:t>
            </a:r>
          </a:p>
          <a:p>
            <a:pPr lvl="1"/>
            <a:r>
              <a:rPr lang="en-US" dirty="0" smtClean="0"/>
              <a:t>See paper</a:t>
            </a:r>
          </a:p>
          <a:p>
            <a:r>
              <a:rPr lang="en-US" dirty="0" smtClean="0"/>
              <a:t>In general </a:t>
            </a:r>
          </a:p>
          <a:p>
            <a:pPr lvl="1"/>
            <a:r>
              <a:rPr lang="en-US" dirty="0" smtClean="0"/>
              <a:t>More refined matching ⟹ more precision</a:t>
            </a:r>
          </a:p>
          <a:p>
            <a:pPr lvl="1"/>
            <a:r>
              <a:rPr lang="en-US" dirty="0" smtClean="0"/>
              <a:t>More refine matching ⟹ more brittle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Semantic guarantees for P’?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sufficient conditions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 VMV(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Theorem: </a:t>
            </a:r>
            <a:r>
              <a:rPr lang="en-US" u="sng" dirty="0" smtClean="0">
                <a:solidFill>
                  <a:srgbClr val="FF0000"/>
                </a:solidFill>
              </a:rPr>
              <a:t>All warnings in P’+ S are new alarms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 was sufficient to shut off all alarms in 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new alarm in P’+S is either </a:t>
            </a:r>
          </a:p>
          <a:p>
            <a:pPr lvl="2"/>
            <a:r>
              <a:rPr lang="en-US" i="0" dirty="0" smtClean="0">
                <a:solidFill>
                  <a:schemeClr val="tx1"/>
                </a:solidFill>
              </a:rPr>
              <a:t>1. in new code or </a:t>
            </a:r>
          </a:p>
          <a:p>
            <a:pPr lvl="2"/>
            <a:r>
              <a:rPr lang="en-US" i="0" dirty="0" smtClean="0">
                <a:solidFill>
                  <a:schemeClr val="tx1"/>
                </a:solidFill>
              </a:rPr>
              <a:t>2. S is not strong enough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Nothing can be said on the “verified” assertions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E.g., S can be too strong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VMV(S) useful for </a:t>
            </a:r>
            <a:r>
              <a:rPr lang="en-US" dirty="0" smtClean="0">
                <a:solidFill>
                  <a:srgbClr val="FF0000"/>
                </a:solidFill>
              </a:rPr>
              <a:t>bug finding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VMV(S)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224" y="1933992"/>
            <a:ext cx="367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ret, 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+ 1;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- 1;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472949" y="1933992"/>
            <a:ext cx="347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SomeAPI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101);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105);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585878" y="3092450"/>
            <a:ext cx="3199471" cy="450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8006228" y="4547116"/>
            <a:ext cx="2617321" cy="693806"/>
          </a:xfrm>
          <a:prstGeom prst="wedgeEllipseCallout">
            <a:avLst>
              <a:gd name="adj1" fmla="val -54846"/>
              <a:gd name="adj2" fmla="val -1301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Regression: </a:t>
            </a:r>
          </a:p>
          <a:p>
            <a:pPr algn="ctr"/>
            <a:r>
              <a:rPr lang="en-US" dirty="0" smtClean="0"/>
              <a:t>Ask more to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Background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Semantic guarantees for P’?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necessary conditions</a:t>
            </a:r>
          </a:p>
          <a:p>
            <a:pPr lvl="1"/>
            <a:r>
              <a:rPr lang="en-US" dirty="0" smtClean="0"/>
              <a:t>Short VMV(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Theorem: </a:t>
            </a:r>
            <a:r>
              <a:rPr lang="en-US" u="sng" dirty="0" smtClean="0">
                <a:solidFill>
                  <a:srgbClr val="FF0000"/>
                </a:solidFill>
              </a:rPr>
              <a:t>All proven assertions in P’+ N are correct w.r.t. P</a:t>
            </a:r>
          </a:p>
          <a:p>
            <a:pPr lvl="1"/>
            <a:r>
              <a:rPr lang="en-US" dirty="0" smtClean="0"/>
              <a:t>N holds in all good runs of P</a:t>
            </a:r>
          </a:p>
          <a:p>
            <a:pPr lvl="1"/>
            <a:r>
              <a:rPr lang="en-US" dirty="0" smtClean="0"/>
              <a:t>Each proven assertion in P’+ N is either </a:t>
            </a:r>
          </a:p>
          <a:p>
            <a:pPr lvl="2"/>
            <a:r>
              <a:rPr lang="en-US" i="0" dirty="0" smtClean="0"/>
              <a:t>1. because of an assume from N, or</a:t>
            </a:r>
          </a:p>
          <a:p>
            <a:pPr lvl="2"/>
            <a:r>
              <a:rPr lang="en-US" i="0" dirty="0" smtClean="0"/>
              <a:t>2. Absolute, i.e., without assumptions from P</a:t>
            </a:r>
          </a:p>
          <a:p>
            <a:r>
              <a:rPr lang="en-US" dirty="0" smtClean="0"/>
              <a:t>Nothing can be said on alarms</a:t>
            </a:r>
          </a:p>
          <a:p>
            <a:pPr lvl="1"/>
            <a:r>
              <a:rPr lang="en-US" i="0" dirty="0" smtClean="0"/>
              <a:t>E.g. N can be too weak</a:t>
            </a:r>
          </a:p>
          <a:p>
            <a:r>
              <a:rPr lang="en-US" dirty="0" smtClean="0"/>
              <a:t>VMV(N) is useful for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endParaRPr lang="en-US" i="0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8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VMV(N)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224" y="1933992"/>
            <a:ext cx="367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ret, 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+ 1;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ret - 1;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100);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472949" y="1933992"/>
            <a:ext cx="347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SomeAPI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.Assume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99);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0);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585878" y="3092450"/>
            <a:ext cx="3199471" cy="450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7523628" y="4870966"/>
            <a:ext cx="3423771" cy="1040884"/>
          </a:xfrm>
          <a:prstGeom prst="wedgeEllipseCallout">
            <a:avLst>
              <a:gd name="adj1" fmla="val -44274"/>
              <a:gd name="adj2" fmla="val -13933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verification:</a:t>
            </a:r>
          </a:p>
          <a:p>
            <a:pPr algn="ctr"/>
            <a:r>
              <a:rPr lang="en-US" dirty="0" smtClean="0"/>
              <a:t>Holds for good runs of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Experiments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smtClean="0">
                <a:solidFill>
                  <a:srgbClr val="FF0000"/>
                </a:solidFill>
              </a:rPr>
              <a:t>VMV(N)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Clousot/cccheck</a:t>
            </a:r>
          </a:p>
          <a:p>
            <a:pPr lvl="1"/>
            <a:r>
              <a:rPr lang="en-US" dirty="0" smtClean="0"/>
              <a:t>Developed for 7+ years at Microsoft Research</a:t>
            </a:r>
          </a:p>
          <a:p>
            <a:pPr lvl="1"/>
            <a:r>
              <a:rPr lang="en-US" dirty="0" smtClean="0"/>
              <a:t>Used by .NET programmers, free download, VS integration</a:t>
            </a:r>
          </a:p>
          <a:p>
            <a:pPr lvl="2"/>
            <a:r>
              <a:rPr lang="en-US" dirty="0" smtClean="0"/>
              <a:t>Internal and external adoption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interpretation</a:t>
            </a:r>
            <a:r>
              <a:rPr lang="en-US" dirty="0" smtClean="0"/>
              <a:t>-based</a:t>
            </a:r>
          </a:p>
          <a:p>
            <a:pPr lvl="1"/>
            <a:r>
              <a:rPr lang="en-US" dirty="0" smtClean="0"/>
              <a:t>Analyze program to infer invariants at each program point</a:t>
            </a:r>
          </a:p>
          <a:p>
            <a:pPr lvl="1"/>
            <a:r>
              <a:rPr lang="en-US" dirty="0" smtClean="0"/>
              <a:t>Use invariants to discharge proof obligations</a:t>
            </a:r>
          </a:p>
          <a:p>
            <a:pPr lvl="2"/>
            <a:r>
              <a:rPr lang="en-US" dirty="0" smtClean="0"/>
              <a:t>Contracts, null-pointers, division by zero, buffer overruns, arithmetic overflow, </a:t>
            </a:r>
            <a:r>
              <a:rPr lang="en-US" dirty="0" err="1" smtClean="0"/>
              <a:t>enums</a:t>
            </a:r>
            <a:r>
              <a:rPr lang="en-US" dirty="0" smtClean="0"/>
              <a:t> ….</a:t>
            </a:r>
          </a:p>
          <a:p>
            <a:pPr lvl="1"/>
            <a:r>
              <a:rPr lang="en-US" dirty="0" smtClean="0"/>
              <a:t>Infer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</a:t>
            </a:r>
          </a:p>
          <a:p>
            <a:r>
              <a:rPr lang="en-US" dirty="0" smtClean="0"/>
              <a:t>Run on very large code bases</a:t>
            </a:r>
          </a:p>
          <a:p>
            <a:pPr lvl="1"/>
            <a:r>
              <a:rPr lang="en-US" dirty="0" smtClean="0"/>
              <a:t>Internal and open 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ActorFX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397250"/>
            <a:ext cx="10753725" cy="2380615"/>
          </a:xfrm>
        </p:spPr>
        <p:txBody>
          <a:bodyPr/>
          <a:lstStyle/>
          <a:p>
            <a:r>
              <a:rPr lang="en-US" dirty="0" smtClean="0"/>
              <a:t>Three months among P and P’</a:t>
            </a:r>
          </a:p>
          <a:p>
            <a:r>
              <a:rPr lang="en-US" dirty="0"/>
              <a:t>VMV(N) dramatically reduces the number of alarms (roughly by 70%)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Still semantic </a:t>
            </a:r>
            <a:r>
              <a:rPr lang="en-US" dirty="0" smtClean="0">
                <a:solidFill>
                  <a:srgbClr val="FF0000"/>
                </a:solidFill>
              </a:rPr>
              <a:t>guarantees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liminated </a:t>
            </a:r>
            <a:r>
              <a:rPr lang="en-US" dirty="0"/>
              <a:t>great majority of the warnings from external </a:t>
            </a:r>
            <a:r>
              <a:rPr lang="en-US" dirty="0">
                <a:solidFill>
                  <a:srgbClr val="FF0000"/>
                </a:solidFill>
              </a:rPr>
              <a:t>non-annotated</a:t>
            </a:r>
            <a:r>
              <a:rPr lang="en-US" dirty="0"/>
              <a:t> API</a:t>
            </a:r>
          </a:p>
          <a:p>
            <a:r>
              <a:rPr lang="en-US" dirty="0"/>
              <a:t>We added annotations to </a:t>
            </a:r>
            <a:r>
              <a:rPr lang="en-US" dirty="0" smtClean="0"/>
              <a:t>P’+ N to </a:t>
            </a:r>
            <a:r>
              <a:rPr lang="en-US" dirty="0"/>
              <a:t>go to</a:t>
            </a:r>
            <a:r>
              <a:rPr lang="en-US" dirty="0">
                <a:solidFill>
                  <a:srgbClr val="FF0000"/>
                </a:solidFill>
              </a:rPr>
              <a:t> 0 </a:t>
            </a:r>
            <a:r>
              <a:rPr lang="en-US" dirty="0"/>
              <a:t>warnings</a:t>
            </a:r>
          </a:p>
          <a:p>
            <a:pPr lvl="1"/>
            <a:r>
              <a:rPr lang="en-US" dirty="0"/>
              <a:t>Less than 3 hours </a:t>
            </a:r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Found bugs, reported to the developers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63866"/>
            <a:ext cx="10753725" cy="1239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3449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0128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1428" y="2290050"/>
            <a:ext cx="1206572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3272394"/>
            <a:ext cx="3589696" cy="250777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04121" y="2319970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Greek letters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82" y="3277569"/>
            <a:ext cx="4235781" cy="250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508574" y="2319970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Numbers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6627" y="2315093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dirty="0" smtClean="0"/>
              <a:t>cenarios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818675" y="3272394"/>
            <a:ext cx="3235866" cy="24590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Abstraction</a:t>
            </a:r>
            <a:r>
              <a:rPr lang="en-US" sz="1600" dirty="0" smtClean="0"/>
              <a:t> of necessary/sufficient</a:t>
            </a:r>
          </a:p>
          <a:p>
            <a:r>
              <a:rPr lang="en-US" sz="1600" dirty="0" smtClean="0"/>
              <a:t>Role of </a:t>
            </a:r>
            <a:r>
              <a:rPr lang="en-US" sz="1600" dirty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mprecision</a:t>
            </a:r>
            <a:r>
              <a:rPr lang="en-US" sz="1600" dirty="0" smtClean="0"/>
              <a:t> in the analyzer</a:t>
            </a:r>
          </a:p>
          <a:p>
            <a:pPr lvl="1"/>
            <a:r>
              <a:rPr lang="en-US" sz="1600" dirty="0" smtClean="0"/>
              <a:t>Abstract regressions in VMV(S)</a:t>
            </a:r>
          </a:p>
          <a:p>
            <a:r>
              <a:rPr lang="en-US" sz="1600" dirty="0" smtClean="0"/>
              <a:t>Impact of 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 smtClean="0">
                <a:solidFill>
                  <a:srgbClr val="FF0000"/>
                </a:solidFill>
              </a:rPr>
              <a:t>on-monotonic </a:t>
            </a:r>
            <a:r>
              <a:rPr lang="en-US" sz="1600" dirty="0" smtClean="0"/>
              <a:t>analyzers</a:t>
            </a:r>
          </a:p>
          <a:p>
            <a:pPr lvl="1"/>
            <a:r>
              <a:rPr lang="en-US" sz="1600" dirty="0" smtClean="0"/>
              <a:t>i.e., all too out there…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Self application</a:t>
            </a:r>
            <a:endParaRPr lang="en-US" sz="1600" dirty="0"/>
          </a:p>
          <a:p>
            <a:pPr lvl="1"/>
            <a:r>
              <a:rPr lang="en-US" sz="1600" dirty="0" smtClean="0"/>
              <a:t>Analyze P+N</a:t>
            </a:r>
          </a:p>
          <a:p>
            <a:r>
              <a:rPr lang="en-US" sz="1600" dirty="0" smtClean="0"/>
              <a:t>… 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99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4" y="4064620"/>
            <a:ext cx="2435340" cy="2435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583" y="2556281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</a:p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17" y="4644993"/>
            <a:ext cx="1073509" cy="10735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3211" y="2548939"/>
            <a:ext cx="1865233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</a:t>
            </a:r>
          </a:p>
          <a:p>
            <a:pPr algn="ctr"/>
            <a:r>
              <a:rPr lang="en-US" sz="2000" dirty="0" smtClean="0"/>
              <a:t>New version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246851" y="3552848"/>
            <a:ext cx="1531151" cy="12936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02775" y="2556281"/>
            <a:ext cx="1849656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P’+C</a:t>
            </a:r>
          </a:p>
          <a:p>
            <a:pPr algn="ctr"/>
            <a:r>
              <a:rPr lang="en-US" sz="2000" dirty="0" smtClean="0"/>
              <a:t>Instrumented</a:t>
            </a:r>
            <a:endParaRPr lang="en-US" sz="2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34" y="2258014"/>
            <a:ext cx="1397685" cy="12577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443529" y="2517565"/>
            <a:ext cx="1453614" cy="426466"/>
            <a:chOff x="8465003" y="2576583"/>
            <a:chExt cx="1453614" cy="42646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465003" y="2576583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38802" y="2548939"/>
            <a:ext cx="1453614" cy="426466"/>
            <a:chOff x="8465003" y="2576583"/>
            <a:chExt cx="1453614" cy="42646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465003" y="3003049"/>
              <a:ext cx="1453614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465003" y="257658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Instrument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6659" y="3421901"/>
            <a:ext cx="3224839" cy="1555501"/>
            <a:chOff x="846659" y="3421901"/>
            <a:chExt cx="3224839" cy="15555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065437" y="3421901"/>
              <a:ext cx="3006061" cy="15555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44497">
              <a:off x="846659" y="4150016"/>
              <a:ext cx="289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Extract semantic conditions C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44497">
              <a:off x="2407444" y="3879954"/>
              <a:ext cx="893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604726" y="5049989"/>
            <a:ext cx="2424223" cy="893135"/>
          </a:xfrm>
          <a:prstGeom prst="wedgeEllipseCallout">
            <a:avLst>
              <a:gd name="adj1" fmla="val 27661"/>
              <a:gd name="adj2" fmla="val -775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or Necessary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5180304" y="1174410"/>
            <a:ext cx="2424223" cy="893135"/>
          </a:xfrm>
          <a:prstGeom prst="wedgeEllipseCallout">
            <a:avLst>
              <a:gd name="adj1" fmla="val 34471"/>
              <a:gd name="adj2" fmla="val 9805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method calls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7464506" y="3730332"/>
            <a:ext cx="2851365" cy="893135"/>
          </a:xfrm>
          <a:prstGeom prst="wedgeEllipseCallout">
            <a:avLst>
              <a:gd name="adj1" fmla="val 39608"/>
              <a:gd name="adj2" fmla="val -1034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</a:t>
            </a:r>
          </a:p>
          <a:p>
            <a:pPr algn="ctr"/>
            <a:r>
              <a:rPr lang="en-US" dirty="0" smtClean="0"/>
              <a:t>⟹ bug finding</a:t>
            </a:r>
            <a:r>
              <a:rPr lang="en-US" dirty="0" smtClean="0"/>
              <a:t> 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8443529" y="4851432"/>
            <a:ext cx="3344318" cy="893135"/>
          </a:xfrm>
          <a:prstGeom prst="wedgeEllipseCallout">
            <a:avLst>
              <a:gd name="adj1" fmla="val 20325"/>
              <a:gd name="adj2" fmla="val -18579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Necessary </a:t>
            </a:r>
          </a:p>
          <a:p>
            <a:pPr algn="ctr"/>
            <a:r>
              <a:rPr lang="en-US" dirty="0" smtClean="0"/>
              <a:t>⟹ relative verification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6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" y="97629"/>
            <a:ext cx="11881898" cy="658423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517572" y="2209800"/>
            <a:ext cx="4297244" cy="921991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Compile-time </a:t>
            </a:r>
            <a:r>
              <a:rPr lang="en-US" dirty="0" smtClean="0"/>
              <a:t>verification</a:t>
            </a:r>
          </a:p>
          <a:p>
            <a:pPr algn="ctr"/>
            <a:r>
              <a:rPr lang="en-US" dirty="0" smtClean="0"/>
              <a:t>100% Abstract interpretation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3644551" y="5185226"/>
            <a:ext cx="2424223" cy="893135"/>
          </a:xfrm>
          <a:prstGeom prst="wedgeEllipseCallout">
            <a:avLst>
              <a:gd name="adj1" fmla="val -50659"/>
              <a:gd name="adj2" fmla="val 625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precondition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917398" y="475665"/>
            <a:ext cx="3050074" cy="893135"/>
          </a:xfrm>
          <a:prstGeom prst="wedgeEllipseCallout">
            <a:avLst>
              <a:gd name="adj1" fmla="val -44341"/>
              <a:gd name="adj2" fmla="val 604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CodeContracts 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VS</a:t>
            </a:r>
            <a:endParaRPr lang="en-US" dirty="0" smtClean="0"/>
          </a:p>
        </p:txBody>
      </p:sp>
      <p:sp>
        <p:nvSpPr>
          <p:cNvPr id="8" name="Cloud 7"/>
          <p:cNvSpPr/>
          <p:nvPr/>
        </p:nvSpPr>
        <p:spPr>
          <a:xfrm>
            <a:off x="6796683" y="4669957"/>
            <a:ext cx="4615030" cy="1545386"/>
          </a:xfrm>
          <a:prstGeom prst="clou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internally at MSFT</a:t>
            </a:r>
          </a:p>
          <a:p>
            <a:pPr algn="ctr"/>
            <a:r>
              <a:rPr lang="en-US" dirty="0" smtClean="0"/>
              <a:t>&gt; 120K external 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11849100" cy="6825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101501" y="2094695"/>
            <a:ext cx="2424223" cy="893135"/>
          </a:xfrm>
          <a:prstGeom prst="wedgeEllipseCallout">
            <a:avLst>
              <a:gd name="adj1" fmla="val 64594"/>
              <a:gd name="adj2" fmla="val 930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 many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warnings: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False myth:</a:t>
            </a:r>
            <a:r>
              <a:rPr lang="en-US" dirty="0" smtClean="0"/>
              <a:t> Analysis too imprecise, let’s improve the analysis</a:t>
            </a:r>
          </a:p>
          <a:p>
            <a:pPr lvl="1"/>
            <a:r>
              <a:rPr lang="en-US" dirty="0" smtClean="0"/>
              <a:t>In practice, the </a:t>
            </a:r>
            <a:r>
              <a:rPr lang="en-US" dirty="0" smtClean="0">
                <a:solidFill>
                  <a:srgbClr val="FF0000"/>
                </a:solidFill>
              </a:rPr>
              <a:t>analysis is precise enough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It lacks information on external libraries, environment, physical world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Academic solution</a:t>
            </a:r>
            <a:r>
              <a:rPr lang="en-US" dirty="0" smtClean="0"/>
              <a:t>: Address each warning </a:t>
            </a:r>
          </a:p>
          <a:p>
            <a:pPr lvl="1"/>
            <a:r>
              <a:rPr lang="en-US" dirty="0" smtClean="0"/>
              <a:t>Add assumes, out-of-bands contracts …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Practice:</a:t>
            </a:r>
            <a:r>
              <a:rPr lang="en-US" dirty="0" smtClean="0"/>
              <a:t> No one is going to do it</a:t>
            </a:r>
          </a:p>
          <a:p>
            <a:pPr lvl="1"/>
            <a:r>
              <a:rPr lang="en-US" dirty="0" smtClean="0"/>
              <a:t>Too expensive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Pragmatic:</a:t>
            </a:r>
            <a:r>
              <a:rPr lang="en-US" dirty="0" smtClean="0"/>
              <a:t> Syntactic baseline</a:t>
            </a:r>
          </a:p>
          <a:p>
            <a:pPr lvl="1"/>
            <a:r>
              <a:rPr lang="en-US" dirty="0" smtClean="0"/>
              <a:t>Unsound and unreliable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5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Oval Callout 5"/>
          <p:cNvSpPr/>
          <p:nvPr/>
        </p:nvSpPr>
        <p:spPr>
          <a:xfrm>
            <a:off x="1764951" y="5220008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prove assertion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641407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9" name="Oval Callout 18"/>
          <p:cNvSpPr/>
          <p:nvPr/>
        </p:nvSpPr>
        <p:spPr>
          <a:xfrm>
            <a:off x="8751786" y="5288180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Masked: </a:t>
            </a:r>
          </a:p>
          <a:p>
            <a:pPr algn="ctr"/>
            <a:r>
              <a:rPr lang="en-US" dirty="0" smtClean="0"/>
              <a:t>No alarm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40959" y="2022802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(k Renamed)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50250" y="4305438"/>
            <a:ext cx="469900" cy="243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85300" y="4675198"/>
            <a:ext cx="469900" cy="243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baseline: Fail to spot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225774" y="2151614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83659" y="2145497"/>
            <a:ext cx="213509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(wrong constant)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53151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273.0;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8960881" y="4313583"/>
            <a:ext cx="721753" cy="243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8709588" y="5220008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Masked regression!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baseline: Resurrect alarm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072" y="3373365"/>
            <a:ext cx="32280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k;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162821" y="2038895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version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71108" y="2935682"/>
            <a:ext cx="1442213" cy="1598481"/>
            <a:chOff x="4874426" y="4133463"/>
            <a:chExt cx="1442213" cy="15984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426" y="4133463"/>
              <a:ext cx="1442213" cy="159848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755" y="4580395"/>
              <a:ext cx="635734" cy="7046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4523628" y="3649609"/>
            <a:ext cx="2214309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“mask assertion at line 3”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20356432">
            <a:off x="3155546" y="4291440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41407" y="3373365"/>
            <a:ext cx="395369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temperature in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Kelvin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CurrTemperature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Celsius</a:t>
            </a: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ReadTemperature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c + 273.15;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 =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(k,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2);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4: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(round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0);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5: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9005776" y="5585845"/>
            <a:ext cx="2424223" cy="893135"/>
          </a:xfrm>
          <a:prstGeom prst="wedgeEllipseCallout">
            <a:avLst>
              <a:gd name="adj1" fmla="val -19488"/>
              <a:gd name="adj2" fmla="val -853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Resurrected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40959" y="2022802"/>
            <a:ext cx="1814241" cy="7901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version</a:t>
            </a:r>
          </a:p>
          <a:p>
            <a:pPr algn="ctr"/>
            <a:r>
              <a:rPr lang="en-US" sz="2000" dirty="0" smtClean="0"/>
              <a:t>(value r</a:t>
            </a:r>
            <a:r>
              <a:rPr lang="en-US" sz="2000" dirty="0" smtClean="0"/>
              <a:t>ounded)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475909">
            <a:off x="6187850" y="4274185"/>
            <a:ext cx="14536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948079" y="4576724"/>
            <a:ext cx="1695450" cy="4072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Verification Modulo Versions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e31975404e3ee9045c3d6e0e7f023b97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a940a6131d94477716f87d8245c9c0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BA2C8B-7ABE-4A7E-8558-4CE7CCB86C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18959B-9962-42FE-9444-557C7983E7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77753-2510-44b2-8a4a-887099f3b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C7C306-2604-4BC7-8390-20C94EE4768F}">
  <ds:schemaRefs>
    <ds:schemaRef ds:uri="http://schemas.microsoft.com/office/2006/documentManagement/types"/>
    <ds:schemaRef ds:uri="7e677753-2510-44b2-8a4a-887099f3bc1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1434</TotalTime>
  <Words>1629</Words>
  <Application>Microsoft Office PowerPoint</Application>
  <PresentationFormat>Widescreen</PresentationFormat>
  <Paragraphs>405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 Light</vt:lpstr>
      <vt:lpstr>Consolas</vt:lpstr>
      <vt:lpstr>Metropolitan</vt:lpstr>
      <vt:lpstr>Verification Modulo Versions Towards usable verification</vt:lpstr>
      <vt:lpstr>Background</vt:lpstr>
      <vt:lpstr>PowerPoint Presentation</vt:lpstr>
      <vt:lpstr>PowerPoint Presentation</vt:lpstr>
      <vt:lpstr>Too many warnings: Now what?</vt:lpstr>
      <vt:lpstr>Syntactic baseline</vt:lpstr>
      <vt:lpstr>Syntactic baseline: Fail to spot regression</vt:lpstr>
      <vt:lpstr>Syntactic baseline: Resurrect alarm</vt:lpstr>
      <vt:lpstr>Verification Modulo Versions</vt:lpstr>
      <vt:lpstr>VMV: Verification modulo versions</vt:lpstr>
      <vt:lpstr>VMV(S): Finding regressions</vt:lpstr>
      <vt:lpstr>VMV(N): Relative proofs</vt:lpstr>
      <vt:lpstr>Questions</vt:lpstr>
      <vt:lpstr>Verification Modulo Versions</vt:lpstr>
      <vt:lpstr>Q1. Which conditions?</vt:lpstr>
      <vt:lpstr>Example: Sufficient vs. Necessary</vt:lpstr>
      <vt:lpstr>Q2: Matching and injection</vt:lpstr>
      <vt:lpstr>Q3: Semantic guarantees for P’?</vt:lpstr>
      <vt:lpstr>Example of VMV(S)</vt:lpstr>
      <vt:lpstr>Q3: Semantic guarantees for P’?</vt:lpstr>
      <vt:lpstr>Example of VMV(N)</vt:lpstr>
      <vt:lpstr>Experiments</vt:lpstr>
      <vt:lpstr>Experimental setting</vt:lpstr>
      <vt:lpstr>Windows Azure ActorFX framework</vt:lpstr>
      <vt:lpstr>Conclusions</vt:lpstr>
      <vt:lpstr>More in the paper</vt:lpstr>
      <vt:lpstr>Conclusions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Logozzo</dc:creator>
  <cp:lastModifiedBy>Francesco Logozzo</cp:lastModifiedBy>
  <cp:revision>42</cp:revision>
  <dcterms:created xsi:type="dcterms:W3CDTF">2014-06-04T20:28:07Z</dcterms:created>
  <dcterms:modified xsi:type="dcterms:W3CDTF">2014-06-05T23:53:44Z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