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52"/>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2"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b9531d672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b9531d672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b9531d672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b9531d672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b9531d672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b9531d672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(Matey) - now I give the word to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b9531d672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b9531d672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9531d672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9531d672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1D5DB"/>
                </a:solidFill>
                <a:highlight>
                  <a:srgbClr val="444654"/>
                </a:highlight>
                <a:latin typeface="Roboto"/>
                <a:ea typeface="Roboto"/>
                <a:cs typeface="Roboto"/>
                <a:sym typeface="Roboto"/>
              </a:rPr>
              <a:t>It sounds like the cleaning and preprocessing of the data was successful, as well as the implementation of normality tests and scaling of features. However, it appears that some of the models are overfitting, which means they are performing well on the training data but not as well on new or unseen data. This can happen when a model is too complex and has too many parameters, which can cause it to memorize the training data instead of learning the underlying patterns. To address this issue, you could try using regularization techniques to reduce overfitting, such as adding a penalty term to the loss function or using early stopping to prevent the model from becoming too complex. You could also try using simpler models or reducing the number of features to see if that helps improve the generalization performance of your models. (Matey) - Now I give the word to “Next”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9531d672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9531d67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models used in the assignment are to complex therefore they tend to overfit for example the Linear regression and Decision Tree  Forest. On the other hand Random forest needs time to actually starts producing good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9531d672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9531d672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Assignment 7 - California Housing</a:t>
            </a:r>
            <a:endParaRPr dirty="0"/>
          </a:p>
        </p:txBody>
      </p:sp>
      <p:sp>
        <p:nvSpPr>
          <p:cNvPr id="65" name="Google Shape;65;p13"/>
          <p:cNvSpPr txBox="1">
            <a:spLocks noGrp="1"/>
          </p:cNvSpPr>
          <p:nvPr>
            <p:ph type="subTitle" idx="1"/>
          </p:nvPr>
        </p:nvSpPr>
        <p:spPr>
          <a:xfrm>
            <a:off x="311700" y="1878559"/>
            <a:ext cx="4242600" cy="1103179"/>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297107 - Fatema Ataii</a:t>
            </a:r>
          </a:p>
          <a:p>
            <a:pPr marL="0" lvl="0" indent="0" algn="l" rtl="0">
              <a:spcBef>
                <a:spcPts val="0"/>
              </a:spcBef>
              <a:spcAft>
                <a:spcPts val="0"/>
              </a:spcAft>
              <a:buNone/>
            </a:pPr>
            <a:r>
              <a:rPr lang="en" dirty="0"/>
              <a:t>293167 - </a:t>
            </a:r>
            <a:r>
              <a:rPr lang="en-GB" dirty="0"/>
              <a:t>Pawel </a:t>
            </a:r>
            <a:r>
              <a:rPr lang="en-GB" dirty="0" err="1"/>
              <a:t>Skrzypkowski</a:t>
            </a:r>
            <a:endParaRPr lang="en-GB" dirty="0"/>
          </a:p>
          <a:p>
            <a:pPr marL="0" lvl="0" indent="0" algn="l" rtl="0">
              <a:spcBef>
                <a:spcPts val="0"/>
              </a:spcBef>
              <a:spcAft>
                <a:spcPts val="0"/>
              </a:spcAft>
              <a:buNone/>
            </a:pPr>
            <a:r>
              <a:rPr lang="en-GB" dirty="0"/>
              <a:t>299111 - </a:t>
            </a:r>
            <a:r>
              <a:rPr lang="en-GB" dirty="0" err="1"/>
              <a:t>Mihail</a:t>
            </a:r>
            <a:r>
              <a:rPr lang="en-GB" dirty="0"/>
              <a:t> </a:t>
            </a:r>
            <a:r>
              <a:rPr lang="en-GB" dirty="0" err="1"/>
              <a:t>Alexandru</a:t>
            </a:r>
            <a:r>
              <a:rPr lang="en-GB" dirty="0"/>
              <a:t> </a:t>
            </a:r>
            <a:r>
              <a:rPr lang="en-GB" dirty="0" err="1"/>
              <a:t>Teodosiu</a:t>
            </a:r>
            <a:endParaRPr lang="en-GB" dirty="0"/>
          </a:p>
          <a:p>
            <a:pPr marL="0" indent="0"/>
            <a:r>
              <a:rPr lang="en-GB" dirty="0"/>
              <a:t>285041 - Matey Dimitrov Matev</a:t>
            </a:r>
          </a:p>
          <a:p>
            <a:pPr marL="0" lvl="0" indent="0" algn="l" rtl="0">
              <a:spcBef>
                <a:spcPts val="0"/>
              </a:spcBef>
              <a:spcAft>
                <a:spcPts val="0"/>
              </a:spcAft>
              <a:buNone/>
            </a:pPr>
            <a:endParaRPr lang="en-GB"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Understanding the problem and forming an objective</a:t>
            </a:r>
            <a:endParaRPr/>
          </a:p>
          <a:p>
            <a:pPr marL="457200" lvl="0" indent="-311150" algn="l" rtl="0">
              <a:spcBef>
                <a:spcPts val="0"/>
              </a:spcBef>
              <a:spcAft>
                <a:spcPts val="0"/>
              </a:spcAft>
              <a:buSzPts val="1300"/>
              <a:buAutoNum type="arabicPeriod"/>
            </a:pPr>
            <a:r>
              <a:rPr lang="en"/>
              <a:t>Why presented solution achieves the business objective</a:t>
            </a:r>
            <a:endParaRPr/>
          </a:p>
          <a:p>
            <a:pPr marL="457200" lvl="0" indent="-311150" algn="l" rtl="0">
              <a:spcBef>
                <a:spcPts val="0"/>
              </a:spcBef>
              <a:spcAft>
                <a:spcPts val="0"/>
              </a:spcAft>
              <a:buSzPts val="1300"/>
              <a:buAutoNum type="arabicPeriod"/>
            </a:pPr>
            <a:r>
              <a:rPr lang="en"/>
              <a:t>What worked and what did not </a:t>
            </a:r>
            <a:endParaRPr/>
          </a:p>
          <a:p>
            <a:pPr marL="457200" lvl="0" indent="-311150" algn="l" rtl="0">
              <a:spcBef>
                <a:spcPts val="0"/>
              </a:spcBef>
              <a:spcAft>
                <a:spcPts val="0"/>
              </a:spcAft>
              <a:buSzPts val="1300"/>
              <a:buAutoNum type="arabicPeriod"/>
            </a:pPr>
            <a:r>
              <a:rPr lang="en"/>
              <a:t>Model’s 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the problem and forming an objective</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 Predicting the price of a house</a:t>
            </a:r>
            <a:endParaRPr/>
          </a:p>
          <a:p>
            <a:pPr marL="0" lvl="0" indent="0" algn="l" rtl="0">
              <a:spcBef>
                <a:spcPts val="1200"/>
              </a:spcBef>
              <a:spcAft>
                <a:spcPts val="1200"/>
              </a:spcAft>
              <a:buNone/>
            </a:pPr>
            <a:r>
              <a:rPr lang="en"/>
              <a:t>Objective : To develop a model that can predict the sale price of a house based on its characteristics, such as size, location, and number of bedrooms. This will help real estate agents to better understand the market and make more accurate pricing recommendations to their clients.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Frame,</a:t>
            </a:r>
            <a:endParaRPr/>
          </a:p>
          <a:p>
            <a:pPr marL="0" lvl="0" indent="0" algn="l" rtl="0">
              <a:spcBef>
                <a:spcPts val="0"/>
              </a:spcBef>
              <a:spcAft>
                <a:spcPts val="0"/>
              </a:spcAft>
              <a:buNone/>
            </a:pPr>
            <a:r>
              <a:rPr lang="en"/>
              <a:t>Performance measurement</a:t>
            </a:r>
            <a:endParaRPr/>
          </a:p>
          <a:p>
            <a:pPr marL="0" lvl="0" indent="0" algn="l" rtl="0">
              <a:spcBef>
                <a:spcPts val="0"/>
              </a:spcBef>
              <a:spcAft>
                <a:spcPts val="0"/>
              </a:spcAft>
              <a:buNone/>
            </a:pPr>
            <a:endParaRPr/>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Framing : This problem can be framed as a supervised learning task, as we have a dataset of houses with their characteristics and sale prices, which can be used to train the model.</a:t>
            </a:r>
            <a:endParaRPr/>
          </a:p>
          <a:p>
            <a:pPr marL="0" lvl="0" indent="0" algn="l" rtl="0">
              <a:spcBef>
                <a:spcPts val="1200"/>
              </a:spcBef>
              <a:spcAft>
                <a:spcPts val="1200"/>
              </a:spcAft>
              <a:buNone/>
            </a:pPr>
            <a:r>
              <a:rPr lang="en"/>
              <a:t>Performance measurement: The performance of the model can be measured using metrics such as mean absolute error and mean squared error, which can help to evaluate how closely the predicted prices match the actual sale prices.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presented solution achieves the business objective</a:t>
            </a:r>
            <a:endParaRPr/>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presented solution achieves the business objective of predicting housing prices because algorithms are able to analyze large amounts of data and identify patterns and trends that can be used to make accurate predictions. This allows the solution to provide accurate and reliable predictions that can help businesses make informed decisions about the housing market. Additionally, algorithms are able to continually learn and improve over time, making them an effective tool for predicting housing prices.</a:t>
            </a:r>
            <a:endParaRPr/>
          </a:p>
        </p:txBody>
      </p:sp>
      <p:pic>
        <p:nvPicPr>
          <p:cNvPr id="90" name="Google Shape;90;p17"/>
          <p:cNvPicPr preferRelativeResize="0"/>
          <p:nvPr/>
        </p:nvPicPr>
        <p:blipFill>
          <a:blip r:embed="rId3">
            <a:alphaModFix/>
          </a:blip>
          <a:stretch>
            <a:fillRect/>
          </a:stretch>
        </p:blipFill>
        <p:spPr>
          <a:xfrm>
            <a:off x="475675" y="2571750"/>
            <a:ext cx="3885175" cy="1828875"/>
          </a:xfrm>
          <a:prstGeom prst="rect">
            <a:avLst/>
          </a:prstGeom>
          <a:noFill/>
          <a:ln>
            <a:noFill/>
          </a:ln>
        </p:spPr>
      </p:pic>
      <p:pic>
        <p:nvPicPr>
          <p:cNvPr id="91" name="Google Shape;91;p17"/>
          <p:cNvPicPr preferRelativeResize="0"/>
          <p:nvPr/>
        </p:nvPicPr>
        <p:blipFill>
          <a:blip r:embed="rId4">
            <a:alphaModFix/>
          </a:blip>
          <a:stretch>
            <a:fillRect/>
          </a:stretch>
        </p:blipFill>
        <p:spPr>
          <a:xfrm>
            <a:off x="2865125" y="3640838"/>
            <a:ext cx="4857750" cy="1333500"/>
          </a:xfrm>
          <a:prstGeom prst="rect">
            <a:avLst/>
          </a:prstGeom>
          <a:noFill/>
          <a:ln>
            <a:noFill/>
          </a:ln>
        </p:spPr>
      </p:pic>
      <p:pic>
        <p:nvPicPr>
          <p:cNvPr id="92" name="Google Shape;92;p17"/>
          <p:cNvPicPr preferRelativeResize="0"/>
          <p:nvPr/>
        </p:nvPicPr>
        <p:blipFill>
          <a:blip r:embed="rId5">
            <a:alphaModFix/>
          </a:blip>
          <a:stretch>
            <a:fillRect/>
          </a:stretch>
        </p:blipFill>
        <p:spPr>
          <a:xfrm>
            <a:off x="3776550" y="3267150"/>
            <a:ext cx="1590903" cy="43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188575" y="2084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worked and what did not </a:t>
            </a:r>
            <a:endParaRPr/>
          </a:p>
        </p:txBody>
      </p:sp>
      <p:sp>
        <p:nvSpPr>
          <p:cNvPr id="98" name="Google Shape;98;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8"/>
          <p:cNvPicPr preferRelativeResize="0"/>
          <p:nvPr/>
        </p:nvPicPr>
        <p:blipFill>
          <a:blip r:embed="rId3">
            <a:alphaModFix/>
          </a:blip>
          <a:stretch>
            <a:fillRect/>
          </a:stretch>
        </p:blipFill>
        <p:spPr>
          <a:xfrm>
            <a:off x="65425" y="3131450"/>
            <a:ext cx="2674558" cy="1828875"/>
          </a:xfrm>
          <a:prstGeom prst="rect">
            <a:avLst/>
          </a:prstGeom>
          <a:noFill/>
          <a:ln>
            <a:noFill/>
          </a:ln>
        </p:spPr>
      </p:pic>
      <p:pic>
        <p:nvPicPr>
          <p:cNvPr id="100" name="Google Shape;100;p18"/>
          <p:cNvPicPr preferRelativeResize="0"/>
          <p:nvPr/>
        </p:nvPicPr>
        <p:blipFill>
          <a:blip r:embed="rId4">
            <a:alphaModFix/>
          </a:blip>
          <a:stretch>
            <a:fillRect/>
          </a:stretch>
        </p:blipFill>
        <p:spPr>
          <a:xfrm>
            <a:off x="3895075" y="1325425"/>
            <a:ext cx="3850000" cy="2926775"/>
          </a:xfrm>
          <a:prstGeom prst="rect">
            <a:avLst/>
          </a:prstGeom>
          <a:noFill/>
          <a:ln>
            <a:noFill/>
          </a:ln>
        </p:spPr>
      </p:pic>
      <p:pic>
        <p:nvPicPr>
          <p:cNvPr id="101" name="Google Shape;101;p18"/>
          <p:cNvPicPr preferRelativeResize="0"/>
          <p:nvPr/>
        </p:nvPicPr>
        <p:blipFill>
          <a:blip r:embed="rId5">
            <a:alphaModFix/>
          </a:blip>
          <a:stretch>
            <a:fillRect/>
          </a:stretch>
        </p:blipFill>
        <p:spPr>
          <a:xfrm>
            <a:off x="1066596" y="1325417"/>
            <a:ext cx="2674550" cy="1783033"/>
          </a:xfrm>
          <a:prstGeom prst="rect">
            <a:avLst/>
          </a:prstGeom>
          <a:noFill/>
          <a:ln>
            <a:noFill/>
          </a:ln>
        </p:spPr>
      </p:pic>
      <p:pic>
        <p:nvPicPr>
          <p:cNvPr id="102" name="Google Shape;102;p18"/>
          <p:cNvPicPr preferRelativeResize="0"/>
          <p:nvPr/>
        </p:nvPicPr>
        <p:blipFill>
          <a:blip r:embed="rId6">
            <a:alphaModFix/>
          </a:blip>
          <a:stretch>
            <a:fillRect/>
          </a:stretch>
        </p:blipFill>
        <p:spPr>
          <a:xfrm>
            <a:off x="5343900" y="108725"/>
            <a:ext cx="3714750" cy="23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limitations</a:t>
            </a:r>
            <a:endParaRPr/>
          </a:p>
        </p:txBody>
      </p:sp>
      <p:sp>
        <p:nvSpPr>
          <p:cNvPr id="108" name="Google Shape;108;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Models: </a:t>
            </a:r>
            <a:endParaRPr/>
          </a:p>
          <a:p>
            <a:pPr marL="0" lvl="0" indent="0" algn="l" rtl="0">
              <a:spcBef>
                <a:spcPts val="1200"/>
              </a:spcBef>
              <a:spcAft>
                <a:spcPts val="0"/>
              </a:spcAft>
              <a:buNone/>
            </a:pPr>
            <a:r>
              <a:rPr lang="en"/>
              <a:t>Linear Regression</a:t>
            </a:r>
            <a:endParaRPr/>
          </a:p>
          <a:p>
            <a:pPr marL="457200" lvl="0" indent="-311150" algn="l" rtl="0">
              <a:spcBef>
                <a:spcPts val="1200"/>
              </a:spcBef>
              <a:spcAft>
                <a:spcPts val="0"/>
              </a:spcAft>
              <a:buSzPts val="1300"/>
              <a:buChar char="-"/>
            </a:pPr>
            <a:r>
              <a:rPr lang="en"/>
              <a:t>Overfitting tendencies</a:t>
            </a:r>
            <a:endParaRPr/>
          </a:p>
          <a:p>
            <a:pPr marL="457200" lvl="0" indent="-311150" algn="l" rtl="0">
              <a:spcBef>
                <a:spcPts val="0"/>
              </a:spcBef>
              <a:spcAft>
                <a:spcPts val="0"/>
              </a:spcAft>
              <a:buSzPts val="1300"/>
              <a:buChar char="-"/>
            </a:pPr>
            <a:r>
              <a:rPr lang="en"/>
              <a:t>Complicated optimization</a:t>
            </a:r>
            <a:endParaRPr/>
          </a:p>
          <a:p>
            <a:pPr marL="0" lvl="0" indent="0" algn="l" rtl="0">
              <a:spcBef>
                <a:spcPts val="1200"/>
              </a:spcBef>
              <a:spcAft>
                <a:spcPts val="0"/>
              </a:spcAft>
              <a:buNone/>
            </a:pPr>
            <a:r>
              <a:rPr lang="en"/>
              <a:t>Random Forest</a:t>
            </a:r>
            <a:endParaRPr/>
          </a:p>
          <a:p>
            <a:pPr marL="457200" lvl="0" indent="-311150" algn="l" rtl="0">
              <a:spcBef>
                <a:spcPts val="1200"/>
              </a:spcBef>
              <a:spcAft>
                <a:spcPts val="0"/>
              </a:spcAft>
              <a:buSzPts val="1300"/>
              <a:buChar char="-"/>
            </a:pPr>
            <a:r>
              <a:rPr lang="en"/>
              <a:t>Creates a lot of trees and combines their outputs, too complex</a:t>
            </a:r>
            <a:endParaRPr/>
          </a:p>
          <a:p>
            <a:pPr marL="457200" lvl="0" indent="-311150" algn="l" rtl="0">
              <a:spcBef>
                <a:spcPts val="0"/>
              </a:spcBef>
              <a:spcAft>
                <a:spcPts val="0"/>
              </a:spcAft>
              <a:buSzPts val="1300"/>
              <a:buChar char="-"/>
            </a:pPr>
            <a:r>
              <a:rPr lang="en"/>
              <a:t>Requires longer training period</a:t>
            </a:r>
            <a:endParaRPr/>
          </a:p>
          <a:p>
            <a:pPr marL="0" lvl="0" indent="0" algn="l" rtl="0">
              <a:spcBef>
                <a:spcPts val="1200"/>
              </a:spcBef>
              <a:spcAft>
                <a:spcPts val="0"/>
              </a:spcAft>
              <a:buNone/>
            </a:pPr>
            <a:r>
              <a:rPr lang="en"/>
              <a:t>Decision Tree Regression</a:t>
            </a:r>
            <a:endParaRPr/>
          </a:p>
          <a:p>
            <a:pPr marL="457200" lvl="0" indent="-311150" algn="l" rtl="0">
              <a:spcBef>
                <a:spcPts val="1200"/>
              </a:spcBef>
              <a:spcAft>
                <a:spcPts val="0"/>
              </a:spcAft>
              <a:buSzPts val="1300"/>
              <a:buChar char="-"/>
            </a:pPr>
            <a:r>
              <a:rPr lang="en"/>
              <a:t>Cannot be used well with continuous numerical variables. </a:t>
            </a:r>
            <a:endParaRPr/>
          </a:p>
          <a:p>
            <a:pPr marL="457200" lvl="0" indent="-311150" algn="l" rtl="0">
              <a:spcBef>
                <a:spcPts val="0"/>
              </a:spcBef>
              <a:spcAft>
                <a:spcPts val="0"/>
              </a:spcAft>
              <a:buSzPts val="1300"/>
              <a:buChar char="-"/>
            </a:pPr>
            <a:r>
              <a:rPr lang="en"/>
              <a:t>Small change in data tends to cause a big difference in the tree structure (instability)</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569</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Roboto</vt:lpstr>
      <vt:lpstr>Paradigm</vt:lpstr>
      <vt:lpstr>Assignment 7 - California Housing</vt:lpstr>
      <vt:lpstr>Agenda</vt:lpstr>
      <vt:lpstr>Understanding the problem and forming an objective</vt:lpstr>
      <vt:lpstr>Frame, Performance measurement </vt:lpstr>
      <vt:lpstr>Why presented solution achieves the business objective</vt:lpstr>
      <vt:lpstr>What worked and what did not </vt:lpstr>
      <vt:lpstr>Model’s limitations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7 - California Housing</dc:title>
  <cp:lastModifiedBy>Матей Матев</cp:lastModifiedBy>
  <cp:revision>1</cp:revision>
  <dcterms:modified xsi:type="dcterms:W3CDTF">2022-12-14T17:22:43Z</dcterms:modified>
</cp:coreProperties>
</file>