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24384000" cy="13716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B5047-88A6-F0A0-7649-294DDF8C9999}" v="1798" dt="2022-12-16T15:38:30.343"/>
    <p1510:client id="{4AD8C224-E697-90D9-90FA-277821D6FDEF}" v="34" dt="2022-12-16T13:46:52.738"/>
    <p1510:client id="{B225D3ED-DC43-2389-4268-7715C593A816}" v="93" dt="2022-12-16T15:52:31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10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6;p48"/>
          <p:cNvSpPr/>
          <p:nvPr/>
        </p:nvSpPr>
        <p:spPr>
          <a:xfrm>
            <a:off x="2434680" y="5049000"/>
            <a:ext cx="18100800" cy="275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37;p50"/>
          <p:cNvSpPr/>
          <p:nvPr/>
        </p:nvSpPr>
        <p:spPr>
          <a:xfrm>
            <a:off x="2434680" y="5049000"/>
            <a:ext cx="18100800" cy="275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31;p49"/>
          <p:cNvSpPr/>
          <p:nvPr/>
        </p:nvSpPr>
        <p:spPr>
          <a:xfrm>
            <a:off x="2434680" y="5049000"/>
            <a:ext cx="18100800" cy="275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Google Shape;32;p49"/>
          <p:cNvSpPr/>
          <p:nvPr/>
        </p:nvSpPr>
        <p:spPr>
          <a:xfrm>
            <a:off x="0" y="0"/>
            <a:ext cx="2999160" cy="82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42;p51"/>
          <p:cNvSpPr/>
          <p:nvPr/>
        </p:nvSpPr>
        <p:spPr>
          <a:xfrm>
            <a:off x="2434680" y="5049000"/>
            <a:ext cx="18100800" cy="275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5E02-77AA-00A6-1322-8DCCBC6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787" y="3903756"/>
            <a:ext cx="21944880" cy="2289960"/>
          </a:xfrm>
        </p:spPr>
        <p:txBody>
          <a:bodyPr/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The 1st Session Topics :</a:t>
            </a:r>
            <a:endParaRPr lang="en-US" b="1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DF29-7350-5523-7314-AF65F20834A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93294" y="4234205"/>
            <a:ext cx="16590828" cy="7954920"/>
          </a:xfrm>
        </p:spPr>
        <p:txBody>
          <a:bodyPr/>
          <a:lstStyle/>
          <a:p>
            <a:r>
              <a:rPr lang="en-US" sz="3500" dirty="0">
                <a:latin typeface="Verdana Pro"/>
                <a:cs typeface="Arial"/>
              </a:rPr>
              <a:t>We will discuss through this Session :</a:t>
            </a:r>
            <a:endParaRPr lang="en-US" dirty="0">
              <a:latin typeface="Verdana Pro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Arial"/>
              </a:rPr>
              <a:t>What is http protocol and http-client and http-server 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Arial"/>
              </a:rPr>
              <a:t>how web-servers work ? , what is the different between client and server 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Arial"/>
              </a:rPr>
              <a:t>What is the rule of  backend developers 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cs typeface="Arial"/>
              </a:rPr>
              <a:t>What,s</a:t>
            </a:r>
            <a:r>
              <a:rPr lang="en-US" sz="2800" dirty="0">
                <a:cs typeface="Arial"/>
              </a:rPr>
              <a:t> the two backend-stacks paths Which  will be introduced By  GDSC Backend-Development Team 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Arial"/>
              </a:rPr>
              <a:t>Nodejs Stack Will Produced By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Eng. Eslam Muhammed  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Arial"/>
              </a:rPr>
              <a:t>PHP Stack  Will Produced By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Eng. </a:t>
            </a:r>
            <a:r>
              <a:rPr lang="en-US" sz="2800">
                <a:solidFill>
                  <a:srgbClr val="FF0000"/>
                </a:solidFill>
                <a:cs typeface="Arial"/>
              </a:rPr>
              <a:t>Hagar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Mahmoud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99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9178-36C0-BC90-F9CB-82DD1A8E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173" y="407850"/>
            <a:ext cx="21944880" cy="2289960"/>
          </a:xfrm>
        </p:spPr>
        <p:txBody>
          <a:bodyPr/>
          <a:lstStyle/>
          <a:p>
            <a:r>
              <a:rPr lang="en-US" sz="5400" b="1" dirty="0">
                <a:latin typeface="Times New Roman"/>
                <a:ea typeface="+mj-lt"/>
                <a:cs typeface="+mj-lt"/>
              </a:rPr>
              <a:t>Why Node.js is good for the backend?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EC33E-4DE7-8C4B-D68B-DB0FB0A7EEA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53665" y="3607543"/>
            <a:ext cx="16530670" cy="7954920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In web development, the backend of any application is the most crucial part. Thus, developers pay attention to it and utilize the best solutions and technology to work correctly.</a:t>
            </a:r>
            <a:endParaRPr lang="en-US" sz="2800" dirty="0"/>
          </a:p>
          <a:p>
            <a:endParaRPr lang="en-US" sz="2800" dirty="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Node.js works well with a real-time handling large amount of information. Node.js enables the collection and visualization of data to be presented as dashboards.</a:t>
            </a:r>
            <a:endParaRPr lang="en-US" sz="2800" dirty="0"/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Node.js backend development is concise, as it provides many features that can be impossible to have with any event-based environments.</a:t>
            </a:r>
            <a:endParaRPr lang="en-US" sz="2800" dirty="0"/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Node.js is fast as it stores its data in native JSON.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It is supported by a large community of developers that are constantly work on improving it.</a:t>
            </a:r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It is also suitable for developing software for different platforms regardless of the underlying operating system.</a:t>
            </a:r>
            <a:endParaRPr lang="en-US" sz="2800" dirty="0"/>
          </a:p>
          <a:p>
            <a:pPr marL="571500" indent="-5715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Node.js handles simultaneous tasks, since it is non-blocking and supports async functions. They help speed up the server activities because the processes are usually handled in a single thread instead of queuing.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Applications developed in Node.js can be scaled and offers relatively higher performance.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Node.js is easy to learn. the number of developers who use Node.js is growing significantly, reducing development costs when hiring them.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72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9C05-E7B1-ED5D-EF61-E7EAB3E9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752" y="527293"/>
            <a:ext cx="21944880" cy="2289960"/>
          </a:xfrm>
        </p:spPr>
        <p:txBody>
          <a:bodyPr/>
          <a:lstStyle/>
          <a:p>
            <a:r>
              <a:rPr lang="en-US" sz="5400" b="1" dirty="0">
                <a:latin typeface="Times New Roman"/>
                <a:ea typeface="+mj-lt"/>
                <a:cs typeface="+mj-lt"/>
              </a:rPr>
              <a:t>Top Famous Companies Using Nodejs</a:t>
            </a: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21CFE34C-B02F-1EDB-7CCD-6C63799C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0" y="3201052"/>
            <a:ext cx="22454936" cy="105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9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D95A-EBA6-3090-A609-32031F22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474" y="507386"/>
            <a:ext cx="21944880" cy="2289960"/>
          </a:xfrm>
        </p:spPr>
        <p:txBody>
          <a:bodyPr/>
          <a:lstStyle/>
          <a:p>
            <a:r>
              <a:rPr lang="en-US" sz="5400" b="1" dirty="0">
                <a:latin typeface="Times New Roman"/>
                <a:ea typeface="+mj-lt"/>
                <a:cs typeface="+mj-lt"/>
              </a:rPr>
              <a:t>What They Gained When They Used Nodejs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35AF-BC42-80A0-306A-4F9203AFE47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73573" y="4366486"/>
            <a:ext cx="21764407" cy="606997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Netflix lowers startup time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NASA improved database access time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Trello achieved quick prototyping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PayPal decreased its loading time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Linkedin</a:t>
            </a:r>
            <a:r>
              <a:rPr lang="en-US" sz="2800" dirty="0">
                <a:ea typeface="+mn-lt"/>
                <a:cs typeface="+mn-lt"/>
              </a:rPr>
              <a:t> improved its app performance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Walmart improved website experience with Node.js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Uber eases ride processing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Twitter achieves 5 seconds loading speed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Yahoo simplified feature releases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eBay reduced resource utilization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GoDaddy showed 4x higher end-user performance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Groupon achieved scalability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Medium speeds up content processing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Yandex created numerous APIs with Node.js.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Citibank achieved 50% lower latency with Node.js.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615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79DBA7-146A-E471-5A74-20C68B3A3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35" y="4311120"/>
            <a:ext cx="11789123" cy="63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B29BFE-6F06-C765-5E32-ABB42B59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73" y="3816326"/>
            <a:ext cx="15009653" cy="2493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65505-9FD9-AEAA-F5EC-78F588F1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36" y="5666622"/>
            <a:ext cx="17338527" cy="1286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6DC32-78FF-639A-5314-5F70FF6BD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222" y="6952989"/>
            <a:ext cx="15887553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7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D66A59-D211-33EC-4447-8D18C740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058" y="6200351"/>
            <a:ext cx="1621677" cy="2712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908A68-757F-2928-D294-EE15FB54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507" y="3579260"/>
            <a:ext cx="15009653" cy="2493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0B071-B6AA-8F8C-D10F-8D59DF84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802" y="5063349"/>
            <a:ext cx="17338527" cy="12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9E93E-36AC-D51F-B55A-CD38E5778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288" y="6072740"/>
            <a:ext cx="15887553" cy="4212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D5859A-B388-B2C5-37F9-8D578F0F2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0" y="6547437"/>
            <a:ext cx="2572735" cy="25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BED47-2335-8D66-AFAB-8DCFDC2E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39" y="3443793"/>
            <a:ext cx="15009653" cy="2493480"/>
          </a:xfrm>
          <a:prstGeom prst="rect">
            <a:avLst/>
          </a:prstGeom>
        </p:spPr>
      </p:pic>
      <p:pic>
        <p:nvPicPr>
          <p:cNvPr id="7" name="Google Shape;1000;p39" descr="Google Shape;594;p28">
            <a:extLst>
              <a:ext uri="{FF2B5EF4-FFF2-40B4-BE49-F238E27FC236}">
                <a16:creationId xmlns:a16="http://schemas.microsoft.com/office/drawing/2014/main" id="{8B8A47FB-1764-3A4C-4A80-4D4026E37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" r="59"/>
          <a:stretch/>
        </p:blipFill>
        <p:spPr>
          <a:xfrm>
            <a:off x="5218668" y="7658206"/>
            <a:ext cx="979535" cy="97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827B8-C56C-E441-7E26-457F41F29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536" y="5156620"/>
            <a:ext cx="17338527" cy="3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1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6EF197-E96B-49DE-DAC8-F6F38A1E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" y="0"/>
            <a:ext cx="24365069" cy="137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493AA-8417-7D23-2049-6E539A62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71" y="5093055"/>
            <a:ext cx="13948857" cy="35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2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EFDE-2B62-8F93-7F2F-C3E8369D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435" y="3632802"/>
            <a:ext cx="21944880" cy="2289960"/>
          </a:xfrm>
        </p:spPr>
        <p:txBody>
          <a:bodyPr/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What is Http Protocol ? </a:t>
            </a:r>
            <a:br>
              <a:rPr lang="en-US" b="1" dirty="0">
                <a:latin typeface="Times New Roman"/>
                <a:ea typeface="+mj-lt"/>
                <a:cs typeface="+mj-lt"/>
              </a:rPr>
            </a:br>
            <a:endParaRPr lang="en-US" b="1" dirty="0">
              <a:latin typeface="Times New Roman"/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0F5DF9-9987-9750-9B45-382D0FAB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1" y="7038952"/>
            <a:ext cx="20449674" cy="647860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D71D400-2630-80E0-0D06-672F0B26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945" y="2263400"/>
            <a:ext cx="21944880" cy="7954920"/>
          </a:xfrm>
        </p:spPr>
        <p:txBody>
          <a:bodyPr/>
          <a:lstStyle/>
          <a:p>
            <a:pPr marL="514350" indent="-514350">
              <a:buFont typeface="Arial"/>
              <a:buChar char="•"/>
            </a:pPr>
            <a:r>
              <a:rPr lang="en-US" sz="2800" dirty="0">
                <a:latin typeface="Verdana Pro"/>
                <a:cs typeface="Arial"/>
              </a:rPr>
              <a:t>It stands for </a:t>
            </a:r>
            <a:r>
              <a:rPr lang="en-US" sz="2800" dirty="0">
                <a:solidFill>
                  <a:srgbClr val="FF0000"/>
                </a:solidFill>
                <a:latin typeface="Verdana Pro"/>
                <a:cs typeface="Arial"/>
              </a:rPr>
              <a:t>Hyper Text Transfer Protocol</a:t>
            </a:r>
            <a:r>
              <a:rPr lang="en-US" sz="2800" dirty="0">
                <a:latin typeface="Verdana Pro"/>
                <a:cs typeface="Arial"/>
              </a:rPr>
              <a:t> </a:t>
            </a:r>
            <a:br>
              <a:rPr lang="en-US" sz="2800" dirty="0">
                <a:latin typeface="Verdana Pro"/>
                <a:cs typeface="Arial"/>
              </a:rPr>
            </a:br>
            <a:r>
              <a:rPr lang="en-US" sz="2800" dirty="0">
                <a:ea typeface="+mj-lt"/>
                <a:cs typeface="+mj-lt"/>
              </a:rPr>
              <a:t>It Used in  </a:t>
            </a:r>
            <a:r>
              <a:rPr lang="en-US" sz="2800" dirty="0">
                <a:solidFill>
                  <a:srgbClr val="FF0000"/>
                </a:solidFill>
                <a:ea typeface="+mj-lt"/>
                <a:cs typeface="+mj-lt"/>
              </a:rPr>
              <a:t>Web-</a:t>
            </a:r>
            <a:r>
              <a:rPr lang="en-US" sz="2800" dirty="0" err="1">
                <a:solidFill>
                  <a:srgbClr val="FF0000"/>
                </a:solidFill>
                <a:ea typeface="+mj-lt"/>
                <a:cs typeface="+mj-lt"/>
              </a:rPr>
              <a:t>Communtication</a:t>
            </a:r>
            <a:r>
              <a:rPr lang="en-US" sz="2800" dirty="0">
                <a:ea typeface="+mj-lt"/>
                <a:cs typeface="+mj-lt"/>
              </a:rPr>
              <a:t> between a </a:t>
            </a:r>
            <a:r>
              <a:rPr lang="en-US" sz="2800" dirty="0">
                <a:solidFill>
                  <a:srgbClr val="FF0000"/>
                </a:solidFill>
                <a:ea typeface="+mj-lt"/>
                <a:cs typeface="+mj-lt"/>
              </a:rPr>
              <a:t>web-client </a:t>
            </a:r>
            <a:r>
              <a:rPr lang="en-US" sz="2800" dirty="0">
                <a:ea typeface="+mj-lt"/>
                <a:cs typeface="+mj-lt"/>
              </a:rPr>
              <a:t>&amp; </a:t>
            </a:r>
            <a:r>
              <a:rPr lang="en-US" sz="2800" dirty="0">
                <a:solidFill>
                  <a:srgbClr val="FF0000"/>
                </a:solidFill>
                <a:ea typeface="+mj-lt"/>
                <a:cs typeface="+mj-lt"/>
              </a:rPr>
              <a:t>web-Server</a:t>
            </a:r>
            <a:r>
              <a:rPr lang="en-US" sz="2800" dirty="0">
                <a:ea typeface="+mj-lt"/>
                <a:cs typeface="+mj-lt"/>
              </a:rPr>
              <a:t>.</a:t>
            </a:r>
            <a:br>
              <a:rPr lang="en-US" sz="3500" dirty="0">
                <a:ea typeface="+mj-lt"/>
                <a:cs typeface="+mj-lt"/>
              </a:rPr>
            </a:br>
            <a:br>
              <a:rPr lang="en-US" sz="35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The Following is An Example of HTTP-client Request :</a:t>
            </a:r>
            <a:endParaRPr lang="en-US" sz="3500" dirty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61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F49C-F9E9-F258-29D2-C7311100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922" y="3314289"/>
            <a:ext cx="21944880" cy="2289960"/>
          </a:xfrm>
        </p:spPr>
        <p:txBody>
          <a:bodyPr/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What is Http-Client &amp; Http-Server ? &amp; How Server-Side Work ?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E9FF253-3D4F-6C4A-3CE4-62738F6B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62" y="4947485"/>
            <a:ext cx="20369461" cy="83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9E93-B9C7-86DB-BE0E-5BD4379E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108" y="3055496"/>
            <a:ext cx="23168090" cy="3513170"/>
          </a:xfrm>
        </p:spPr>
        <p:txBody>
          <a:bodyPr/>
          <a:lstStyle/>
          <a:p>
            <a:r>
              <a:rPr lang="en-US" sz="5400" b="1" dirty="0">
                <a:latin typeface="Times New Roman"/>
                <a:ea typeface="+mj-lt"/>
                <a:cs typeface="+mj-lt"/>
              </a:rPr>
              <a:t>What is The Rule Of Backend Developers ?</a:t>
            </a:r>
            <a:r>
              <a:rPr lang="en-US" sz="5400" dirty="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17958-DC1A-1334-63E2-A2F890B2290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93944" y="6499425"/>
            <a:ext cx="15909039" cy="351317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Back-end developers are the experts who build and maintain the mechanisms that process data and perform actions on websites. Unlike </a:t>
            </a:r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front-end developers </a:t>
            </a:r>
            <a:r>
              <a:rPr lang="en-US" dirty="0">
                <a:ea typeface="+mj-lt"/>
                <a:cs typeface="+mj-lt"/>
              </a:rPr>
              <a:t>, who control everything you can see on a website, </a:t>
            </a:r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back-end developers</a:t>
            </a:r>
            <a:r>
              <a:rPr lang="en-US" dirty="0">
                <a:ea typeface="+mj-lt"/>
                <a:cs typeface="+mj-lt"/>
              </a:rPr>
              <a:t> are involved in </a:t>
            </a:r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data storage, security, and other server-side functions</a:t>
            </a:r>
            <a:r>
              <a:rPr lang="en-US" dirty="0">
                <a:ea typeface="+mj-lt"/>
                <a:cs typeface="+mj-lt"/>
              </a:rPr>
              <a:t> that you cannot see.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9EC8-0B5E-C0CE-4252-7D2DD064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439" y="3573081"/>
            <a:ext cx="16109565" cy="2289960"/>
          </a:xfrm>
        </p:spPr>
        <p:txBody>
          <a:bodyPr/>
          <a:lstStyle/>
          <a:p>
            <a:r>
              <a:rPr lang="en-US" sz="5400" b="1" dirty="0" err="1">
                <a:latin typeface="Times New Roman"/>
                <a:ea typeface="+mj-lt"/>
                <a:cs typeface="+mj-lt"/>
              </a:rPr>
              <a:t>What,s</a:t>
            </a:r>
            <a:r>
              <a:rPr lang="en-US" sz="5400" b="1" dirty="0">
                <a:latin typeface="Times New Roman"/>
                <a:ea typeface="+mj-lt"/>
                <a:cs typeface="+mj-lt"/>
              </a:rPr>
              <a:t> The Main two Stacks Which Will Produced By GDSC  Backend-Development Team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8FC29-5093-E5C8-9702-3B7DAA96BEA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433293" y="6141098"/>
            <a:ext cx="16229880" cy="228996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/>
              <a:t>Nodejs [ </a:t>
            </a:r>
            <a:r>
              <a:rPr lang="en-US" dirty="0" err="1"/>
              <a:t>Expressjs</a:t>
            </a:r>
            <a:r>
              <a:rPr lang="en-US" dirty="0"/>
              <a:t> , PostgreSQL DB , MongoDB,  Jasmine ]</a:t>
            </a:r>
          </a:p>
          <a:p>
            <a:pPr marL="571500" indent="-571500">
              <a:buFont typeface="Arial"/>
              <a:buChar char="•"/>
            </a:pPr>
            <a:endParaRPr lang="en-US"/>
          </a:p>
          <a:p>
            <a:pPr marL="571500" indent="-571500">
              <a:buFont typeface="Arial"/>
              <a:buChar char="•"/>
            </a:pPr>
            <a:r>
              <a:rPr lang="en-US" dirty="0"/>
              <a:t>PHP [ PHP ,MySQL DB , Laravel ]</a:t>
            </a:r>
          </a:p>
        </p:txBody>
      </p:sp>
    </p:spTree>
    <p:extLst>
      <p:ext uri="{BB962C8B-B14F-4D97-AF65-F5344CB8AC3E}">
        <p14:creationId xmlns:p14="http://schemas.microsoft.com/office/powerpoint/2010/main" val="162729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D4A925A-70F5-2879-BA85-8682DC8C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" y="3091220"/>
            <a:ext cx="19005883" cy="91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6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0EA4-2D86-CD90-0FAE-8980BA11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15" y="467572"/>
            <a:ext cx="21944880" cy="2289960"/>
          </a:xfrm>
        </p:spPr>
        <p:txBody>
          <a:bodyPr/>
          <a:lstStyle/>
          <a:p>
            <a:r>
              <a:rPr lang="en-US" sz="5400" b="1" dirty="0">
                <a:latin typeface="Times New Roman"/>
                <a:ea typeface="+mj-lt"/>
                <a:cs typeface="+mj-lt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3AF79-FF05-0106-FF0D-CB8D4F8A000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2160" y="3718951"/>
            <a:ext cx="16450460" cy="78244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ea typeface="+mj-lt"/>
                <a:cs typeface="+mj-lt"/>
              </a:rPr>
              <a:t>As you might have heard about JavaScript, it is one of the most preferred and commonly used backend technology.</a:t>
            </a:r>
            <a:endParaRPr lang="en-US" sz="3200"/>
          </a:p>
          <a:p>
            <a:pPr marL="571500" indent="-571500">
              <a:buFont typeface="Arial"/>
              <a:buChar char="•"/>
            </a:pPr>
            <a:r>
              <a:rPr lang="en-US" sz="3200" dirty="0">
                <a:ea typeface="+mj-lt"/>
                <a:cs typeface="+mj-lt"/>
              </a:rPr>
              <a:t>JavaScript has shown a significant rise in its usage, since it speeds up the development, making it more time and cost-effective by unifying the codebase.</a:t>
            </a:r>
            <a:endParaRPr lang="en-US" sz="3200"/>
          </a:p>
          <a:p>
            <a:pPr marL="571500" indent="-571500">
              <a:buFont typeface="Arial"/>
              <a:buChar char="•"/>
            </a:pPr>
            <a:r>
              <a:rPr lang="en-US" sz="3200" dirty="0">
                <a:ea typeface="+mj-lt"/>
                <a:cs typeface="+mj-lt"/>
              </a:rPr>
              <a:t>Node.js is a JavaScript runtime environment that runs JavaScript code outside the web browser.</a:t>
            </a:r>
            <a:endParaRPr lang="en-US" sz="3200"/>
          </a:p>
          <a:p>
            <a:pPr marL="571500" indent="-571500">
              <a:buFont typeface="Arial"/>
              <a:buChar char="•"/>
            </a:pPr>
            <a:r>
              <a:rPr lang="en-US" sz="3200" dirty="0" err="1">
                <a:ea typeface="+mj-lt"/>
                <a:cs typeface="+mj-lt"/>
              </a:rPr>
              <a:t>JavaSript</a:t>
            </a:r>
            <a:r>
              <a:rPr lang="en-US" sz="3200" dirty="0">
                <a:ea typeface="+mj-lt"/>
                <a:cs typeface="+mj-lt"/>
              </a:rPr>
              <a:t> is a programming language that drastically changed web development and has been in use by IT specialists worldwide since 1995.</a:t>
            </a:r>
            <a:endParaRPr lang="en-US" sz="3200"/>
          </a:p>
          <a:p>
            <a:pPr marL="571500" indent="-571500">
              <a:buFont typeface="Arial"/>
              <a:buChar char="•"/>
            </a:pPr>
            <a:r>
              <a:rPr lang="en-US" sz="3200" dirty="0">
                <a:ea typeface="+mj-lt"/>
                <a:cs typeface="+mj-lt"/>
              </a:rPr>
              <a:t>Even though </a:t>
            </a:r>
            <a:r>
              <a:rPr lang="en-US" sz="3200" dirty="0" err="1">
                <a:ea typeface="+mj-lt"/>
                <a:cs typeface="+mj-lt"/>
              </a:rPr>
              <a:t>JavaSript</a:t>
            </a:r>
            <a:r>
              <a:rPr lang="en-US" sz="3200" dirty="0">
                <a:ea typeface="+mj-lt"/>
                <a:cs typeface="+mj-lt"/>
              </a:rPr>
              <a:t> has been around for a longtime and has great frameworks and libraries, but it never had any backend platforms for hosting application, that could compete with other languages.</a:t>
            </a:r>
            <a:endParaRPr lang="en-US" sz="3200"/>
          </a:p>
          <a:p>
            <a:pPr marL="571500" indent="-571500">
              <a:buFont typeface="Arial"/>
              <a:buChar char="•"/>
            </a:pPr>
            <a:r>
              <a:rPr lang="en-US" sz="3200" dirty="0">
                <a:ea typeface="+mj-lt"/>
                <a:cs typeface="+mj-lt"/>
              </a:rPr>
              <a:t>Currently, we have Node.js that can solve this issue. Many startups and enterprise-level projects use Node.js for various reasons, which we are going to cover later in the article.</a:t>
            </a:r>
            <a:endParaRPr lang="en-US" sz="3200"/>
          </a:p>
          <a:p>
            <a:pPr marL="571500" indent="-571500">
              <a:buFont typeface="Arial"/>
              <a:buChar char="•"/>
            </a:pPr>
            <a:r>
              <a:rPr lang="en-US" sz="3200" dirty="0">
                <a:ea typeface="+mj-lt"/>
                <a:cs typeface="+mj-lt"/>
              </a:rPr>
              <a:t>The research shows that developers use Node.js for their application’s backend and other tasks to enhance their performance.</a:t>
            </a:r>
            <a:endParaRPr lang="en-US" sz="32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171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D68A-DC71-D306-C6D8-D24CE33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00" y="6200819"/>
            <a:ext cx="16129618" cy="2791275"/>
          </a:xfrm>
        </p:spPr>
        <p:txBody>
          <a:bodyPr/>
          <a:lstStyle/>
          <a:p>
            <a:r>
              <a:rPr lang="en-US" sz="5400" b="1" dirty="0">
                <a:latin typeface="Times New Roman"/>
                <a:ea typeface="+mj-lt"/>
                <a:cs typeface="+mj-lt"/>
              </a:rPr>
              <a:t>What is Node.js used for?</a:t>
            </a:r>
            <a:br>
              <a:rPr lang="en-US" sz="5400" b="1" dirty="0">
                <a:latin typeface="Times New Roman"/>
                <a:ea typeface="+mj-lt"/>
                <a:cs typeface="+mj-lt"/>
              </a:rPr>
            </a:br>
            <a:endParaRPr lang="en-US" sz="5400" b="1" dirty="0">
              <a:latin typeface="Times New Roman"/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 Node.js belongs to the software category that allows developers to code applications and simultaneously run them.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5400" b="1" dirty="0">
                <a:latin typeface="Times New Roman"/>
                <a:ea typeface="+mj-lt"/>
                <a:cs typeface="+mj-lt"/>
              </a:rPr>
              <a:t>The principal characteristics of Node.js are:</a:t>
            </a:r>
            <a:br>
              <a:rPr lang="en-US" sz="5400" b="1" dirty="0">
                <a:latin typeface="Times New Roman"/>
                <a:ea typeface="+mj-lt"/>
                <a:cs typeface="+mj-lt"/>
              </a:rPr>
            </a:br>
            <a:endParaRPr lang="en-US" sz="5400" b="1" dirty="0">
              <a:latin typeface="Times New Roman"/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 It is a server framework.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  It is open-source.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 It is suitable for different platforms.</a:t>
            </a:r>
            <a:endParaRPr lang="en-US" dirty="0"/>
          </a:p>
          <a:p>
            <a:pPr marL="571500" indent="-57150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67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E8D2-5617-1B1A-80C2-25F0467B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93" y="3413824"/>
            <a:ext cx="21944880" cy="2289960"/>
          </a:xfrm>
        </p:spPr>
        <p:txBody>
          <a:bodyPr/>
          <a:lstStyle/>
          <a:p>
            <a:r>
              <a:rPr lang="en-US" sz="5400" b="1" dirty="0">
                <a:latin typeface="Times New Roman"/>
                <a:ea typeface="+mj-lt"/>
                <a:cs typeface="+mj-lt"/>
              </a:rPr>
              <a:t>Top  Nodejs Frameworks :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1B366D4-5D27-E657-2B61-0D93E01E1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48" y="4970235"/>
            <a:ext cx="16780041" cy="8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5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864</Words>
  <Application>Microsoft Office PowerPoint</Application>
  <PresentationFormat>Custom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Symbol</vt:lpstr>
      <vt:lpstr>Times New Roman</vt:lpstr>
      <vt:lpstr>Verdana Pro</vt:lpstr>
      <vt:lpstr>Wingdings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The 1st Session Topics :</vt:lpstr>
      <vt:lpstr>What is Http Protocol ?  </vt:lpstr>
      <vt:lpstr>What is Http-Client &amp; Http-Server ? &amp; How Server-Side Work ? </vt:lpstr>
      <vt:lpstr>What is The Rule Of Backend Developers ? </vt:lpstr>
      <vt:lpstr>What,s The Main two Stacks Which Will Produced By GDSC  Backend-Development Team ?</vt:lpstr>
      <vt:lpstr>PowerPoint Presentation</vt:lpstr>
      <vt:lpstr>Introduction</vt:lpstr>
      <vt:lpstr>What is Node.js used for?   Node.js belongs to the software category that allows developers to code applications and simultaneously run them.  The principal characteristics of Node.js are:   It is a server framework.   It is open-source.  It is suitable for different platforms.  </vt:lpstr>
      <vt:lpstr>Top  Nodejs Frameworks :</vt:lpstr>
      <vt:lpstr>Why Node.js is good for the backend?</vt:lpstr>
      <vt:lpstr>Top Famous Companies Using Nodejs</vt:lpstr>
      <vt:lpstr>What They Gained When They Used Nodejs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GDSC – Fayoum University </dc:title>
  <dc:subject/>
  <dc:creator/>
  <dc:description/>
  <cp:lastModifiedBy>Hagar Mahmoud</cp:lastModifiedBy>
  <cp:revision>485</cp:revision>
  <dcterms:modified xsi:type="dcterms:W3CDTF">2022-12-16T17:15:13Z</dcterms:modified>
  <dc:language>en-US</dc:language>
</cp:coreProperties>
</file>