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Shape 14"/>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03" name="Shape 103"/>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21"/>
          </p:nvPr>
        </p:nvSpPr>
        <p:spPr>
          <a:xfrm>
            <a:off x="12192000" y="-177800"/>
            <a:ext cx="12192000" cy="7162800"/>
          </a:xfrm>
          <a:prstGeom prst="rect">
            <a:avLst/>
          </a:prstGeom>
        </p:spPr>
        <p:txBody>
          <a:bodyPr lIns="91439" tIns="45719" rIns="91439" bIns="45719">
            <a:noAutofit/>
          </a:bodyPr>
          <a:lstStyle/>
          <a:p>
            <a:pPr/>
          </a:p>
        </p:txBody>
      </p:sp>
      <p:sp>
        <p:nvSpPr>
          <p:cNvPr id="112" name="Shape 112"/>
          <p:cNvSpPr/>
          <p:nvPr>
            <p:ph type="pic" sz="half" idx="22"/>
          </p:nvPr>
        </p:nvSpPr>
        <p:spPr>
          <a:xfrm>
            <a:off x="12192000" y="6451600"/>
            <a:ext cx="12192000" cy="8297334"/>
          </a:xfrm>
          <a:prstGeom prst="rect">
            <a:avLst/>
          </a:prstGeom>
        </p:spPr>
        <p:txBody>
          <a:bodyPr lIns="91439" tIns="45719" rIns="91439" bIns="45719">
            <a:noAutofit/>
          </a:bodyPr>
          <a:lstStyle/>
          <a:p>
            <a:pPr/>
          </a:p>
        </p:txBody>
      </p:sp>
      <p:sp>
        <p:nvSpPr>
          <p:cNvPr id="113" name="Shape 113"/>
          <p:cNvSpPr/>
          <p:nvPr>
            <p:ph type="pic" idx="23"/>
          </p:nvPr>
        </p:nvSpPr>
        <p:spPr>
          <a:xfrm>
            <a:off x="-190500" y="0"/>
            <a:ext cx="12428272" cy="13716000"/>
          </a:xfrm>
          <a:prstGeom prst="rect">
            <a:avLst/>
          </a:prstGeom>
        </p:spPr>
        <p:txBody>
          <a:bodyPr lIns="91439" tIns="45719" rIns="91439" bIns="45719">
            <a:noAutofit/>
          </a:bodyPr>
          <a:lstStyle/>
          <a:p>
            <a:pPr/>
          </a:p>
        </p:txBody>
      </p:sp>
      <p:sp>
        <p:nvSpPr>
          <p:cNvPr id="114" name="Shape 114"/>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122" name="Shape 122"/>
          <p:cNvSpPr txBox="1"/>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23" name="Shape 123"/>
          <p:cNvSpPr txBox="1"/>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pPr/>
            <a:r>
              <a:t>Johnny Appleseed</a:t>
            </a:r>
          </a:p>
        </p:txBody>
      </p:sp>
      <p:sp>
        <p:nvSpPr>
          <p:cNvPr id="124" name="Shape 124"/>
          <p:cNvSpPr txBox="1"/>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25" name="Shape 125"/>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txBox="1"/>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33" name="Shape 133"/>
          <p:cNvSpPr/>
          <p:nvPr>
            <p:ph type="pic" idx="22"/>
          </p:nvPr>
        </p:nvSpPr>
        <p:spPr>
          <a:xfrm>
            <a:off x="-190500" y="0"/>
            <a:ext cx="12428272" cy="13716000"/>
          </a:xfrm>
          <a:prstGeom prst="rect">
            <a:avLst/>
          </a:prstGeom>
        </p:spPr>
        <p:txBody>
          <a:bodyPr lIns="91439" tIns="45719" rIns="91439" bIns="45719">
            <a:noAutofit/>
          </a:bodyPr>
          <a:lstStyle/>
          <a:p>
            <a:pPr/>
          </a:p>
        </p:txBody>
      </p:sp>
      <p:sp>
        <p:nvSpPr>
          <p:cNvPr id="134" name="Shape 134"/>
          <p:cNvSpPr txBox="1"/>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pPr/>
            <a:r>
              <a:t>Johnny Appleseed</a:t>
            </a:r>
          </a:p>
        </p:txBody>
      </p:sp>
      <p:sp>
        <p:nvSpPr>
          <p:cNvPr id="135" name="Shape 135"/>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143" name="Shape 14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hape 157"/>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23" name="Shape 23"/>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4" name="Shape 24"/>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Shape 25"/>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Shape 35"/>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hape 44"/>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21"/>
          </p:nvPr>
        </p:nvSpPr>
        <p:spPr>
          <a:xfrm>
            <a:off x="-190500" y="0"/>
            <a:ext cx="12428272" cy="13716000"/>
          </a:xfrm>
          <a:prstGeom prst="rect">
            <a:avLst/>
          </a:prstGeom>
        </p:spPr>
        <p:txBody>
          <a:bodyPr lIns="91439" tIns="45719" rIns="91439" bIns="45719">
            <a:noAutofit/>
          </a:bodyPr>
          <a:lstStyle/>
          <a:p>
            <a:pPr/>
          </a:p>
        </p:txBody>
      </p:sp>
      <p:sp>
        <p:nvSpPr>
          <p:cNvPr id="53" name="Shape 53"/>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Shape 54"/>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Shape 62"/>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63" name="Shape 63"/>
          <p:cNvSpPr txBox="1"/>
          <p:nvPr>
            <p:ph type="title"/>
          </p:nvPr>
        </p:nvSpPr>
        <p:spPr>
          <a:prstGeom prst="rect">
            <a:avLst/>
          </a:prstGeom>
        </p:spPr>
        <p:txBody>
          <a:bodyPr/>
          <a:lstStyle/>
          <a:p>
            <a:pPr/>
            <a:r>
              <a:t>Title Text</a:t>
            </a:r>
          </a:p>
        </p:txBody>
      </p:sp>
      <p:sp>
        <p:nvSpPr>
          <p:cNvPr id="64" name="Shape 64"/>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72" name="Shape 72"/>
          <p:cNvSpPr txBox="1"/>
          <p:nvPr>
            <p:ph type="title"/>
          </p:nvPr>
        </p:nvSpPr>
        <p:spPr>
          <a:prstGeom prst="rect">
            <a:avLst/>
          </a:prstGeom>
        </p:spPr>
        <p:txBody>
          <a:bodyPr/>
          <a:lstStyle/>
          <a:p>
            <a:pPr/>
            <a:r>
              <a:t>Title Text</a:t>
            </a:r>
          </a:p>
        </p:txBody>
      </p:sp>
      <p:sp>
        <p:nvSpPr>
          <p:cNvPr id="73" name="Shape 73"/>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Shape 81"/>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82" name="Shape 82"/>
          <p:cNvSpPr txBox="1"/>
          <p:nvPr>
            <p:ph type="title"/>
          </p:nvPr>
        </p:nvSpPr>
        <p:spPr>
          <a:prstGeom prst="rect">
            <a:avLst/>
          </a:prstGeom>
        </p:spPr>
        <p:txBody>
          <a:bodyPr/>
          <a:lstStyle/>
          <a:p>
            <a:pPr/>
            <a:r>
              <a:t>Title Text</a:t>
            </a:r>
          </a:p>
        </p:txBody>
      </p:sp>
      <p:sp>
        <p:nvSpPr>
          <p:cNvPr id="83" name="Shape 83"/>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92" name="Shape 92"/>
          <p:cNvSpPr/>
          <p:nvPr>
            <p:ph type="pic" idx="22"/>
          </p:nvPr>
        </p:nvSpPr>
        <p:spPr>
          <a:xfrm>
            <a:off x="13258800" y="0"/>
            <a:ext cx="12428272" cy="13716000"/>
          </a:xfrm>
          <a:prstGeom prst="rect">
            <a:avLst/>
          </a:prstGeom>
        </p:spPr>
        <p:txBody>
          <a:bodyPr lIns="91439" tIns="45719" rIns="91439" bIns="45719">
            <a:noAutofit/>
          </a:bodyPr>
          <a:lstStyle/>
          <a:p>
            <a:pPr/>
          </a:p>
        </p:txBody>
      </p:sp>
      <p:sp>
        <p:nvSpPr>
          <p:cNvPr id="93" name="Shape 93"/>
          <p:cNvSpPr txBox="1"/>
          <p:nvPr>
            <p:ph type="title"/>
          </p:nvPr>
        </p:nvSpPr>
        <p:spPr>
          <a:xfrm>
            <a:off x="762000" y="2159000"/>
            <a:ext cx="11811000" cy="1016000"/>
          </a:xfrm>
          <a:prstGeom prst="rect">
            <a:avLst/>
          </a:prstGeom>
        </p:spPr>
        <p:txBody>
          <a:bodyPr/>
          <a:lstStyle/>
          <a:p>
            <a:pPr/>
            <a:r>
              <a:t>Title Text</a:t>
            </a:r>
          </a:p>
        </p:txBody>
      </p:sp>
      <p:sp>
        <p:nvSpPr>
          <p:cNvPr id="94" name="Shape 94"/>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1.gif"/><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 Id="rId3" Type="http://schemas.openxmlformats.org/officeDocument/2006/relationships/image" Target="../media/image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arxiv.org/ftp/arxiv/papers/1807/1807.11218.pdf" TargetMode="External"/><Relationship Id="rId3" Type="http://schemas.openxmlformats.org/officeDocument/2006/relationships/hyperlink" Target="https://hydra.iohk.io/job/Cardano/cardano-ledger-specs/delegationDesignSpec/latest-finished" TargetMode="External"/><Relationship Id="rId4" Type="http://schemas.openxmlformats.org/officeDocument/2006/relationships/hyperlink" Target="https://hydra.iohk.io/job/Cardano/cardano-ledger-specs/shelleyLedgerSpec/latest-finished/download/1"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6" name="Shape 166"/>
          <p:cNvSpPr txBox="1"/>
          <p:nvPr>
            <p:ph type="subTitle" sz="quarter" idx="1"/>
          </p:nvPr>
        </p:nvSpPr>
        <p:spPr>
          <a:prstGeom prst="rect">
            <a:avLst/>
          </a:prstGeom>
        </p:spPr>
        <p:txBody>
          <a:bodyPr/>
          <a:lstStyle/>
          <a:p>
            <a:pPr defTabSz="817244">
              <a:spcBef>
                <a:spcPts val="3100"/>
              </a:spcBef>
              <a:defRPr sz="7623"/>
            </a:pPr>
            <a:r>
              <a:t>Staking Rewards</a:t>
            </a:r>
          </a:p>
          <a:p>
            <a:pPr defTabSz="817244">
              <a:spcBef>
                <a:spcPts val="3100"/>
              </a:spcBef>
              <a:defRPr sz="7623"/>
            </a:pPr>
            <a:r>
              <a:t>The Good, the Bad and the Ugly</a:t>
            </a:r>
          </a:p>
        </p:txBody>
      </p:sp>
      <p:sp>
        <p:nvSpPr>
          <p:cNvPr id="167" name="Shape 167"/>
          <p:cNvSpPr txBox="1"/>
          <p:nvPr>
            <p:ph type="ctrTitle"/>
          </p:nvPr>
        </p:nvSpPr>
        <p:spPr>
          <a:prstGeom prst="rect">
            <a:avLst/>
          </a:prstGeom>
        </p:spPr>
        <p:txBody>
          <a:bodyPr/>
          <a:lstStyle>
            <a:lvl1pPr defTabSz="792479">
              <a:defRPr sz="29088">
                <a:solidFill>
                  <a:schemeClr val="accent4">
                    <a:hueOff val="-667846"/>
                    <a:satOff val="2144"/>
                    <a:lumOff val="-5984"/>
                  </a:schemeClr>
                </a:solidFill>
              </a:defRPr>
            </a:lvl1pPr>
          </a:lstStyle>
          <a:p>
            <a:pPr/>
            <a:r>
              <a:t>Demystifying RSS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4" name="DemystifyingRSS_top.png"/>
          <p:cNvPicPr>
            <a:picLocks noChangeAspect="1"/>
          </p:cNvPicPr>
          <p:nvPr/>
        </p:nvPicPr>
        <p:blipFill>
          <a:blip r:embed="rId2">
            <a:extLst/>
          </a:blip>
          <a:stretch>
            <a:fillRect/>
          </a:stretch>
        </p:blipFill>
        <p:spPr>
          <a:xfrm>
            <a:off x="1077419" y="1409700"/>
            <a:ext cx="23279101" cy="13609621"/>
          </a:xfrm>
          <a:prstGeom prst="rect">
            <a:avLst/>
          </a:prstGeom>
          <a:ln w="12700">
            <a:miter lim="400000"/>
          </a:ln>
        </p:spPr>
      </p:pic>
      <p:sp>
        <p:nvSpPr>
          <p:cNvPr id="215" name="Shape 215"/>
          <p:cNvSpPr txBox="1"/>
          <p:nvPr>
            <p:ph type="body" idx="21"/>
          </p:nvPr>
        </p:nvSpPr>
        <p:spPr>
          <a:prstGeom prst="rect">
            <a:avLst/>
          </a:prstGeom>
        </p:spPr>
        <p:txBody>
          <a:bodyPr/>
          <a:lstStyle/>
          <a:p>
            <a:pPr/>
            <a:r>
              <a:t>DeMISTYFYING REWARD SHARING SCHEMES</a:t>
            </a:r>
          </a:p>
        </p:txBody>
      </p:sp>
      <p:sp>
        <p:nvSpPr>
          <p:cNvPr id="216" name="Shape 216"/>
          <p:cNvSpPr txBox="1"/>
          <p:nvPr>
            <p:ph type="title"/>
          </p:nvPr>
        </p:nvSpPr>
        <p:spPr>
          <a:prstGeom prst="rect">
            <a:avLst/>
          </a:prstGeom>
        </p:spPr>
        <p:txBody>
          <a:bodyPr/>
          <a:lstStyle>
            <a:lvl1pPr defTabSz="685165">
              <a:spcBef>
                <a:spcPts val="3200"/>
              </a:spcBef>
              <a:defRPr sz="7221"/>
            </a:lvl1pPr>
          </a:lstStyle>
          <a:p>
            <a:pPr/>
            <a:r>
              <a:t>The GOOD</a:t>
            </a:r>
          </a:p>
        </p:txBody>
      </p:sp>
      <p:sp>
        <p:nvSpPr>
          <p:cNvPr id="217" name="Shape 217"/>
          <p:cNvSpPr/>
          <p:nvPr/>
        </p:nvSpPr>
        <p:spPr>
          <a:xfrm>
            <a:off x="2057400" y="9791700"/>
            <a:ext cx="22326600" cy="58166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218" name="Shape 218"/>
          <p:cNvSpPr txBox="1"/>
          <p:nvPr/>
        </p:nvSpPr>
        <p:spPr>
          <a:xfrm>
            <a:off x="10515600" y="10693400"/>
            <a:ext cx="12141200" cy="2844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900"/>
              </a:spcBef>
              <a:defRPr sz="4800"/>
            </a:pPr>
            <a:r>
              <a:rPr b="1">
                <a:latin typeface="Avenir Next Regular"/>
                <a:ea typeface="Avenir Next Regular"/>
                <a:cs typeface="Avenir Next Regular"/>
                <a:sym typeface="Avenir Next Regular"/>
              </a:rPr>
              <a:t>Minimum</a:t>
            </a:r>
            <a:r>
              <a:t> pool reward</a:t>
            </a:r>
          </a:p>
        </p:txBody>
      </p:sp>
      <p:grpSp>
        <p:nvGrpSpPr>
          <p:cNvPr id="221" name="Group 221"/>
          <p:cNvGrpSpPr/>
          <p:nvPr/>
        </p:nvGrpSpPr>
        <p:grpSpPr>
          <a:xfrm>
            <a:off x="565631" y="10693400"/>
            <a:ext cx="8571538" cy="2410408"/>
            <a:chOff x="0" y="0"/>
            <a:chExt cx="8571536" cy="2410407"/>
          </a:xfrm>
        </p:grpSpPr>
        <p:pic>
          <p:nvPicPr>
            <p:cNvPr id="220" name="gif (1).gif"/>
            <p:cNvPicPr>
              <a:picLocks noChangeAspect="1"/>
            </p:cNvPicPr>
            <p:nvPr/>
          </p:nvPicPr>
          <p:blipFill>
            <a:blip r:embed="rId3">
              <a:extLst/>
            </a:blip>
            <a:srcRect l="0" t="0" r="0" b="0"/>
            <a:stretch>
              <a:fillRect/>
            </a:stretch>
          </p:blipFill>
          <p:spPr>
            <a:xfrm>
              <a:off x="139700" y="165100"/>
              <a:ext cx="8292137" cy="2080208"/>
            </a:xfrm>
            <a:prstGeom prst="rect">
              <a:avLst/>
            </a:prstGeom>
            <a:ln>
              <a:noFill/>
            </a:ln>
            <a:effectLst/>
          </p:spPr>
        </p:pic>
        <p:pic>
          <p:nvPicPr>
            <p:cNvPr id="219" name=""/>
            <p:cNvPicPr>
              <a:picLocks noChangeAspect="0"/>
            </p:cNvPicPr>
            <p:nvPr/>
          </p:nvPicPr>
          <p:blipFill>
            <a:blip r:embed="rId4">
              <a:extLst/>
            </a:blip>
            <a:stretch>
              <a:fillRect/>
            </a:stretch>
          </p:blipFill>
          <p:spPr>
            <a:xfrm>
              <a:off x="-1" y="0"/>
              <a:ext cx="8571538" cy="2410408"/>
            </a:xfrm>
            <a:prstGeom prst="rect">
              <a:avLst/>
            </a:prstGeom>
            <a:effectLst/>
          </p:spPr>
        </p:pic>
      </p:grpSp>
      <p:sp>
        <p:nvSpPr>
          <p:cNvPr id="222" name="Shape 222"/>
          <p:cNvSpPr txBox="1"/>
          <p:nvPr>
            <p:ph type="body" sz="quarter" idx="1"/>
          </p:nvPr>
        </p:nvSpPr>
        <p:spPr>
          <a:xfrm>
            <a:off x="889000" y="4559300"/>
            <a:ext cx="6400800" cy="4191000"/>
          </a:xfrm>
          <a:prstGeom prst="rect">
            <a:avLst/>
          </a:prstGeom>
        </p:spPr>
        <p:txBody>
          <a:bodyPr/>
          <a:lstStyle/>
          <a:p>
            <a:pPr marL="383645" indent="-383645">
              <a:buClrTx/>
              <a:buSzPct val="40000"/>
              <a:buFontTx/>
              <a:buBlip>
                <a:blip r:embed="rId5"/>
              </a:buBlip>
              <a:defRPr sz="2900"/>
            </a:pPr>
            <a:r>
              <a:t>Min stake cannot reach 0 if s&gt;0.</a:t>
            </a:r>
          </a:p>
          <a:p>
            <a:pPr marL="383645" indent="-383645">
              <a:buClrTx/>
              <a:buSzPct val="40000"/>
              <a:buFontTx/>
              <a:buBlip>
                <a:blip r:embed="rId5"/>
              </a:buBlip>
              <a:defRPr sz="2900"/>
            </a:pPr>
            <a:r>
              <a:t>Orange is the base with what a0 is calculated. </a:t>
            </a:r>
          </a:p>
          <a:p>
            <a:pPr marL="383645" indent="-383645">
              <a:buClrTx/>
              <a:buSzPct val="40000"/>
              <a:buFontTx/>
              <a:buBlip>
                <a:blip r:embed="rId5"/>
              </a:buBlip>
              <a:defRPr sz="2900"/>
            </a:pPr>
            <a:r>
              <a:t>i.e. orange * (1+a0) = green the 100%</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4" name="DemystifyingRSS_top.png"/>
          <p:cNvPicPr>
            <a:picLocks noChangeAspect="1"/>
          </p:cNvPicPr>
          <p:nvPr/>
        </p:nvPicPr>
        <p:blipFill>
          <a:blip r:embed="rId2">
            <a:extLst/>
          </a:blip>
          <a:stretch>
            <a:fillRect/>
          </a:stretch>
        </p:blipFill>
        <p:spPr>
          <a:xfrm>
            <a:off x="1077419" y="1409700"/>
            <a:ext cx="23279101" cy="13609621"/>
          </a:xfrm>
          <a:prstGeom prst="rect">
            <a:avLst/>
          </a:prstGeom>
          <a:ln w="12700">
            <a:miter lim="400000"/>
          </a:ln>
        </p:spPr>
      </p:pic>
      <p:sp>
        <p:nvSpPr>
          <p:cNvPr id="225" name="Shape 225"/>
          <p:cNvSpPr txBox="1"/>
          <p:nvPr>
            <p:ph type="body" idx="21"/>
          </p:nvPr>
        </p:nvSpPr>
        <p:spPr>
          <a:prstGeom prst="rect">
            <a:avLst/>
          </a:prstGeom>
        </p:spPr>
        <p:txBody>
          <a:bodyPr/>
          <a:lstStyle/>
          <a:p>
            <a:pPr/>
            <a:r>
              <a:t>DeMISTYFYING REWARD SHARING SCHEMES</a:t>
            </a:r>
          </a:p>
        </p:txBody>
      </p:sp>
      <p:sp>
        <p:nvSpPr>
          <p:cNvPr id="226" name="Shape 226"/>
          <p:cNvSpPr txBox="1"/>
          <p:nvPr>
            <p:ph type="title"/>
          </p:nvPr>
        </p:nvSpPr>
        <p:spPr>
          <a:prstGeom prst="rect">
            <a:avLst/>
          </a:prstGeom>
        </p:spPr>
        <p:txBody>
          <a:bodyPr/>
          <a:lstStyle>
            <a:lvl1pPr defTabSz="685165">
              <a:spcBef>
                <a:spcPts val="3200"/>
              </a:spcBef>
              <a:defRPr sz="7221"/>
            </a:lvl1pPr>
          </a:lstStyle>
          <a:p>
            <a:pPr/>
            <a:r>
              <a:t>The GOOD</a:t>
            </a:r>
          </a:p>
        </p:txBody>
      </p:sp>
      <p:sp>
        <p:nvSpPr>
          <p:cNvPr id="227" name="Shape 227"/>
          <p:cNvSpPr/>
          <p:nvPr/>
        </p:nvSpPr>
        <p:spPr>
          <a:xfrm>
            <a:off x="2057400" y="11950700"/>
            <a:ext cx="22326600" cy="36576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228" name="Shape 228"/>
          <p:cNvSpPr txBox="1"/>
          <p:nvPr/>
        </p:nvSpPr>
        <p:spPr>
          <a:xfrm>
            <a:off x="584200" y="4762500"/>
            <a:ext cx="55372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759459">
              <a:spcBef>
                <a:spcPts val="3500"/>
              </a:spcBef>
              <a:defRPr sz="3496"/>
            </a:pPr>
            <a:r>
              <a:rPr b="1">
                <a:latin typeface="Avenir Next Regular"/>
                <a:ea typeface="Avenir Next Regular"/>
                <a:cs typeface="Avenir Next Regular"/>
                <a:sym typeface="Avenir Next Regular"/>
              </a:rPr>
              <a:t>Expected reward, </a:t>
            </a:r>
            <a:r>
              <a:t>relative to the pledge. I.e. </a:t>
            </a:r>
            <a:r>
              <a:rPr b="1">
                <a:latin typeface="Avenir Next Regular"/>
                <a:ea typeface="Avenir Next Regular"/>
                <a:cs typeface="Avenir Next Regular"/>
                <a:sym typeface="Avenir Next Regular"/>
              </a:rPr>
              <a:t>min</a:t>
            </a:r>
            <a:r>
              <a:t> + </a:t>
            </a:r>
            <a:r>
              <a:rPr b="1">
                <a:latin typeface="Avenir Next Regular"/>
                <a:ea typeface="Avenir Next Regular"/>
                <a:cs typeface="Avenir Next Regular"/>
                <a:sym typeface="Avenir Next Regular"/>
              </a:rPr>
              <a:t>pledge</a:t>
            </a:r>
            <a:r>
              <a:t> weighted part</a:t>
            </a:r>
          </a:p>
        </p:txBody>
      </p:sp>
      <p:sp>
        <p:nvSpPr>
          <p:cNvPr id="229" name="Shape 229"/>
          <p:cNvSpPr txBox="1"/>
          <p:nvPr/>
        </p:nvSpPr>
        <p:spPr>
          <a:xfrm>
            <a:off x="584200" y="12877800"/>
            <a:ext cx="1034257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1200"/>
              </a:spcBef>
              <a:defRPr sz="2600"/>
            </a:lvl1pPr>
          </a:lstStyle>
          <a:p>
            <a:pPr/>
            <a:r>
              <a:t>Note:  The 0 pledge is not considered here for the sake of simplicity</a:t>
            </a:r>
          </a:p>
        </p:txBody>
      </p:sp>
      <p:sp>
        <p:nvSpPr>
          <p:cNvPr id="230" name="Shape 230"/>
          <p:cNvSpPr txBox="1"/>
          <p:nvPr/>
        </p:nvSpPr>
        <p:spPr>
          <a:xfrm>
            <a:off x="12192000" y="11861800"/>
            <a:ext cx="12115800" cy="1574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900"/>
              </a:spcBef>
            </a:pPr>
            <a:r>
              <a:t>But pledge is relative to </a:t>
            </a:r>
            <a:r>
              <a:rPr b="1">
                <a:latin typeface="Avenir Next Regular"/>
                <a:ea typeface="Avenir Next Regular"/>
                <a:cs typeface="Avenir Next Regular"/>
                <a:sym typeface="Avenir Next Regular"/>
              </a:rPr>
              <a:t>s</a:t>
            </a:r>
            <a:r>
              <a:t> and not to that blue box, cos pledge can be </a:t>
            </a:r>
            <a:r>
              <a:rPr b="1">
                <a:latin typeface="Avenir Next Regular"/>
                <a:ea typeface="Avenir Next Regular"/>
                <a:cs typeface="Avenir Next Regular"/>
                <a:sym typeface="Avenir Next Regular"/>
              </a:rPr>
              <a:t>0 </a:t>
            </a:r>
            <a:r>
              <a:t>or max </a:t>
            </a:r>
            <a:r>
              <a:rPr b="1">
                <a:latin typeface="Avenir Next Regular"/>
                <a:ea typeface="Avenir Next Regular"/>
                <a:cs typeface="Avenir Next Regular"/>
                <a:sym typeface="Avenir Next Regular"/>
              </a:rPr>
              <a: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DemystifyingRSS_top.png"/>
          <p:cNvPicPr>
            <a:picLocks noChangeAspect="1"/>
          </p:cNvPicPr>
          <p:nvPr/>
        </p:nvPicPr>
        <p:blipFill>
          <a:blip r:embed="rId2">
            <a:extLst/>
          </a:blip>
          <a:stretch>
            <a:fillRect/>
          </a:stretch>
        </p:blipFill>
        <p:spPr>
          <a:xfrm>
            <a:off x="1077419" y="1409700"/>
            <a:ext cx="23279101" cy="13609621"/>
          </a:xfrm>
          <a:prstGeom prst="rect">
            <a:avLst/>
          </a:prstGeom>
          <a:ln w="12700">
            <a:miter lim="400000"/>
          </a:ln>
        </p:spPr>
      </p:pic>
      <p:sp>
        <p:nvSpPr>
          <p:cNvPr id="233" name="Shape 233"/>
          <p:cNvSpPr txBox="1"/>
          <p:nvPr>
            <p:ph type="body" idx="21"/>
          </p:nvPr>
        </p:nvSpPr>
        <p:spPr>
          <a:prstGeom prst="rect">
            <a:avLst/>
          </a:prstGeom>
        </p:spPr>
        <p:txBody>
          <a:bodyPr/>
          <a:lstStyle/>
          <a:p>
            <a:pPr/>
            <a:r>
              <a:t>DeMISTYFYING REWARD SHARING SCHEMES</a:t>
            </a:r>
          </a:p>
        </p:txBody>
      </p:sp>
      <p:sp>
        <p:nvSpPr>
          <p:cNvPr id="234" name="Shape 234"/>
          <p:cNvSpPr txBox="1"/>
          <p:nvPr>
            <p:ph type="title"/>
          </p:nvPr>
        </p:nvSpPr>
        <p:spPr>
          <a:prstGeom prst="rect">
            <a:avLst/>
          </a:prstGeom>
        </p:spPr>
        <p:txBody>
          <a:bodyPr/>
          <a:lstStyle>
            <a:lvl1pPr defTabSz="685165">
              <a:spcBef>
                <a:spcPts val="3200"/>
              </a:spcBef>
              <a:defRPr sz="7221"/>
            </a:lvl1pPr>
          </a:lstStyle>
          <a:p>
            <a:pPr/>
            <a:r>
              <a:t>The GOOD</a:t>
            </a:r>
          </a:p>
        </p:txBody>
      </p:sp>
      <p:sp>
        <p:nvSpPr>
          <p:cNvPr id="235" name="Shape 235"/>
          <p:cNvSpPr/>
          <p:nvPr/>
        </p:nvSpPr>
        <p:spPr>
          <a:xfrm>
            <a:off x="2184400" y="13144500"/>
            <a:ext cx="22326600" cy="36576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txBox="1"/>
          <p:nvPr>
            <p:ph type="title"/>
          </p:nvPr>
        </p:nvSpPr>
        <p:spPr>
          <a:prstGeom prst="rect">
            <a:avLst/>
          </a:prstGeom>
        </p:spPr>
        <p:txBody>
          <a:bodyPr/>
          <a:lstStyle>
            <a:lvl1pPr defTabSz="685165">
              <a:spcBef>
                <a:spcPts val="3200"/>
              </a:spcBef>
              <a:defRPr sz="7221"/>
            </a:lvl1pPr>
          </a:lstStyle>
          <a:p>
            <a:pPr/>
            <a:r>
              <a:t>The GOOD</a:t>
            </a:r>
          </a:p>
        </p:txBody>
      </p:sp>
      <p:sp>
        <p:nvSpPr>
          <p:cNvPr id="238" name="Shape 238"/>
          <p:cNvSpPr txBox="1"/>
          <p:nvPr>
            <p:ph type="body" idx="21"/>
          </p:nvPr>
        </p:nvSpPr>
        <p:spPr>
          <a:prstGeom prst="rect">
            <a:avLst/>
          </a:prstGeom>
        </p:spPr>
        <p:txBody>
          <a:bodyPr/>
          <a:lstStyle/>
          <a:p>
            <a:pPr/>
            <a:r>
              <a:t>DeMISTYFYING REWARD SHARING SCHEMES</a:t>
            </a:r>
          </a:p>
        </p:txBody>
      </p:sp>
      <p:pic>
        <p:nvPicPr>
          <p:cNvPr id="239" name="RSS.PNG"/>
          <p:cNvPicPr>
            <a:picLocks noChangeAspect="1"/>
          </p:cNvPicPr>
          <p:nvPr/>
        </p:nvPicPr>
        <p:blipFill>
          <a:blip r:embed="rId2">
            <a:extLst/>
          </a:blip>
          <a:stretch>
            <a:fillRect/>
          </a:stretch>
        </p:blipFill>
        <p:spPr>
          <a:xfrm>
            <a:off x="1148643" y="10221934"/>
            <a:ext cx="8682568" cy="2140908"/>
          </a:xfrm>
          <a:prstGeom prst="rect">
            <a:avLst/>
          </a:prstGeom>
          <a:ln w="12700">
            <a:miter lim="400000"/>
          </a:ln>
        </p:spPr>
      </p:pic>
      <p:pic>
        <p:nvPicPr>
          <p:cNvPr id="240" name="DemystifyingRSS_bottom.png"/>
          <p:cNvPicPr>
            <a:picLocks noChangeAspect="1"/>
          </p:cNvPicPr>
          <p:nvPr/>
        </p:nvPicPr>
        <p:blipFill>
          <a:blip r:embed="rId3">
            <a:extLst/>
          </a:blip>
          <a:stretch>
            <a:fillRect/>
          </a:stretch>
        </p:blipFill>
        <p:spPr>
          <a:xfrm>
            <a:off x="0" y="2259757"/>
            <a:ext cx="24384000" cy="919648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txBox="1"/>
          <p:nvPr>
            <p:ph type="title"/>
          </p:nvPr>
        </p:nvSpPr>
        <p:spPr>
          <a:prstGeom prst="rect">
            <a:avLst/>
          </a:prstGeom>
        </p:spPr>
        <p:txBody>
          <a:bodyPr/>
          <a:lstStyle>
            <a:lvl1pPr defTabSz="685165">
              <a:spcBef>
                <a:spcPts val="3200"/>
              </a:spcBef>
              <a:defRPr sz="7221"/>
            </a:lvl1pPr>
          </a:lstStyle>
          <a:p>
            <a:pPr/>
            <a:r>
              <a:t>The GOOD</a:t>
            </a:r>
          </a:p>
        </p:txBody>
      </p:sp>
      <p:sp>
        <p:nvSpPr>
          <p:cNvPr id="243" name="Shape 243"/>
          <p:cNvSpPr txBox="1"/>
          <p:nvPr>
            <p:ph type="body" idx="21"/>
          </p:nvPr>
        </p:nvSpPr>
        <p:spPr>
          <a:prstGeom prst="rect">
            <a:avLst/>
          </a:prstGeom>
        </p:spPr>
        <p:txBody>
          <a:bodyPr/>
          <a:lstStyle/>
          <a:p>
            <a:pPr/>
            <a:r>
              <a:t>DeMISTYFYING REWARD SHARING SCHEMES</a:t>
            </a:r>
          </a:p>
        </p:txBody>
      </p:sp>
      <p:sp>
        <p:nvSpPr>
          <p:cNvPr id="244" name="Shape 244"/>
          <p:cNvSpPr/>
          <p:nvPr/>
        </p:nvSpPr>
        <p:spPr>
          <a:xfrm>
            <a:off x="13745125" y="8942730"/>
            <a:ext cx="2997201" cy="1244601"/>
          </a:xfrm>
          <a:prstGeom prst="rect">
            <a:avLst/>
          </a:prstGeom>
          <a:ln w="76200">
            <a:solidFill>
              <a:schemeClr val="accent5"/>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pic>
        <p:nvPicPr>
          <p:cNvPr id="245" name="RSS.PNG"/>
          <p:cNvPicPr>
            <a:picLocks noChangeAspect="1"/>
          </p:cNvPicPr>
          <p:nvPr/>
        </p:nvPicPr>
        <p:blipFill>
          <a:blip r:embed="rId2">
            <a:extLst/>
          </a:blip>
          <a:stretch>
            <a:fillRect/>
          </a:stretch>
        </p:blipFill>
        <p:spPr>
          <a:xfrm>
            <a:off x="1148643" y="10221934"/>
            <a:ext cx="8682568" cy="2140908"/>
          </a:xfrm>
          <a:prstGeom prst="rect">
            <a:avLst/>
          </a:prstGeom>
          <a:ln w="12700">
            <a:miter lim="400000"/>
          </a:ln>
        </p:spPr>
      </p:pic>
      <p:pic>
        <p:nvPicPr>
          <p:cNvPr id="246" name="DemystifyingRSS_bottom.png"/>
          <p:cNvPicPr>
            <a:picLocks noChangeAspect="1"/>
          </p:cNvPicPr>
          <p:nvPr/>
        </p:nvPicPr>
        <p:blipFill>
          <a:blip r:embed="rId3">
            <a:extLst/>
          </a:blip>
          <a:stretch>
            <a:fillRect/>
          </a:stretch>
        </p:blipFill>
        <p:spPr>
          <a:xfrm>
            <a:off x="0" y="2259757"/>
            <a:ext cx="24384000" cy="919648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txBox="1"/>
          <p:nvPr>
            <p:ph type="body" idx="21"/>
          </p:nvPr>
        </p:nvSpPr>
        <p:spPr>
          <a:prstGeom prst="rect">
            <a:avLst/>
          </a:prstGeom>
        </p:spPr>
        <p:txBody>
          <a:bodyPr/>
          <a:lstStyle/>
          <a:p>
            <a:pPr/>
            <a:r>
              <a:t>DeMISTYFYING REWARD SHARING SCHEMES</a:t>
            </a:r>
          </a:p>
        </p:txBody>
      </p:sp>
      <p:sp>
        <p:nvSpPr>
          <p:cNvPr id="249" name="Shape 249"/>
          <p:cNvSpPr txBox="1"/>
          <p:nvPr>
            <p:ph type="title"/>
          </p:nvPr>
        </p:nvSpPr>
        <p:spPr>
          <a:prstGeom prst="rect">
            <a:avLst/>
          </a:prstGeom>
        </p:spPr>
        <p:txBody>
          <a:bodyPr/>
          <a:lstStyle>
            <a:lvl1pPr defTabSz="685165">
              <a:spcBef>
                <a:spcPts val="3200"/>
              </a:spcBef>
              <a:defRPr sz="7221"/>
            </a:lvl1pPr>
          </a:lstStyle>
          <a:p>
            <a:pPr/>
            <a:r>
              <a:t>The BAD</a:t>
            </a:r>
          </a:p>
        </p:txBody>
      </p:sp>
      <p:sp>
        <p:nvSpPr>
          <p:cNvPr id="250" name="Shape 250"/>
          <p:cNvSpPr txBox="1"/>
          <p:nvPr>
            <p:ph type="body" sz="quarter" idx="1"/>
          </p:nvPr>
        </p:nvSpPr>
        <p:spPr>
          <a:xfrm>
            <a:off x="431800" y="3289300"/>
            <a:ext cx="7620000" cy="5207000"/>
          </a:xfrm>
          <a:prstGeom prst="rect">
            <a:avLst/>
          </a:prstGeom>
        </p:spPr>
        <p:txBody>
          <a:bodyPr/>
          <a:lstStyle/>
          <a:p>
            <a:pPr marL="412750" indent="-412750" defTabSz="536575">
              <a:spcBef>
                <a:spcPts val="2500"/>
              </a:spcBef>
              <a:defRPr b="1" sz="3120">
                <a:latin typeface="Avenir Next Regular"/>
                <a:ea typeface="Avenir Next Regular"/>
                <a:cs typeface="Avenir Next Regular"/>
                <a:sym typeface="Avenir Next Regular"/>
              </a:defRPr>
            </a:pPr>
            <a:r>
              <a:t>What are the reward distribution functions?</a:t>
            </a:r>
          </a:p>
          <a:p>
            <a:pPr marL="412750" indent="-412750" defTabSz="536575">
              <a:spcBef>
                <a:spcPts val="2500"/>
              </a:spcBef>
              <a:defRPr sz="3120"/>
            </a:pPr>
            <a:r>
              <a:t>What are their purpose?</a:t>
            </a:r>
          </a:p>
          <a:p>
            <a:pPr marL="412750" indent="-412750" defTabSz="536575">
              <a:spcBef>
                <a:spcPts val="2500"/>
              </a:spcBef>
              <a:defRPr sz="3120"/>
            </a:pPr>
            <a:r>
              <a:t>Introducing cost for the operator</a:t>
            </a:r>
          </a:p>
          <a:p>
            <a:pPr marL="412750" indent="-412750" defTabSz="536575">
              <a:spcBef>
                <a:spcPts val="2500"/>
              </a:spcBef>
              <a:defRPr sz="3120"/>
            </a:pPr>
            <a:r>
              <a:t>Introducing margin for the operator</a:t>
            </a:r>
          </a:p>
          <a:p>
            <a:pPr marL="412750" indent="-412750" defTabSz="536575">
              <a:spcBef>
                <a:spcPts val="2500"/>
              </a:spcBef>
              <a:defRPr sz="3120"/>
            </a:pPr>
            <a:r>
              <a:t>Split the rest between the operator and pool members</a:t>
            </a:r>
          </a:p>
        </p:txBody>
      </p:sp>
      <p:grpSp>
        <p:nvGrpSpPr>
          <p:cNvPr id="255" name="Group 255"/>
          <p:cNvGrpSpPr/>
          <p:nvPr/>
        </p:nvGrpSpPr>
        <p:grpSpPr>
          <a:xfrm>
            <a:off x="8407400" y="2560535"/>
            <a:ext cx="15553936" cy="8170965"/>
            <a:chOff x="0" y="0"/>
            <a:chExt cx="15553935" cy="8170964"/>
          </a:xfrm>
        </p:grpSpPr>
        <p:sp>
          <p:nvSpPr>
            <p:cNvPr id="251" name="Shape 251"/>
            <p:cNvSpPr/>
            <p:nvPr/>
          </p:nvSpPr>
          <p:spPr>
            <a:xfrm>
              <a:off x="0" y="0"/>
              <a:ext cx="15553936" cy="622301"/>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spcBef>
                  <a:spcPts val="0"/>
                </a:spcBef>
                <a:defRPr b="1">
                  <a:latin typeface="Avenir Next Regular"/>
                  <a:ea typeface="Avenir Next Regular"/>
                  <a:cs typeface="Avenir Next Regular"/>
                  <a:sym typeface="Avenir Next Regular"/>
                </a:defRPr>
              </a:lvl1pPr>
            </a:lstStyle>
            <a:p>
              <a:pPr/>
              <a:r>
                <a:t>Pool Operator and Member Reward functions</a:t>
              </a:r>
            </a:p>
          </p:txBody>
        </p:sp>
        <p:grpSp>
          <p:nvGrpSpPr>
            <p:cNvPr id="254" name="Group 254"/>
            <p:cNvGrpSpPr/>
            <p:nvPr/>
          </p:nvGrpSpPr>
          <p:grpSpPr>
            <a:xfrm>
              <a:off x="-1" y="723900"/>
              <a:ext cx="15553937" cy="7447065"/>
              <a:chOff x="0" y="0"/>
              <a:chExt cx="15553935" cy="7447064"/>
            </a:xfrm>
          </p:grpSpPr>
          <p:pic>
            <p:nvPicPr>
              <p:cNvPr id="253" name="Reward Distribution functions.png"/>
              <p:cNvPicPr>
                <a:picLocks noChangeAspect="1"/>
              </p:cNvPicPr>
              <p:nvPr/>
            </p:nvPicPr>
            <p:blipFill>
              <a:blip r:embed="rId2">
                <a:extLst/>
              </a:blip>
              <a:stretch>
                <a:fillRect/>
              </a:stretch>
            </p:blipFill>
            <p:spPr>
              <a:xfrm>
                <a:off x="139700" y="165100"/>
                <a:ext cx="15274536" cy="7116865"/>
              </a:xfrm>
              <a:prstGeom prst="rect">
                <a:avLst/>
              </a:prstGeom>
              <a:ln>
                <a:noFill/>
              </a:ln>
              <a:effectLst/>
            </p:spPr>
          </p:pic>
          <p:pic>
            <p:nvPicPr>
              <p:cNvPr id="252" name=""/>
              <p:cNvPicPr>
                <a:picLocks noChangeAspect="0"/>
              </p:cNvPicPr>
              <p:nvPr/>
            </p:nvPicPr>
            <p:blipFill>
              <a:blip r:embed="rId3">
                <a:extLst/>
              </a:blip>
              <a:stretch>
                <a:fillRect/>
              </a:stretch>
            </p:blipFill>
            <p:spPr>
              <a:xfrm>
                <a:off x="0" y="0"/>
                <a:ext cx="15553936" cy="7447065"/>
              </a:xfrm>
              <a:prstGeom prst="rect">
                <a:avLst/>
              </a:prstGeom>
              <a:effectLst/>
            </p:spPr>
          </p:pic>
        </p:gr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txBox="1"/>
          <p:nvPr>
            <p:ph type="body" idx="21"/>
          </p:nvPr>
        </p:nvSpPr>
        <p:spPr>
          <a:prstGeom prst="rect">
            <a:avLst/>
          </a:prstGeom>
        </p:spPr>
        <p:txBody>
          <a:bodyPr/>
          <a:lstStyle/>
          <a:p>
            <a:pPr/>
            <a:r>
              <a:t>DeMISTYFYING REWARD SHARING SCHEMES</a:t>
            </a:r>
          </a:p>
        </p:txBody>
      </p:sp>
      <p:sp>
        <p:nvSpPr>
          <p:cNvPr id="258" name="Shape 258"/>
          <p:cNvSpPr txBox="1"/>
          <p:nvPr>
            <p:ph type="title"/>
          </p:nvPr>
        </p:nvSpPr>
        <p:spPr>
          <a:prstGeom prst="rect">
            <a:avLst/>
          </a:prstGeom>
        </p:spPr>
        <p:txBody>
          <a:bodyPr/>
          <a:lstStyle>
            <a:lvl1pPr defTabSz="685165">
              <a:spcBef>
                <a:spcPts val="3200"/>
              </a:spcBef>
              <a:defRPr sz="7221"/>
            </a:lvl1pPr>
          </a:lstStyle>
          <a:p>
            <a:pPr/>
            <a:r>
              <a:t>The BAD</a:t>
            </a:r>
          </a:p>
        </p:txBody>
      </p:sp>
      <p:sp>
        <p:nvSpPr>
          <p:cNvPr id="259" name="Shape 259"/>
          <p:cNvSpPr txBox="1"/>
          <p:nvPr>
            <p:ph type="body" sz="quarter" idx="1"/>
          </p:nvPr>
        </p:nvSpPr>
        <p:spPr>
          <a:xfrm>
            <a:off x="431800" y="3289300"/>
            <a:ext cx="7620000" cy="5207000"/>
          </a:xfrm>
          <a:prstGeom prst="rect">
            <a:avLst/>
          </a:prstGeom>
        </p:spPr>
        <p:txBody>
          <a:bodyPr/>
          <a:lstStyle/>
          <a:p>
            <a:pPr marL="412750" indent="-412750" defTabSz="536575">
              <a:spcBef>
                <a:spcPts val="2500"/>
              </a:spcBef>
              <a:defRPr sz="3120"/>
            </a:pPr>
            <a:r>
              <a:t>What are the reward distribution functions?</a:t>
            </a:r>
          </a:p>
          <a:p>
            <a:pPr marL="412750" indent="-412750" defTabSz="536575">
              <a:spcBef>
                <a:spcPts val="2500"/>
              </a:spcBef>
              <a:defRPr b="1" sz="3120">
                <a:latin typeface="Avenir Next Regular"/>
                <a:ea typeface="Avenir Next Regular"/>
                <a:cs typeface="Avenir Next Regular"/>
                <a:sym typeface="Avenir Next Regular"/>
              </a:defRPr>
            </a:pPr>
            <a:r>
              <a:t>What are their purpose?</a:t>
            </a:r>
          </a:p>
          <a:p>
            <a:pPr marL="412750" indent="-412750" defTabSz="536575">
              <a:spcBef>
                <a:spcPts val="2500"/>
              </a:spcBef>
              <a:defRPr sz="3120"/>
            </a:pPr>
            <a:r>
              <a:t>Introducing cost for the operator</a:t>
            </a:r>
          </a:p>
          <a:p>
            <a:pPr marL="412750" indent="-412750" defTabSz="536575">
              <a:spcBef>
                <a:spcPts val="2500"/>
              </a:spcBef>
              <a:defRPr sz="3120"/>
            </a:pPr>
            <a:r>
              <a:t>Introducing margin for the operator</a:t>
            </a:r>
          </a:p>
          <a:p>
            <a:pPr marL="412750" indent="-412750" defTabSz="536575">
              <a:spcBef>
                <a:spcPts val="2500"/>
              </a:spcBef>
              <a:defRPr sz="3120"/>
            </a:pPr>
            <a:r>
              <a:t>Split the rest between the operator and pool members</a:t>
            </a:r>
          </a:p>
        </p:txBody>
      </p:sp>
      <p:pic>
        <p:nvPicPr>
          <p:cNvPr id="260" name="DemistyfyingRSS.png"/>
          <p:cNvPicPr>
            <a:picLocks noChangeAspect="1"/>
          </p:cNvPicPr>
          <p:nvPr/>
        </p:nvPicPr>
        <p:blipFill>
          <a:blip r:embed="rId2">
            <a:extLst/>
          </a:blip>
          <a:stretch>
            <a:fillRect/>
          </a:stretch>
        </p:blipFill>
        <p:spPr>
          <a:xfrm>
            <a:off x="7950200" y="1422400"/>
            <a:ext cx="16433800" cy="12297510"/>
          </a:xfrm>
          <a:prstGeom prst="rect">
            <a:avLst/>
          </a:prstGeom>
          <a:ln w="12700">
            <a:miter lim="400000"/>
          </a:ln>
        </p:spPr>
      </p:pic>
      <p:sp>
        <p:nvSpPr>
          <p:cNvPr id="261" name="Shape 261"/>
          <p:cNvSpPr/>
          <p:nvPr/>
        </p:nvSpPr>
        <p:spPr>
          <a:xfrm>
            <a:off x="7950200" y="3505200"/>
            <a:ext cx="16433800" cy="102108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262" name="Shape 262"/>
          <p:cNvSpPr txBox="1"/>
          <p:nvPr/>
        </p:nvSpPr>
        <p:spPr>
          <a:xfrm>
            <a:off x="12192000" y="4800600"/>
            <a:ext cx="7772400" cy="2768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660400">
              <a:spcBef>
                <a:spcPts val="3100"/>
              </a:spcBef>
              <a:defRPr sz="3840"/>
            </a:pPr>
            <a:r>
              <a:t>Simply just split  a pool's calculated epoch reward between the </a:t>
            </a:r>
            <a:r>
              <a:rPr b="1">
                <a:latin typeface="Avenir Next Regular"/>
                <a:ea typeface="Avenir Next Regular"/>
                <a:cs typeface="Avenir Next Regular"/>
                <a:sym typeface="Avenir Next Regular"/>
              </a:rPr>
              <a:t>operator</a:t>
            </a:r>
            <a:r>
              <a:t> and </a:t>
            </a:r>
            <a:r>
              <a:rPr b="1">
                <a:latin typeface="Avenir Next Regular"/>
                <a:ea typeface="Avenir Next Regular"/>
                <a:cs typeface="Avenir Next Regular"/>
                <a:sym typeface="Avenir Next Regular"/>
              </a:rPr>
              <a:t>pool members</a:t>
            </a: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txBox="1"/>
          <p:nvPr>
            <p:ph type="body" idx="21"/>
          </p:nvPr>
        </p:nvSpPr>
        <p:spPr>
          <a:prstGeom prst="rect">
            <a:avLst/>
          </a:prstGeom>
        </p:spPr>
        <p:txBody>
          <a:bodyPr/>
          <a:lstStyle/>
          <a:p>
            <a:pPr/>
            <a:r>
              <a:t>DeMISTYFYING REWARD SHARING SCHEMES</a:t>
            </a:r>
          </a:p>
        </p:txBody>
      </p:sp>
      <p:sp>
        <p:nvSpPr>
          <p:cNvPr id="265" name="Shape 265"/>
          <p:cNvSpPr txBox="1"/>
          <p:nvPr>
            <p:ph type="title"/>
          </p:nvPr>
        </p:nvSpPr>
        <p:spPr>
          <a:prstGeom prst="rect">
            <a:avLst/>
          </a:prstGeom>
        </p:spPr>
        <p:txBody>
          <a:bodyPr/>
          <a:lstStyle>
            <a:lvl1pPr defTabSz="685165">
              <a:spcBef>
                <a:spcPts val="3200"/>
              </a:spcBef>
              <a:defRPr sz="7221"/>
            </a:lvl1pPr>
          </a:lstStyle>
          <a:p>
            <a:pPr/>
            <a:r>
              <a:t>The BAD</a:t>
            </a:r>
          </a:p>
        </p:txBody>
      </p:sp>
      <p:sp>
        <p:nvSpPr>
          <p:cNvPr id="266" name="Shape 266"/>
          <p:cNvSpPr txBox="1"/>
          <p:nvPr>
            <p:ph type="body" sz="quarter" idx="1"/>
          </p:nvPr>
        </p:nvSpPr>
        <p:spPr>
          <a:xfrm>
            <a:off x="431800" y="3289300"/>
            <a:ext cx="7620000" cy="5207000"/>
          </a:xfrm>
          <a:prstGeom prst="rect">
            <a:avLst/>
          </a:prstGeom>
        </p:spPr>
        <p:txBody>
          <a:bodyPr/>
          <a:lstStyle/>
          <a:p>
            <a:pPr marL="412750" indent="-412750" defTabSz="536575">
              <a:spcBef>
                <a:spcPts val="2500"/>
              </a:spcBef>
              <a:defRPr sz="3120"/>
            </a:pPr>
            <a:r>
              <a:t>What are the reward distribution functions?</a:t>
            </a:r>
          </a:p>
          <a:p>
            <a:pPr marL="412750" indent="-412750" defTabSz="536575">
              <a:spcBef>
                <a:spcPts val="2500"/>
              </a:spcBef>
              <a:defRPr sz="3120"/>
            </a:pPr>
            <a:r>
              <a:t>What are their purpose?</a:t>
            </a:r>
          </a:p>
          <a:p>
            <a:pPr marL="412750" indent="-412750" defTabSz="536575">
              <a:spcBef>
                <a:spcPts val="2500"/>
              </a:spcBef>
              <a:defRPr b="1" sz="3120">
                <a:latin typeface="Avenir Next Regular"/>
                <a:ea typeface="Avenir Next Regular"/>
                <a:cs typeface="Avenir Next Regular"/>
                <a:sym typeface="Avenir Next Regular"/>
              </a:defRPr>
            </a:pPr>
            <a:r>
              <a:t>Introducing cost for the operator</a:t>
            </a:r>
          </a:p>
          <a:p>
            <a:pPr marL="412750" indent="-412750" defTabSz="536575">
              <a:spcBef>
                <a:spcPts val="2500"/>
              </a:spcBef>
              <a:defRPr sz="3120"/>
            </a:pPr>
            <a:r>
              <a:t>Introducing margin for the operator</a:t>
            </a:r>
          </a:p>
          <a:p>
            <a:pPr marL="412750" indent="-412750" defTabSz="536575">
              <a:spcBef>
                <a:spcPts val="2500"/>
              </a:spcBef>
              <a:defRPr sz="3120"/>
            </a:pPr>
            <a:r>
              <a:t>Split the rest between the operator and pool members</a:t>
            </a:r>
          </a:p>
        </p:txBody>
      </p:sp>
      <p:pic>
        <p:nvPicPr>
          <p:cNvPr id="267" name="DemistyfyingRSS.png"/>
          <p:cNvPicPr>
            <a:picLocks noChangeAspect="1"/>
          </p:cNvPicPr>
          <p:nvPr/>
        </p:nvPicPr>
        <p:blipFill>
          <a:blip r:embed="rId2">
            <a:extLst/>
          </a:blip>
          <a:stretch>
            <a:fillRect/>
          </a:stretch>
        </p:blipFill>
        <p:spPr>
          <a:xfrm>
            <a:off x="7950200" y="1422400"/>
            <a:ext cx="16433800" cy="12297510"/>
          </a:xfrm>
          <a:prstGeom prst="rect">
            <a:avLst/>
          </a:prstGeom>
          <a:ln w="12700">
            <a:miter lim="400000"/>
          </a:ln>
        </p:spPr>
      </p:pic>
      <p:sp>
        <p:nvSpPr>
          <p:cNvPr id="268" name="Shape 268"/>
          <p:cNvSpPr/>
          <p:nvPr/>
        </p:nvSpPr>
        <p:spPr>
          <a:xfrm>
            <a:off x="7950200" y="5435600"/>
            <a:ext cx="16433800" cy="82804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txBox="1"/>
          <p:nvPr>
            <p:ph type="body" idx="21"/>
          </p:nvPr>
        </p:nvSpPr>
        <p:spPr>
          <a:prstGeom prst="rect">
            <a:avLst/>
          </a:prstGeom>
        </p:spPr>
        <p:txBody>
          <a:bodyPr/>
          <a:lstStyle/>
          <a:p>
            <a:pPr/>
            <a:r>
              <a:t>DeMISTYFYING REWARD SHARING SCHEMES</a:t>
            </a:r>
          </a:p>
        </p:txBody>
      </p:sp>
      <p:sp>
        <p:nvSpPr>
          <p:cNvPr id="271" name="Shape 271"/>
          <p:cNvSpPr txBox="1"/>
          <p:nvPr>
            <p:ph type="title"/>
          </p:nvPr>
        </p:nvSpPr>
        <p:spPr>
          <a:prstGeom prst="rect">
            <a:avLst/>
          </a:prstGeom>
        </p:spPr>
        <p:txBody>
          <a:bodyPr/>
          <a:lstStyle>
            <a:lvl1pPr defTabSz="685165">
              <a:spcBef>
                <a:spcPts val="3200"/>
              </a:spcBef>
              <a:defRPr sz="7221"/>
            </a:lvl1pPr>
          </a:lstStyle>
          <a:p>
            <a:pPr/>
            <a:r>
              <a:t>The BAD</a:t>
            </a:r>
          </a:p>
        </p:txBody>
      </p:sp>
      <p:sp>
        <p:nvSpPr>
          <p:cNvPr id="272" name="Shape 272"/>
          <p:cNvSpPr txBox="1"/>
          <p:nvPr>
            <p:ph type="body" sz="quarter" idx="1"/>
          </p:nvPr>
        </p:nvSpPr>
        <p:spPr>
          <a:xfrm>
            <a:off x="431800" y="3289300"/>
            <a:ext cx="7620000" cy="5207000"/>
          </a:xfrm>
          <a:prstGeom prst="rect">
            <a:avLst/>
          </a:prstGeom>
        </p:spPr>
        <p:txBody>
          <a:bodyPr/>
          <a:lstStyle/>
          <a:p>
            <a:pPr marL="412750" indent="-412750" defTabSz="536575">
              <a:spcBef>
                <a:spcPts val="2500"/>
              </a:spcBef>
              <a:defRPr sz="3120"/>
            </a:pPr>
            <a:r>
              <a:t>What are the reward distribution functions?</a:t>
            </a:r>
          </a:p>
          <a:p>
            <a:pPr marL="412750" indent="-412750" defTabSz="536575">
              <a:spcBef>
                <a:spcPts val="2500"/>
              </a:spcBef>
              <a:defRPr sz="3120"/>
            </a:pPr>
            <a:r>
              <a:t>What are their purpose?</a:t>
            </a:r>
          </a:p>
          <a:p>
            <a:pPr marL="412750" indent="-412750" defTabSz="536575">
              <a:spcBef>
                <a:spcPts val="2500"/>
              </a:spcBef>
              <a:defRPr sz="3120"/>
            </a:pPr>
            <a:r>
              <a:t>Introducing cost for the operator</a:t>
            </a:r>
          </a:p>
          <a:p>
            <a:pPr marL="412750" indent="-412750" defTabSz="536575">
              <a:spcBef>
                <a:spcPts val="2500"/>
              </a:spcBef>
              <a:defRPr b="1" sz="3120">
                <a:latin typeface="Avenir Next Regular"/>
                <a:ea typeface="Avenir Next Regular"/>
                <a:cs typeface="Avenir Next Regular"/>
                <a:sym typeface="Avenir Next Regular"/>
              </a:defRPr>
            </a:pPr>
            <a:r>
              <a:t>Introducing margin for the operator</a:t>
            </a:r>
          </a:p>
          <a:p>
            <a:pPr marL="412750" indent="-412750" defTabSz="536575">
              <a:spcBef>
                <a:spcPts val="2500"/>
              </a:spcBef>
              <a:defRPr sz="3120"/>
            </a:pPr>
            <a:r>
              <a:t>Split the rest between the operator and pool members</a:t>
            </a:r>
          </a:p>
        </p:txBody>
      </p:sp>
      <p:pic>
        <p:nvPicPr>
          <p:cNvPr id="273" name="DemistyfyingRSS.png"/>
          <p:cNvPicPr>
            <a:picLocks noChangeAspect="1"/>
          </p:cNvPicPr>
          <p:nvPr/>
        </p:nvPicPr>
        <p:blipFill>
          <a:blip r:embed="rId2">
            <a:extLst/>
          </a:blip>
          <a:stretch>
            <a:fillRect/>
          </a:stretch>
        </p:blipFill>
        <p:spPr>
          <a:xfrm>
            <a:off x="7950200" y="1422400"/>
            <a:ext cx="16433800" cy="12297510"/>
          </a:xfrm>
          <a:prstGeom prst="rect">
            <a:avLst/>
          </a:prstGeom>
          <a:ln w="12700">
            <a:miter lim="400000"/>
          </a:ln>
        </p:spPr>
      </p:pic>
      <p:sp>
        <p:nvSpPr>
          <p:cNvPr id="274" name="Shape 274"/>
          <p:cNvSpPr/>
          <p:nvPr/>
        </p:nvSpPr>
        <p:spPr>
          <a:xfrm>
            <a:off x="7950200" y="7315200"/>
            <a:ext cx="16433800" cy="64008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txBox="1"/>
          <p:nvPr>
            <p:ph type="body" idx="21"/>
          </p:nvPr>
        </p:nvSpPr>
        <p:spPr>
          <a:prstGeom prst="rect">
            <a:avLst/>
          </a:prstGeom>
        </p:spPr>
        <p:txBody>
          <a:bodyPr/>
          <a:lstStyle/>
          <a:p>
            <a:pPr/>
            <a:r>
              <a:t>DeMISTYFYING REWARD SHARING SCHEMES</a:t>
            </a:r>
          </a:p>
        </p:txBody>
      </p:sp>
      <p:sp>
        <p:nvSpPr>
          <p:cNvPr id="277" name="Shape 277"/>
          <p:cNvSpPr txBox="1"/>
          <p:nvPr>
            <p:ph type="title"/>
          </p:nvPr>
        </p:nvSpPr>
        <p:spPr>
          <a:prstGeom prst="rect">
            <a:avLst/>
          </a:prstGeom>
        </p:spPr>
        <p:txBody>
          <a:bodyPr/>
          <a:lstStyle>
            <a:lvl1pPr defTabSz="685165">
              <a:spcBef>
                <a:spcPts val="3200"/>
              </a:spcBef>
              <a:defRPr sz="7221"/>
            </a:lvl1pPr>
          </a:lstStyle>
          <a:p>
            <a:pPr/>
            <a:r>
              <a:t>The BAD</a:t>
            </a:r>
          </a:p>
        </p:txBody>
      </p:sp>
      <p:sp>
        <p:nvSpPr>
          <p:cNvPr id="278" name="Shape 278"/>
          <p:cNvSpPr txBox="1"/>
          <p:nvPr>
            <p:ph type="body" sz="quarter" idx="1"/>
          </p:nvPr>
        </p:nvSpPr>
        <p:spPr>
          <a:xfrm>
            <a:off x="431800" y="3289300"/>
            <a:ext cx="7620000" cy="5207000"/>
          </a:xfrm>
          <a:prstGeom prst="rect">
            <a:avLst/>
          </a:prstGeom>
        </p:spPr>
        <p:txBody>
          <a:bodyPr/>
          <a:lstStyle/>
          <a:p>
            <a:pPr marL="412750" indent="-412750" defTabSz="536575">
              <a:spcBef>
                <a:spcPts val="2500"/>
              </a:spcBef>
              <a:defRPr sz="3120"/>
            </a:pPr>
            <a:r>
              <a:t>What are the reward distribution functions?</a:t>
            </a:r>
          </a:p>
          <a:p>
            <a:pPr marL="412750" indent="-412750" defTabSz="536575">
              <a:spcBef>
                <a:spcPts val="2500"/>
              </a:spcBef>
              <a:defRPr sz="3120"/>
            </a:pPr>
            <a:r>
              <a:t>What are their purpose?</a:t>
            </a:r>
          </a:p>
          <a:p>
            <a:pPr marL="412750" indent="-412750" defTabSz="536575">
              <a:spcBef>
                <a:spcPts val="2500"/>
              </a:spcBef>
              <a:defRPr sz="3120"/>
            </a:pPr>
            <a:r>
              <a:t>Introducing cost for the operator</a:t>
            </a:r>
          </a:p>
          <a:p>
            <a:pPr marL="412750" indent="-412750" defTabSz="536575">
              <a:spcBef>
                <a:spcPts val="2500"/>
              </a:spcBef>
              <a:defRPr b="1" sz="3120">
                <a:latin typeface="Avenir Next Regular"/>
                <a:ea typeface="Avenir Next Regular"/>
                <a:cs typeface="Avenir Next Regular"/>
                <a:sym typeface="Avenir Next Regular"/>
              </a:defRPr>
            </a:pPr>
            <a:r>
              <a:t>Introducing margin for the operator</a:t>
            </a:r>
          </a:p>
          <a:p>
            <a:pPr marL="412750" indent="-412750" defTabSz="536575">
              <a:spcBef>
                <a:spcPts val="2500"/>
              </a:spcBef>
              <a:defRPr sz="3120"/>
            </a:pPr>
            <a:r>
              <a:t>Split the rest between the operator and pool members</a:t>
            </a:r>
          </a:p>
        </p:txBody>
      </p:sp>
      <p:pic>
        <p:nvPicPr>
          <p:cNvPr id="279" name="DemistyfyingRSS.png"/>
          <p:cNvPicPr>
            <a:picLocks noChangeAspect="1"/>
          </p:cNvPicPr>
          <p:nvPr/>
        </p:nvPicPr>
        <p:blipFill>
          <a:blip r:embed="rId2">
            <a:extLst/>
          </a:blip>
          <a:stretch>
            <a:fillRect/>
          </a:stretch>
        </p:blipFill>
        <p:spPr>
          <a:xfrm>
            <a:off x="7950200" y="1422400"/>
            <a:ext cx="16433800" cy="12297510"/>
          </a:xfrm>
          <a:prstGeom prst="rect">
            <a:avLst/>
          </a:prstGeom>
          <a:ln w="12700">
            <a:miter lim="400000"/>
          </a:ln>
        </p:spPr>
      </p:pic>
      <p:sp>
        <p:nvSpPr>
          <p:cNvPr id="280" name="Shape 280"/>
          <p:cNvSpPr/>
          <p:nvPr/>
        </p:nvSpPr>
        <p:spPr>
          <a:xfrm>
            <a:off x="7950200" y="7315200"/>
            <a:ext cx="16433800" cy="64008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281" name="Shape 281"/>
          <p:cNvSpPr txBox="1"/>
          <p:nvPr/>
        </p:nvSpPr>
        <p:spPr>
          <a:xfrm>
            <a:off x="12192000" y="7258049"/>
            <a:ext cx="86193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222222"/>
                </a:solidFill>
              </a:defRPr>
            </a:lvl1pPr>
          </a:lstStyle>
          <a:p>
            <a:pPr/>
            <a:r>
              <a:t>(f-c) =&gt; (f-c)*1=(f-c)*(m+1-m) =&gt;(f-c)m+(f-c)(1-m)</a:t>
            </a:r>
          </a:p>
        </p:txBody>
      </p:sp>
      <p:sp>
        <p:nvSpPr>
          <p:cNvPr id="282" name="Shape 282"/>
          <p:cNvSpPr txBox="1"/>
          <p:nvPr/>
        </p:nvSpPr>
        <p:spPr>
          <a:xfrm>
            <a:off x="9794649" y="6971740"/>
            <a:ext cx="162687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venir Next Regular"/>
                <a:ea typeface="Avenir Next Regular"/>
                <a:cs typeface="Avenir Next Regular"/>
                <a:sym typeface="Avenir Next Regular"/>
              </a:defRPr>
            </a:lvl1pPr>
          </a:lstStyle>
          <a:p>
            <a:pPr/>
            <a:r>
              <a:t>c+(f-c)m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txBox="1"/>
          <p:nvPr>
            <p:ph type="body" idx="21"/>
          </p:nvPr>
        </p:nvSpPr>
        <p:spPr>
          <a:prstGeom prst="rect">
            <a:avLst/>
          </a:prstGeom>
        </p:spPr>
        <p:txBody>
          <a:bodyPr/>
          <a:lstStyle/>
          <a:p>
            <a:pPr/>
            <a:r>
              <a:t>DeMISTYFYING REWARD SHARING SCHEMES</a:t>
            </a:r>
          </a:p>
        </p:txBody>
      </p:sp>
      <p:sp>
        <p:nvSpPr>
          <p:cNvPr id="170" name="Shape 170"/>
          <p:cNvSpPr txBox="1"/>
          <p:nvPr>
            <p:ph type="title"/>
          </p:nvPr>
        </p:nvSpPr>
        <p:spPr>
          <a:prstGeom prst="rect">
            <a:avLst/>
          </a:prstGeom>
        </p:spPr>
        <p:txBody>
          <a:bodyPr/>
          <a:lstStyle>
            <a:lvl1pPr defTabSz="685165">
              <a:spcBef>
                <a:spcPts val="3200"/>
              </a:spcBef>
              <a:defRPr sz="7221"/>
            </a:lvl1pPr>
          </a:lstStyle>
          <a:p>
            <a:pPr/>
            <a:r>
              <a:t>DISCLOSURES AND AFFILIATIONS</a:t>
            </a:r>
          </a:p>
        </p:txBody>
      </p:sp>
      <p:sp>
        <p:nvSpPr>
          <p:cNvPr id="171" name="Shape 171"/>
          <p:cNvSpPr txBox="1"/>
          <p:nvPr>
            <p:ph type="body" idx="1"/>
          </p:nvPr>
        </p:nvSpPr>
        <p:spPr>
          <a:xfrm>
            <a:off x="762000" y="3289300"/>
            <a:ext cx="22860000" cy="10007600"/>
          </a:xfrm>
          <a:prstGeom prst="rect">
            <a:avLst/>
          </a:prstGeom>
        </p:spPr>
        <p:txBody>
          <a:bodyPr/>
          <a:lstStyle/>
          <a:p>
            <a:pPr marL="622300" indent="-622300" defTabSz="808990">
              <a:spcBef>
                <a:spcPts val="3800"/>
              </a:spcBef>
              <a:defRPr sz="4704"/>
            </a:pPr>
            <a:r>
              <a:t>I am not a mathematician (but studied algebra, -calculus and -statistics in the universities).</a:t>
            </a:r>
          </a:p>
          <a:p>
            <a:pPr marL="622300" indent="-622300" defTabSz="808990">
              <a:spcBef>
                <a:spcPts val="3800"/>
              </a:spcBef>
              <a:defRPr sz="4704"/>
            </a:pPr>
            <a:r>
              <a:t>Bear in mind, I could easily misinterpret how RSS works or intended to work.</a:t>
            </a:r>
          </a:p>
          <a:p>
            <a:pPr marL="622300" indent="-622300" defTabSz="808990">
              <a:spcBef>
                <a:spcPts val="3800"/>
              </a:spcBef>
              <a:defRPr sz="4704"/>
            </a:pPr>
            <a:r>
              <a:t>I am an SPO and ADA holder, therefore I might biased, though I am aware of it. ;)</a:t>
            </a:r>
          </a:p>
          <a:p>
            <a:pPr marL="622300" indent="-622300" defTabSz="808990">
              <a:spcBef>
                <a:spcPts val="3800"/>
              </a:spcBef>
              <a:defRPr sz="4704"/>
            </a:pPr>
            <a:r>
              <a:t>I have no any affiliates with any entities relating to Cardano Blockchain.</a:t>
            </a:r>
          </a:p>
          <a:p>
            <a:pPr marL="622300" indent="-622300" defTabSz="808990">
              <a:spcBef>
                <a:spcPts val="3800"/>
              </a:spcBef>
              <a:defRPr sz="4704"/>
            </a:pPr>
            <a:r>
              <a:t>I am not a member of any pool alliances (SPOCRA etc.). I am only member of the TG guild and the Official Cardano forum and TG channels.</a:t>
            </a:r>
          </a:p>
          <a:p>
            <a:pPr marL="622300" indent="-622300" defTabSz="808990">
              <a:spcBef>
                <a:spcPts val="3800"/>
              </a:spcBef>
              <a:defRPr sz="4704"/>
            </a:pPr>
            <a:r>
              <a:t>I think, my moral incentives are a little bit stronger (to a certain threshold:)) than my financial ones.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txBox="1"/>
          <p:nvPr>
            <p:ph type="body" idx="21"/>
          </p:nvPr>
        </p:nvSpPr>
        <p:spPr>
          <a:prstGeom prst="rect">
            <a:avLst/>
          </a:prstGeom>
        </p:spPr>
        <p:txBody>
          <a:bodyPr/>
          <a:lstStyle/>
          <a:p>
            <a:pPr/>
            <a:r>
              <a:t>DeMISTYFYING REWARD SHARING SCHEMES</a:t>
            </a:r>
          </a:p>
        </p:txBody>
      </p:sp>
      <p:sp>
        <p:nvSpPr>
          <p:cNvPr id="285" name="Shape 285"/>
          <p:cNvSpPr txBox="1"/>
          <p:nvPr>
            <p:ph type="title"/>
          </p:nvPr>
        </p:nvSpPr>
        <p:spPr>
          <a:prstGeom prst="rect">
            <a:avLst/>
          </a:prstGeom>
        </p:spPr>
        <p:txBody>
          <a:bodyPr/>
          <a:lstStyle>
            <a:lvl1pPr defTabSz="685165">
              <a:spcBef>
                <a:spcPts val="3200"/>
              </a:spcBef>
              <a:defRPr sz="7221"/>
            </a:lvl1pPr>
          </a:lstStyle>
          <a:p>
            <a:pPr/>
            <a:r>
              <a:t>The BAD</a:t>
            </a:r>
          </a:p>
        </p:txBody>
      </p:sp>
      <p:sp>
        <p:nvSpPr>
          <p:cNvPr id="286" name="Shape 286"/>
          <p:cNvSpPr txBox="1"/>
          <p:nvPr>
            <p:ph type="body" sz="quarter" idx="1"/>
          </p:nvPr>
        </p:nvSpPr>
        <p:spPr>
          <a:xfrm>
            <a:off x="431800" y="3289300"/>
            <a:ext cx="7620000" cy="5207000"/>
          </a:xfrm>
          <a:prstGeom prst="rect">
            <a:avLst/>
          </a:prstGeom>
        </p:spPr>
        <p:txBody>
          <a:bodyPr/>
          <a:lstStyle/>
          <a:p>
            <a:pPr marL="412750" indent="-412750" defTabSz="536575">
              <a:spcBef>
                <a:spcPts val="2500"/>
              </a:spcBef>
              <a:defRPr sz="3120"/>
            </a:pPr>
            <a:r>
              <a:t>What are the reward distribution functions?</a:t>
            </a:r>
          </a:p>
          <a:p>
            <a:pPr marL="412750" indent="-412750" defTabSz="536575">
              <a:spcBef>
                <a:spcPts val="2500"/>
              </a:spcBef>
              <a:defRPr sz="3120"/>
            </a:pPr>
            <a:r>
              <a:t>What are their purpose?</a:t>
            </a:r>
          </a:p>
          <a:p>
            <a:pPr marL="412750" indent="-412750" defTabSz="536575">
              <a:spcBef>
                <a:spcPts val="2500"/>
              </a:spcBef>
              <a:defRPr sz="3120"/>
            </a:pPr>
            <a:r>
              <a:t>Introducing cost for the operator</a:t>
            </a:r>
          </a:p>
          <a:p>
            <a:pPr marL="412750" indent="-412750" defTabSz="536575">
              <a:spcBef>
                <a:spcPts val="2500"/>
              </a:spcBef>
              <a:defRPr sz="3120"/>
            </a:pPr>
            <a:r>
              <a:t>Introducing margin for the operator</a:t>
            </a:r>
          </a:p>
          <a:p>
            <a:pPr marL="412750" indent="-412750" defTabSz="536575">
              <a:spcBef>
                <a:spcPts val="2500"/>
              </a:spcBef>
              <a:defRPr b="1" sz="3120">
                <a:latin typeface="Avenir Next Regular"/>
                <a:ea typeface="Avenir Next Regular"/>
                <a:cs typeface="Avenir Next Regular"/>
                <a:sym typeface="Avenir Next Regular"/>
              </a:defRPr>
            </a:pPr>
            <a:r>
              <a:t>Split the rest between the operator and pool members</a:t>
            </a:r>
          </a:p>
        </p:txBody>
      </p:sp>
      <p:pic>
        <p:nvPicPr>
          <p:cNvPr id="287" name="DemistyfyingRSS.png"/>
          <p:cNvPicPr>
            <a:picLocks noChangeAspect="1"/>
          </p:cNvPicPr>
          <p:nvPr/>
        </p:nvPicPr>
        <p:blipFill>
          <a:blip r:embed="rId2">
            <a:extLst/>
          </a:blip>
          <a:stretch>
            <a:fillRect/>
          </a:stretch>
        </p:blipFill>
        <p:spPr>
          <a:xfrm>
            <a:off x="7950200" y="1422400"/>
            <a:ext cx="16433800" cy="12297510"/>
          </a:xfrm>
          <a:prstGeom prst="rect">
            <a:avLst/>
          </a:prstGeom>
          <a:ln w="12700">
            <a:miter lim="400000"/>
          </a:ln>
        </p:spPr>
      </p:pic>
      <p:sp>
        <p:nvSpPr>
          <p:cNvPr id="288" name="Shape 288"/>
          <p:cNvSpPr/>
          <p:nvPr/>
        </p:nvSpPr>
        <p:spPr>
          <a:xfrm>
            <a:off x="7950200" y="9779000"/>
            <a:ext cx="16433800" cy="39370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289" name="Shape 289"/>
          <p:cNvSpPr txBox="1"/>
          <p:nvPr/>
        </p:nvSpPr>
        <p:spPr>
          <a:xfrm>
            <a:off x="469900" y="10172700"/>
            <a:ext cx="21882100" cy="314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586104">
              <a:spcBef>
                <a:spcPts val="2700"/>
              </a:spcBef>
              <a:defRPr sz="3407"/>
            </a:pPr>
            <a:r>
              <a:rPr b="1">
                <a:latin typeface="Avenir Next Regular"/>
                <a:ea typeface="Avenir Next Regular"/>
                <a:cs typeface="Avenir Next Regular"/>
                <a:sym typeface="Avenir Next Regular"/>
              </a:rPr>
              <a:t>(s-p)</a:t>
            </a:r>
            <a:r>
              <a:t>,  what I use here for the sake of simplicity, means all members of that pool.</a:t>
            </a:r>
          </a:p>
          <a:p>
            <a:pPr defTabSz="586104">
              <a:spcBef>
                <a:spcPts val="2700"/>
              </a:spcBef>
              <a:defRPr sz="3407"/>
            </a:pPr>
            <a:r>
              <a:t>In the RSS, they use </a:t>
            </a:r>
            <a:r>
              <a:rPr b="1">
                <a:latin typeface="Avenir Next Regular"/>
                <a:ea typeface="Avenir Next Regular"/>
                <a:cs typeface="Avenir Next Regular"/>
                <a:sym typeface="Avenir Next Regular"/>
              </a:rPr>
              <a:t>t </a:t>
            </a:r>
            <a:r>
              <a:t>for representing</a:t>
            </a:r>
            <a:r>
              <a:rPr b="1">
                <a:latin typeface="Avenir Next Regular"/>
                <a:ea typeface="Avenir Next Regular"/>
                <a:cs typeface="Avenir Next Regular"/>
                <a:sym typeface="Avenir Next Regular"/>
              </a:rPr>
              <a:t> </a:t>
            </a:r>
            <a:r>
              <a:t>the individual member's reward, which is simply a portion of that whole </a:t>
            </a:r>
            <a:r>
              <a:rPr b="1">
                <a:latin typeface="Avenir Next Regular"/>
                <a:ea typeface="Avenir Next Regular"/>
                <a:cs typeface="Avenir Next Regular"/>
                <a:sym typeface="Avenir Next Regular"/>
              </a:rPr>
              <a:t>(s-p)</a:t>
            </a:r>
            <a:r>
              <a:t>.</a:t>
            </a:r>
          </a:p>
          <a:p>
            <a:pPr defTabSz="586104">
              <a:spcBef>
                <a:spcPts val="2700"/>
              </a:spcBef>
              <a:defRPr sz="3407"/>
            </a:pPr>
            <a:r>
              <a:t>This, can be interpreted as a slider inside the green box, for a user's delegated stake.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Shape 291"/>
          <p:cNvSpPr txBox="1"/>
          <p:nvPr>
            <p:ph type="body" idx="21"/>
          </p:nvPr>
        </p:nvSpPr>
        <p:spPr>
          <a:prstGeom prst="rect">
            <a:avLst/>
          </a:prstGeom>
        </p:spPr>
        <p:txBody>
          <a:bodyPr/>
          <a:lstStyle/>
          <a:p>
            <a:pPr/>
            <a:r>
              <a:t>DeMISTYFYING REWARD SHARING SCHEMES</a:t>
            </a:r>
          </a:p>
        </p:txBody>
      </p:sp>
      <p:sp>
        <p:nvSpPr>
          <p:cNvPr id="292" name="Shape 292"/>
          <p:cNvSpPr txBox="1"/>
          <p:nvPr>
            <p:ph type="title"/>
          </p:nvPr>
        </p:nvSpPr>
        <p:spPr>
          <a:prstGeom prst="rect">
            <a:avLst/>
          </a:prstGeom>
        </p:spPr>
        <p:txBody>
          <a:bodyPr/>
          <a:lstStyle>
            <a:lvl1pPr defTabSz="685165">
              <a:spcBef>
                <a:spcPts val="3200"/>
              </a:spcBef>
              <a:defRPr sz="7221"/>
            </a:lvl1pPr>
          </a:lstStyle>
          <a:p>
            <a:pPr/>
            <a:r>
              <a:t>The BAD</a:t>
            </a:r>
          </a:p>
        </p:txBody>
      </p:sp>
      <p:sp>
        <p:nvSpPr>
          <p:cNvPr id="293" name="Shape 293"/>
          <p:cNvSpPr txBox="1"/>
          <p:nvPr>
            <p:ph type="body" sz="quarter" idx="1"/>
          </p:nvPr>
        </p:nvSpPr>
        <p:spPr>
          <a:xfrm>
            <a:off x="431800" y="3289300"/>
            <a:ext cx="7620000" cy="5207000"/>
          </a:xfrm>
          <a:prstGeom prst="rect">
            <a:avLst/>
          </a:prstGeom>
        </p:spPr>
        <p:txBody>
          <a:bodyPr/>
          <a:lstStyle/>
          <a:p>
            <a:pPr marL="412750" indent="-412750" defTabSz="536575">
              <a:spcBef>
                <a:spcPts val="2500"/>
              </a:spcBef>
              <a:defRPr sz="3120"/>
            </a:pPr>
            <a:r>
              <a:t>What are the reward distribution functions?</a:t>
            </a:r>
          </a:p>
          <a:p>
            <a:pPr marL="412750" indent="-412750" defTabSz="536575">
              <a:spcBef>
                <a:spcPts val="2500"/>
              </a:spcBef>
              <a:defRPr sz="3120"/>
            </a:pPr>
            <a:r>
              <a:t>What are their purpose?</a:t>
            </a:r>
          </a:p>
          <a:p>
            <a:pPr marL="412750" indent="-412750" defTabSz="536575">
              <a:spcBef>
                <a:spcPts val="2500"/>
              </a:spcBef>
              <a:defRPr sz="3120"/>
            </a:pPr>
            <a:r>
              <a:t>Introducing cost for the operator</a:t>
            </a:r>
          </a:p>
          <a:p>
            <a:pPr marL="412750" indent="-412750" defTabSz="536575">
              <a:spcBef>
                <a:spcPts val="2500"/>
              </a:spcBef>
              <a:defRPr sz="3120"/>
            </a:pPr>
            <a:r>
              <a:t>Introducing margin for the operator</a:t>
            </a:r>
          </a:p>
          <a:p>
            <a:pPr marL="412750" indent="-412750" defTabSz="536575">
              <a:spcBef>
                <a:spcPts val="2500"/>
              </a:spcBef>
              <a:defRPr b="1" sz="3120">
                <a:latin typeface="Avenir Next Regular"/>
                <a:ea typeface="Avenir Next Regular"/>
                <a:cs typeface="Avenir Next Regular"/>
                <a:sym typeface="Avenir Next Regular"/>
              </a:defRPr>
            </a:pPr>
            <a:r>
              <a:t>Split the rest between the operator and pool members</a:t>
            </a:r>
          </a:p>
        </p:txBody>
      </p:sp>
      <p:pic>
        <p:nvPicPr>
          <p:cNvPr id="294" name="DemistyfyingRSS.png"/>
          <p:cNvPicPr>
            <a:picLocks noChangeAspect="1"/>
          </p:cNvPicPr>
          <p:nvPr/>
        </p:nvPicPr>
        <p:blipFill>
          <a:blip r:embed="rId2">
            <a:extLst/>
          </a:blip>
          <a:stretch>
            <a:fillRect/>
          </a:stretch>
        </p:blipFill>
        <p:spPr>
          <a:xfrm>
            <a:off x="7950200" y="1422400"/>
            <a:ext cx="16433800" cy="12297510"/>
          </a:xfrm>
          <a:prstGeom prst="rect">
            <a:avLst/>
          </a:prstGeom>
          <a:ln w="12700">
            <a:miter lim="400000"/>
          </a:ln>
        </p:spPr>
      </p:pic>
      <p:sp>
        <p:nvSpPr>
          <p:cNvPr id="295" name="Shape 295"/>
          <p:cNvSpPr/>
          <p:nvPr/>
        </p:nvSpPr>
        <p:spPr>
          <a:xfrm>
            <a:off x="7950200" y="11684000"/>
            <a:ext cx="16433800" cy="20320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txBox="1"/>
          <p:nvPr>
            <p:ph type="body" idx="21"/>
          </p:nvPr>
        </p:nvSpPr>
        <p:spPr>
          <a:prstGeom prst="rect">
            <a:avLst/>
          </a:prstGeom>
        </p:spPr>
        <p:txBody>
          <a:bodyPr/>
          <a:lstStyle/>
          <a:p>
            <a:pPr/>
            <a:r>
              <a:t>DeMISTYFYING REWARD SHARING SCHEMES</a:t>
            </a:r>
          </a:p>
        </p:txBody>
      </p:sp>
      <p:sp>
        <p:nvSpPr>
          <p:cNvPr id="298" name="Shape 298"/>
          <p:cNvSpPr txBox="1"/>
          <p:nvPr>
            <p:ph type="title"/>
          </p:nvPr>
        </p:nvSpPr>
        <p:spPr>
          <a:prstGeom prst="rect">
            <a:avLst/>
          </a:prstGeom>
        </p:spPr>
        <p:txBody>
          <a:bodyPr/>
          <a:lstStyle>
            <a:lvl1pPr defTabSz="685165">
              <a:spcBef>
                <a:spcPts val="3200"/>
              </a:spcBef>
              <a:defRPr sz="7221"/>
            </a:lvl1pPr>
          </a:lstStyle>
          <a:p>
            <a:pPr/>
            <a:r>
              <a:t>The BAD</a:t>
            </a:r>
          </a:p>
        </p:txBody>
      </p:sp>
      <p:sp>
        <p:nvSpPr>
          <p:cNvPr id="299" name="Shape 299"/>
          <p:cNvSpPr txBox="1"/>
          <p:nvPr>
            <p:ph type="body" sz="quarter" idx="1"/>
          </p:nvPr>
        </p:nvSpPr>
        <p:spPr>
          <a:xfrm>
            <a:off x="431800" y="3289300"/>
            <a:ext cx="7620000" cy="5207000"/>
          </a:xfrm>
          <a:prstGeom prst="rect">
            <a:avLst/>
          </a:prstGeom>
        </p:spPr>
        <p:txBody>
          <a:bodyPr/>
          <a:lstStyle/>
          <a:p>
            <a:pPr marL="412750" indent="-412750" defTabSz="536575">
              <a:spcBef>
                <a:spcPts val="2500"/>
              </a:spcBef>
              <a:defRPr sz="3120"/>
            </a:pPr>
            <a:r>
              <a:t>What are the reward distribution functions?</a:t>
            </a:r>
          </a:p>
          <a:p>
            <a:pPr marL="412750" indent="-412750" defTabSz="536575">
              <a:spcBef>
                <a:spcPts val="2500"/>
              </a:spcBef>
              <a:defRPr sz="3120"/>
            </a:pPr>
            <a:r>
              <a:t>What are their purpose?</a:t>
            </a:r>
          </a:p>
          <a:p>
            <a:pPr marL="412750" indent="-412750" defTabSz="536575">
              <a:spcBef>
                <a:spcPts val="2500"/>
              </a:spcBef>
              <a:defRPr sz="3120"/>
            </a:pPr>
            <a:r>
              <a:t>Introducing cost for the operator</a:t>
            </a:r>
          </a:p>
          <a:p>
            <a:pPr marL="412750" indent="-412750" defTabSz="536575">
              <a:spcBef>
                <a:spcPts val="2500"/>
              </a:spcBef>
              <a:defRPr sz="3120"/>
            </a:pPr>
            <a:r>
              <a:t>Introducing margin for the operator</a:t>
            </a:r>
          </a:p>
          <a:p>
            <a:pPr marL="412750" indent="-412750" defTabSz="536575">
              <a:spcBef>
                <a:spcPts val="2500"/>
              </a:spcBef>
              <a:defRPr b="1" sz="3120">
                <a:latin typeface="Avenir Next Regular"/>
                <a:ea typeface="Avenir Next Regular"/>
                <a:cs typeface="Avenir Next Regular"/>
                <a:sym typeface="Avenir Next Regular"/>
              </a:defRPr>
            </a:pPr>
            <a:r>
              <a:t>Split the rest between the operator and pool members</a:t>
            </a:r>
          </a:p>
        </p:txBody>
      </p:sp>
      <p:pic>
        <p:nvPicPr>
          <p:cNvPr id="300" name="DemistyfyingRSS.png"/>
          <p:cNvPicPr>
            <a:picLocks noChangeAspect="1"/>
          </p:cNvPicPr>
          <p:nvPr/>
        </p:nvPicPr>
        <p:blipFill>
          <a:blip r:embed="rId2">
            <a:extLst/>
          </a:blip>
          <a:stretch>
            <a:fillRect/>
          </a:stretch>
        </p:blipFill>
        <p:spPr>
          <a:xfrm>
            <a:off x="7950200" y="1422400"/>
            <a:ext cx="16433800" cy="1229751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txBox="1"/>
          <p:nvPr>
            <p:ph type="body" idx="21"/>
          </p:nvPr>
        </p:nvSpPr>
        <p:spPr>
          <a:prstGeom prst="rect">
            <a:avLst/>
          </a:prstGeom>
        </p:spPr>
        <p:txBody>
          <a:bodyPr/>
          <a:lstStyle/>
          <a:p>
            <a:pPr/>
            <a:r>
              <a:t>DeMISTYFYING REWARD SHARING SCHEMES</a:t>
            </a:r>
          </a:p>
        </p:txBody>
      </p:sp>
      <p:sp>
        <p:nvSpPr>
          <p:cNvPr id="303" name="Shape 303"/>
          <p:cNvSpPr txBox="1"/>
          <p:nvPr>
            <p:ph type="title"/>
          </p:nvPr>
        </p:nvSpPr>
        <p:spPr>
          <a:prstGeom prst="rect">
            <a:avLst/>
          </a:prstGeom>
        </p:spPr>
        <p:txBody>
          <a:bodyPr/>
          <a:lstStyle>
            <a:lvl1pPr defTabSz="685165">
              <a:spcBef>
                <a:spcPts val="3200"/>
              </a:spcBef>
              <a:defRPr sz="7221"/>
            </a:lvl1pPr>
          </a:lstStyle>
          <a:p>
            <a:pPr/>
            <a:r>
              <a:t>The BAD</a:t>
            </a:r>
          </a:p>
        </p:txBody>
      </p:sp>
      <p:sp>
        <p:nvSpPr>
          <p:cNvPr id="304" name="Shape 304"/>
          <p:cNvSpPr txBox="1"/>
          <p:nvPr>
            <p:ph type="body" sz="quarter" idx="1"/>
          </p:nvPr>
        </p:nvSpPr>
        <p:spPr>
          <a:xfrm>
            <a:off x="431800" y="3289300"/>
            <a:ext cx="7620000" cy="5207000"/>
          </a:xfrm>
          <a:prstGeom prst="rect">
            <a:avLst/>
          </a:prstGeom>
        </p:spPr>
        <p:txBody>
          <a:bodyPr/>
          <a:lstStyle/>
          <a:p>
            <a:pPr marL="412750" indent="-412750" defTabSz="536575">
              <a:spcBef>
                <a:spcPts val="2500"/>
              </a:spcBef>
              <a:defRPr sz="3120"/>
            </a:pPr>
            <a:r>
              <a:t>What are the reward distribution functions?</a:t>
            </a:r>
          </a:p>
          <a:p>
            <a:pPr marL="412750" indent="-412750" defTabSz="536575">
              <a:spcBef>
                <a:spcPts val="2500"/>
              </a:spcBef>
              <a:defRPr sz="3120"/>
            </a:pPr>
            <a:r>
              <a:t>What are their purpose?</a:t>
            </a:r>
          </a:p>
          <a:p>
            <a:pPr marL="412750" indent="-412750" defTabSz="536575">
              <a:spcBef>
                <a:spcPts val="2500"/>
              </a:spcBef>
              <a:defRPr sz="3120"/>
            </a:pPr>
            <a:r>
              <a:t>Introducing cost for the operator</a:t>
            </a:r>
          </a:p>
          <a:p>
            <a:pPr marL="412750" indent="-412750" defTabSz="536575">
              <a:spcBef>
                <a:spcPts val="2500"/>
              </a:spcBef>
              <a:defRPr sz="3120"/>
            </a:pPr>
            <a:r>
              <a:t>Introducing margin for the operator</a:t>
            </a:r>
          </a:p>
          <a:p>
            <a:pPr marL="412750" indent="-412750" defTabSz="536575">
              <a:spcBef>
                <a:spcPts val="2500"/>
              </a:spcBef>
              <a:defRPr b="1" sz="3120">
                <a:latin typeface="Avenir Next Regular"/>
                <a:ea typeface="Avenir Next Regular"/>
                <a:cs typeface="Avenir Next Regular"/>
                <a:sym typeface="Avenir Next Regular"/>
              </a:defRPr>
            </a:pPr>
            <a:r>
              <a:t>Split the rest between the operator and pool members</a:t>
            </a:r>
          </a:p>
        </p:txBody>
      </p:sp>
      <p:pic>
        <p:nvPicPr>
          <p:cNvPr id="305" name="Reward Distribution functions.PNG"/>
          <p:cNvPicPr>
            <a:picLocks noChangeAspect="1"/>
          </p:cNvPicPr>
          <p:nvPr/>
        </p:nvPicPr>
        <p:blipFill>
          <a:blip r:embed="rId2">
            <a:extLst/>
          </a:blip>
          <a:stretch>
            <a:fillRect/>
          </a:stretch>
        </p:blipFill>
        <p:spPr>
          <a:xfrm>
            <a:off x="0" y="9295627"/>
            <a:ext cx="9474201" cy="4414316"/>
          </a:xfrm>
          <a:prstGeom prst="rect">
            <a:avLst/>
          </a:prstGeom>
          <a:ln w="12700">
            <a:miter lim="400000"/>
          </a:ln>
        </p:spPr>
      </p:pic>
      <p:pic>
        <p:nvPicPr>
          <p:cNvPr id="306" name="DemistyfyingRSS.png"/>
          <p:cNvPicPr>
            <a:picLocks noChangeAspect="1"/>
          </p:cNvPicPr>
          <p:nvPr/>
        </p:nvPicPr>
        <p:blipFill>
          <a:blip r:embed="rId3">
            <a:extLst/>
          </a:blip>
          <a:stretch>
            <a:fillRect/>
          </a:stretch>
        </p:blipFill>
        <p:spPr>
          <a:xfrm>
            <a:off x="7950200" y="1422400"/>
            <a:ext cx="16433800" cy="12297510"/>
          </a:xfrm>
          <a:prstGeom prst="rect">
            <a:avLst/>
          </a:prstGeom>
          <a:ln w="12700">
            <a:miter lim="400000"/>
          </a:ln>
        </p:spPr>
      </p:pic>
      <p:sp>
        <p:nvSpPr>
          <p:cNvPr id="307" name="Shape 307"/>
          <p:cNvSpPr/>
          <p:nvPr/>
        </p:nvSpPr>
        <p:spPr>
          <a:xfrm flipV="1">
            <a:off x="7558847" y="12745096"/>
            <a:ext cx="12989631" cy="264136"/>
          </a:xfrm>
          <a:prstGeom prst="line">
            <a:avLst/>
          </a:prstGeom>
          <a:ln w="50800">
            <a:solidFill>
              <a:schemeClr val="accent5"/>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308" name="Shape 308"/>
          <p:cNvSpPr/>
          <p:nvPr/>
        </p:nvSpPr>
        <p:spPr>
          <a:xfrm>
            <a:off x="7076022" y="11229846"/>
            <a:ext cx="9622662" cy="755908"/>
          </a:xfrm>
          <a:prstGeom prst="line">
            <a:avLst/>
          </a:prstGeom>
          <a:ln w="50800">
            <a:solidFill>
              <a:schemeClr val="accent5"/>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txBox="1"/>
          <p:nvPr>
            <p:ph type="body" idx="21"/>
          </p:nvPr>
        </p:nvSpPr>
        <p:spPr>
          <a:prstGeom prst="rect">
            <a:avLst/>
          </a:prstGeom>
        </p:spPr>
        <p:txBody>
          <a:bodyPr/>
          <a:lstStyle/>
          <a:p>
            <a:pPr/>
            <a:r>
              <a:t>DeMISTYFYING REWARD SHARING SCHEMES</a:t>
            </a:r>
          </a:p>
        </p:txBody>
      </p:sp>
      <p:sp>
        <p:nvSpPr>
          <p:cNvPr id="311" name="Shape 311"/>
          <p:cNvSpPr txBox="1"/>
          <p:nvPr>
            <p:ph type="title"/>
          </p:nvPr>
        </p:nvSpPr>
        <p:spPr>
          <a:prstGeom prst="rect">
            <a:avLst/>
          </a:prstGeom>
        </p:spPr>
        <p:txBody>
          <a:bodyPr/>
          <a:lstStyle>
            <a:lvl1pPr defTabSz="685165">
              <a:spcBef>
                <a:spcPts val="3200"/>
              </a:spcBef>
              <a:defRPr sz="7221"/>
            </a:lvl1pPr>
          </a:lstStyle>
          <a:p>
            <a:pPr/>
            <a:r>
              <a:t>And The UGLY</a:t>
            </a:r>
          </a:p>
        </p:txBody>
      </p:sp>
      <p:sp>
        <p:nvSpPr>
          <p:cNvPr id="312" name="Shape 312"/>
          <p:cNvSpPr txBox="1"/>
          <p:nvPr>
            <p:ph type="body" sz="quarter" idx="1"/>
          </p:nvPr>
        </p:nvSpPr>
        <p:spPr>
          <a:xfrm>
            <a:off x="1117600" y="3924300"/>
            <a:ext cx="10220453" cy="5308600"/>
          </a:xfrm>
          <a:prstGeom prst="rect">
            <a:avLst/>
          </a:prstGeom>
        </p:spPr>
        <p:txBody>
          <a:bodyPr/>
          <a:lstStyle>
            <a:lvl1pPr>
              <a:defRPr b="1">
                <a:latin typeface="Avenir Next Regular"/>
                <a:ea typeface="Avenir Next Regular"/>
                <a:cs typeface="Avenir Next Regular"/>
                <a:sym typeface="Avenir Next Regular"/>
              </a:defRPr>
            </a:lvl1pPr>
          </a:lstStyle>
          <a:p>
            <a:pPr/>
            <a:r>
              <a:t>What is the issue /w the RSS and/or RSS distribution functions?</a:t>
            </a:r>
          </a:p>
        </p:txBody>
      </p:sp>
      <p:sp>
        <p:nvSpPr>
          <p:cNvPr id="313" name="Shape 313"/>
          <p:cNvSpPr txBox="1"/>
          <p:nvPr/>
        </p:nvSpPr>
        <p:spPr>
          <a:xfrm>
            <a:off x="1146454" y="6972299"/>
            <a:ext cx="10833101"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spcBef>
                <a:spcPts val="1200"/>
              </a:spcBef>
              <a:buClr>
                <a:schemeClr val="accent1"/>
              </a:buClr>
              <a:buSzPct val="104999"/>
              <a:buFont typeface="Avenir Next Regular"/>
              <a:buChar char="‣"/>
              <a:defRPr sz="2600"/>
            </a:pPr>
            <a:r>
              <a:t>The Cardano protocol should offer Sybil protection to prevent:</a:t>
            </a:r>
          </a:p>
          <a:p>
            <a:pPr marL="495300" indent="-495300">
              <a:spcBef>
                <a:spcPts val="1200"/>
              </a:spcBef>
              <a:buSzPct val="100000"/>
              <a:buAutoNum type="arabicPeriod" startAt="1"/>
              <a:defRPr sz="2600"/>
            </a:pPr>
            <a:r>
              <a:t>having only very few nr. of pools that controls total delegated stakes.</a:t>
            </a:r>
          </a:p>
          <a:p>
            <a:pPr marL="495300" indent="-495300">
              <a:spcBef>
                <a:spcPts val="1200"/>
              </a:spcBef>
              <a:buSzPct val="100000"/>
              <a:buAutoNum type="arabicPeriod" startAt="1"/>
              <a:defRPr sz="2600"/>
            </a:pPr>
            <a:r>
              <a:t>generating as many pools as the adversaries can.</a:t>
            </a:r>
          </a:p>
          <a:p>
            <a:pPr marL="495300" indent="-495300">
              <a:spcBef>
                <a:spcPts val="1200"/>
              </a:spcBef>
              <a:buSzPct val="100000"/>
              <a:buAutoNum type="arabicPeriod" startAt="1"/>
              <a:defRPr sz="2600"/>
            </a:pPr>
            <a:r>
              <a:t>power accumulation of multiple pools owned by one entity.</a:t>
            </a:r>
          </a:p>
        </p:txBody>
      </p:sp>
      <p:sp>
        <p:nvSpPr>
          <p:cNvPr id="314" name="Shape 314"/>
          <p:cNvSpPr txBox="1"/>
          <p:nvPr/>
        </p:nvSpPr>
        <p:spPr>
          <a:xfrm>
            <a:off x="13563600" y="4686300"/>
            <a:ext cx="9893300" cy="452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1200"/>
              </a:spcBef>
              <a:defRPr sz="2600"/>
            </a:pPr>
            <a:r>
              <a:t>We can have consensus that the 1st and 2nd points are achieved by</a:t>
            </a:r>
          </a:p>
          <a:p>
            <a:pPr>
              <a:spcBef>
                <a:spcPts val="1200"/>
              </a:spcBef>
              <a:defRPr sz="2600"/>
            </a:pPr>
            <a:r>
              <a:t>- RSS, the k and the a0 parameters (i.e. oversaturation) and </a:t>
            </a:r>
          </a:p>
          <a:p>
            <a:pPr marL="343958" indent="-343958">
              <a:spcBef>
                <a:spcPts val="1200"/>
              </a:spcBef>
              <a:buClr>
                <a:schemeClr val="accent1"/>
              </a:buClr>
              <a:buSzPct val="104999"/>
              <a:buFont typeface="Avenir Next Regular"/>
              <a:buChar char="-"/>
              <a:defRPr sz="2600"/>
            </a:pPr>
            <a:r>
              <a:t>the fact that Cardano blockchain is based on the Cardano's intrinsic value a.k.a </a:t>
            </a:r>
            <a:r>
              <a:rPr b="1">
                <a:latin typeface="Avenir Next Regular"/>
                <a:ea typeface="Avenir Next Regular"/>
                <a:cs typeface="Avenir Next Regular"/>
                <a:sym typeface="Avenir Next Regular"/>
              </a:rPr>
              <a:t>ADA</a:t>
            </a:r>
            <a:r>
              <a:t> which has limited supply.</a:t>
            </a:r>
          </a:p>
          <a:p>
            <a:pPr marL="343958" indent="-343958">
              <a:spcBef>
                <a:spcPts val="1200"/>
              </a:spcBef>
              <a:buClr>
                <a:schemeClr val="accent1"/>
              </a:buClr>
              <a:buSzPct val="104999"/>
              <a:buFont typeface="Avenir Next Regular"/>
              <a:buChar char="-"/>
              <a:defRPr sz="2600"/>
            </a:pPr>
            <a:r>
              <a:t>deposit etc.</a:t>
            </a:r>
          </a:p>
          <a:p>
            <a:pPr>
              <a:spcBef>
                <a:spcPts val="1200"/>
              </a:spcBef>
              <a:defRPr sz="2600"/>
            </a:pPr>
          </a:p>
          <a:p>
            <a:pPr>
              <a:spcBef>
                <a:spcPts val="1200"/>
              </a:spcBef>
              <a:defRPr sz="2600"/>
            </a:pPr>
            <a:r>
              <a:t>But, the 3rd one is tricky</a:t>
            </a:r>
          </a:p>
        </p:txBody>
      </p:sp>
      <p:sp>
        <p:nvSpPr>
          <p:cNvPr id="315" name="Shape 315"/>
          <p:cNvSpPr txBox="1"/>
          <p:nvPr/>
        </p:nvSpPr>
        <p:spPr>
          <a:xfrm>
            <a:off x="1117600" y="14224000"/>
            <a:ext cx="22656800" cy="934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30200">
              <a:spcBef>
                <a:spcPts val="400"/>
              </a:spcBef>
              <a:defRPr sz="1960"/>
            </a:pPr>
            <a:r>
              <a:t>The 3rd one is tricky, because what if an operator decide to offer some StaaS (Staking as a Services)</a:t>
            </a:r>
          </a:p>
          <a:p>
            <a:pPr defTabSz="330200">
              <a:spcBef>
                <a:spcPts val="400"/>
              </a:spcBef>
              <a:defRPr sz="1960"/>
            </a:pPr>
            <a:r>
              <a:t>- Staking as a Service</a:t>
            </a:r>
          </a:p>
          <a:p>
            <a:pPr defTabSz="330200">
              <a:spcBef>
                <a:spcPts val="400"/>
              </a:spcBef>
              <a:defRPr sz="1960"/>
            </a:pPr>
            <a:r>
              <a:t>- Grouping to a fully pledged Pool</a:t>
            </a:r>
          </a:p>
          <a:p>
            <a:pPr defTabSz="330200">
              <a:spcBef>
                <a:spcPts val="400"/>
              </a:spcBef>
              <a:defRPr sz="1920"/>
            </a:pPr>
          </a:p>
          <a:p>
            <a:pPr defTabSz="330200">
              <a:spcBef>
                <a:spcPts val="400"/>
              </a:spcBef>
              <a:defRPr sz="1920"/>
            </a:pPr>
          </a:p>
          <a:p>
            <a:pPr defTabSz="330200">
              <a:spcBef>
                <a:spcPts val="400"/>
              </a:spcBef>
              <a:defRPr sz="1920"/>
            </a:pPr>
          </a:p>
          <a:p>
            <a:pPr defTabSz="330200">
              <a:spcBef>
                <a:spcPts val="400"/>
              </a:spcBef>
              <a:defRPr sz="1920"/>
            </a:pPr>
          </a:p>
          <a:p>
            <a:pPr defTabSz="330200">
              <a:spcBef>
                <a:spcPts val="400"/>
              </a:spcBef>
              <a:defRPr sz="1920"/>
            </a:pPr>
          </a:p>
          <a:p>
            <a:pPr defTabSz="330200">
              <a:spcBef>
                <a:spcPts val="400"/>
              </a:spcBef>
              <a:defRPr sz="1920"/>
            </a:pPr>
          </a:p>
          <a:p>
            <a:pPr defTabSz="330200">
              <a:spcBef>
                <a:spcPts val="400"/>
              </a:spcBef>
              <a:defRPr sz="1920"/>
            </a:pPr>
            <a:r>
              <a:t>Cardano needs 24/7/365</a:t>
            </a:r>
          </a:p>
          <a:p>
            <a:pPr defTabSz="330200">
              <a:spcBef>
                <a:spcPts val="400"/>
              </a:spcBef>
              <a:defRPr sz="1920"/>
            </a:pPr>
          </a:p>
          <a:p>
            <a:pPr defTabSz="330200">
              <a:spcBef>
                <a:spcPts val="400"/>
              </a:spcBef>
              <a:defRPr sz="1920"/>
            </a:pPr>
            <a:r>
              <a:t>1 Sinmple rewards</a:t>
            </a:r>
          </a:p>
          <a:p>
            <a:pPr defTabSz="330200">
              <a:spcBef>
                <a:spcPts val="400"/>
              </a:spcBef>
              <a:defRPr sz="1920"/>
            </a:pPr>
            <a:r>
              <a:t>Driven by two main incentives</a:t>
            </a:r>
          </a:p>
          <a:p>
            <a:pPr defTabSz="330200">
              <a:spcBef>
                <a:spcPts val="400"/>
              </a:spcBef>
              <a:defRPr sz="1920"/>
            </a:pPr>
            <a:r>
              <a:t>- financial and</a:t>
            </a:r>
          </a:p>
          <a:p>
            <a:pPr defTabSz="330200">
              <a:spcBef>
                <a:spcPts val="400"/>
              </a:spcBef>
              <a:defRPr sz="1920"/>
            </a:pPr>
            <a:r>
              <a:t>- moral/ideological.</a:t>
            </a:r>
          </a:p>
          <a:p>
            <a:pPr defTabSz="330200">
              <a:spcBef>
                <a:spcPts val="400"/>
              </a:spcBef>
              <a:defRPr sz="1920"/>
            </a:pPr>
          </a:p>
          <a:p>
            <a:pPr defTabSz="330200">
              <a:spcBef>
                <a:spcPts val="400"/>
              </a:spcBef>
              <a:defRPr sz="1920"/>
            </a:pPr>
            <a:r>
              <a:t>Ideal but no funancial (only moral/ideological) incentives for stake holders of owning/operating a pool for securing the network.</a:t>
            </a:r>
          </a:p>
          <a:p>
            <a:pPr defTabSz="330200">
              <a:spcBef>
                <a:spcPts val="400"/>
              </a:spcBef>
              <a:defRPr sz="1920"/>
            </a:pPr>
            <a:r>
              <a:t>As it simply much more easy just delegate the bp right to pool CLARIFYING.</a:t>
            </a:r>
          </a:p>
          <a:p>
            <a:pPr defTabSz="330200">
              <a:spcBef>
                <a:spcPts val="400"/>
              </a:spcBef>
              <a:defRPr sz="1920"/>
            </a:pPr>
            <a:r>
              <a:t>What I meant by securing is constantly online for validating block and transactions (full-node wallets, relays, and core nodes) and </a:t>
            </a:r>
          </a:p>
          <a:p>
            <a:pPr defTabSz="330200">
              <a:spcBef>
                <a:spcPts val="400"/>
              </a:spcBef>
              <a:defRPr sz="1920"/>
            </a:pPr>
            <a:r>
              <a:t>- produce the blocks when it's scheduled (core nodes).</a:t>
            </a:r>
          </a:p>
          <a:p>
            <a:pPr defTabSz="330200">
              <a:spcBef>
                <a:spcPts val="400"/>
              </a:spcBef>
              <a:defRPr sz="1920"/>
            </a:pPr>
          </a:p>
          <a:p>
            <a:pPr defTabSz="330200">
              <a:spcBef>
                <a:spcPts val="400"/>
              </a:spcBef>
              <a:defRPr sz="1920"/>
            </a:pPr>
          </a:p>
          <a:p>
            <a:pPr defTabSz="330200">
              <a:spcBef>
                <a:spcPts val="400"/>
              </a:spcBef>
              <a:defRPr sz="1920"/>
            </a:pPr>
            <a:r>
              <a:t>Shawn CIP</a:t>
            </a:r>
          </a:p>
          <a:p>
            <a:pPr defTabSz="330200">
              <a:spcBef>
                <a:spcPts val="400"/>
              </a:spcBef>
              <a:defRPr sz="1920"/>
            </a:pPr>
          </a:p>
          <a:p>
            <a:pPr defTabSz="330200">
              <a:spcBef>
                <a:spcPts val="400"/>
              </a:spcBef>
              <a:defRPr sz="1920"/>
            </a:pPr>
            <a:r>
              <a:t>The main charactheristic of the reward distributions is that it must satisfy this equation.</a:t>
            </a:r>
          </a:p>
          <a:p>
            <a:pPr defTabSz="330200">
              <a:spcBef>
                <a:spcPts val="400"/>
              </a:spcBef>
              <a:defRPr sz="1920"/>
            </a:pPr>
            <a:r>
              <a:t>Umed asked me in the past about this but I was hesitant to answer as I would need to explain the lot of underlying details about it.</a:t>
            </a:r>
          </a:p>
          <a:p>
            <a:pPr defTabSz="330200">
              <a:spcBef>
                <a:spcPts val="400"/>
              </a:spcBef>
              <a:defRPr sz="1920"/>
            </a:pPr>
            <a:r>
              <a:t>And as Shawn only modify the pledge it won't satisfy the reserving the value requirements.</a:t>
            </a:r>
          </a:p>
          <a:p>
            <a:pPr defTabSz="330200">
              <a:spcBef>
                <a:spcPts val="400"/>
              </a:spcBef>
              <a:defRPr sz="1920"/>
            </a:pPr>
          </a:p>
          <a:p>
            <a:pPr defTabSz="330200">
              <a:spcBef>
                <a:spcPts val="400"/>
              </a:spcBef>
              <a:defRPr sz="1920"/>
            </a:pPr>
            <a:r>
              <a:t>f(x,y) = r_operator(x,y) + r_member(x,y)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Shape 317"/>
          <p:cNvSpPr txBox="1"/>
          <p:nvPr>
            <p:ph type="body" idx="21"/>
          </p:nvPr>
        </p:nvSpPr>
        <p:spPr>
          <a:prstGeom prst="rect">
            <a:avLst/>
          </a:prstGeom>
        </p:spPr>
        <p:txBody>
          <a:bodyPr/>
          <a:lstStyle/>
          <a:p>
            <a:pPr/>
            <a:r>
              <a:t>DeMISTYFYING REWARD SHARING SCHEMES</a:t>
            </a:r>
          </a:p>
        </p:txBody>
      </p:sp>
      <p:sp>
        <p:nvSpPr>
          <p:cNvPr id="318" name="Shape 318"/>
          <p:cNvSpPr txBox="1"/>
          <p:nvPr>
            <p:ph type="title"/>
          </p:nvPr>
        </p:nvSpPr>
        <p:spPr>
          <a:prstGeom prst="rect">
            <a:avLst/>
          </a:prstGeom>
        </p:spPr>
        <p:txBody>
          <a:bodyPr/>
          <a:lstStyle>
            <a:lvl1pPr defTabSz="685165">
              <a:spcBef>
                <a:spcPts val="3200"/>
              </a:spcBef>
              <a:defRPr sz="7221"/>
            </a:lvl1pPr>
          </a:lstStyle>
          <a:p>
            <a:pPr/>
            <a:r>
              <a:t>And The UGLY</a:t>
            </a:r>
          </a:p>
        </p:txBody>
      </p:sp>
      <p:sp>
        <p:nvSpPr>
          <p:cNvPr id="319" name="Shape 319"/>
          <p:cNvSpPr txBox="1"/>
          <p:nvPr/>
        </p:nvSpPr>
        <p:spPr>
          <a:xfrm>
            <a:off x="1117600" y="14224000"/>
            <a:ext cx="22656800" cy="934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30200">
              <a:spcBef>
                <a:spcPts val="400"/>
              </a:spcBef>
              <a:defRPr sz="1960"/>
            </a:pPr>
            <a:r>
              <a:t>The 3rd one is tricky, because what if an operator decide to offer some StaaS (Staking as a Services)</a:t>
            </a:r>
          </a:p>
          <a:p>
            <a:pPr defTabSz="330200">
              <a:spcBef>
                <a:spcPts val="400"/>
              </a:spcBef>
              <a:defRPr sz="1960"/>
            </a:pPr>
            <a:r>
              <a:t>- Staking as a Service</a:t>
            </a:r>
          </a:p>
          <a:p>
            <a:pPr defTabSz="330200">
              <a:spcBef>
                <a:spcPts val="400"/>
              </a:spcBef>
              <a:defRPr sz="1960"/>
            </a:pPr>
            <a:r>
              <a:t>- Grouping to a fully pledged Pool</a:t>
            </a:r>
          </a:p>
          <a:p>
            <a:pPr defTabSz="330200">
              <a:spcBef>
                <a:spcPts val="400"/>
              </a:spcBef>
              <a:defRPr sz="1920"/>
            </a:pPr>
          </a:p>
          <a:p>
            <a:pPr defTabSz="330200">
              <a:spcBef>
                <a:spcPts val="400"/>
              </a:spcBef>
              <a:defRPr sz="1920"/>
            </a:pPr>
          </a:p>
          <a:p>
            <a:pPr defTabSz="330200">
              <a:spcBef>
                <a:spcPts val="400"/>
              </a:spcBef>
              <a:defRPr sz="1920"/>
            </a:pPr>
          </a:p>
          <a:p>
            <a:pPr defTabSz="330200">
              <a:spcBef>
                <a:spcPts val="400"/>
              </a:spcBef>
              <a:defRPr sz="1920"/>
            </a:pPr>
          </a:p>
          <a:p>
            <a:pPr defTabSz="330200">
              <a:spcBef>
                <a:spcPts val="400"/>
              </a:spcBef>
              <a:defRPr sz="1920"/>
            </a:pPr>
          </a:p>
          <a:p>
            <a:pPr defTabSz="330200">
              <a:spcBef>
                <a:spcPts val="400"/>
              </a:spcBef>
              <a:defRPr sz="1920"/>
            </a:pPr>
          </a:p>
          <a:p>
            <a:pPr defTabSz="330200">
              <a:spcBef>
                <a:spcPts val="400"/>
              </a:spcBef>
              <a:defRPr sz="1920"/>
            </a:pPr>
            <a:r>
              <a:t>Cardano needs 24/7/365</a:t>
            </a:r>
          </a:p>
          <a:p>
            <a:pPr defTabSz="330200">
              <a:spcBef>
                <a:spcPts val="400"/>
              </a:spcBef>
              <a:defRPr sz="1920"/>
            </a:pPr>
          </a:p>
          <a:p>
            <a:pPr defTabSz="330200">
              <a:spcBef>
                <a:spcPts val="400"/>
              </a:spcBef>
              <a:defRPr sz="1920"/>
            </a:pPr>
            <a:r>
              <a:t>1 Sinmple rewards</a:t>
            </a:r>
          </a:p>
          <a:p>
            <a:pPr defTabSz="330200">
              <a:spcBef>
                <a:spcPts val="400"/>
              </a:spcBef>
              <a:defRPr sz="1920"/>
            </a:pPr>
            <a:r>
              <a:t>Driven by two main incentives</a:t>
            </a:r>
          </a:p>
          <a:p>
            <a:pPr defTabSz="330200">
              <a:spcBef>
                <a:spcPts val="400"/>
              </a:spcBef>
              <a:defRPr sz="1920"/>
            </a:pPr>
            <a:r>
              <a:t>- financial and</a:t>
            </a:r>
          </a:p>
          <a:p>
            <a:pPr defTabSz="330200">
              <a:spcBef>
                <a:spcPts val="400"/>
              </a:spcBef>
              <a:defRPr sz="1920"/>
            </a:pPr>
            <a:r>
              <a:t>- moral/ideological.</a:t>
            </a:r>
          </a:p>
          <a:p>
            <a:pPr defTabSz="330200">
              <a:spcBef>
                <a:spcPts val="400"/>
              </a:spcBef>
              <a:defRPr sz="1920"/>
            </a:pPr>
          </a:p>
          <a:p>
            <a:pPr defTabSz="330200">
              <a:spcBef>
                <a:spcPts val="400"/>
              </a:spcBef>
              <a:defRPr sz="1920"/>
            </a:pPr>
            <a:r>
              <a:t>Ideal but no funancial (only moral/ideological) incentives for stake holders of owning/operating a pool for securing the network.</a:t>
            </a:r>
          </a:p>
          <a:p>
            <a:pPr defTabSz="330200">
              <a:spcBef>
                <a:spcPts val="400"/>
              </a:spcBef>
              <a:defRPr sz="1920"/>
            </a:pPr>
            <a:r>
              <a:t>As it simply much more easy just delegate the bp right to pool CLARIFYING.</a:t>
            </a:r>
          </a:p>
          <a:p>
            <a:pPr defTabSz="330200">
              <a:spcBef>
                <a:spcPts val="400"/>
              </a:spcBef>
              <a:defRPr sz="1920"/>
            </a:pPr>
            <a:r>
              <a:t>What I meant by securing is constantly online for validating block and transactions (full-node wallets, relays, and core nodes) and </a:t>
            </a:r>
          </a:p>
          <a:p>
            <a:pPr defTabSz="330200">
              <a:spcBef>
                <a:spcPts val="400"/>
              </a:spcBef>
              <a:defRPr sz="1920"/>
            </a:pPr>
            <a:r>
              <a:t>- produce the blocks when it's scheduled (core nodes).</a:t>
            </a:r>
          </a:p>
          <a:p>
            <a:pPr defTabSz="330200">
              <a:spcBef>
                <a:spcPts val="400"/>
              </a:spcBef>
              <a:defRPr sz="1920"/>
            </a:pPr>
          </a:p>
          <a:p>
            <a:pPr defTabSz="330200">
              <a:spcBef>
                <a:spcPts val="400"/>
              </a:spcBef>
              <a:defRPr sz="1920"/>
            </a:pPr>
          </a:p>
          <a:p>
            <a:pPr defTabSz="330200">
              <a:spcBef>
                <a:spcPts val="400"/>
              </a:spcBef>
              <a:defRPr sz="1920"/>
            </a:pPr>
            <a:r>
              <a:t>Shawn CIP</a:t>
            </a:r>
          </a:p>
          <a:p>
            <a:pPr defTabSz="330200">
              <a:spcBef>
                <a:spcPts val="400"/>
              </a:spcBef>
              <a:defRPr sz="1920"/>
            </a:pPr>
          </a:p>
          <a:p>
            <a:pPr defTabSz="330200">
              <a:spcBef>
                <a:spcPts val="400"/>
              </a:spcBef>
              <a:defRPr sz="1920"/>
            </a:pPr>
            <a:r>
              <a:t>The main charactheristic of the reward distributions is that it must satisfy this equation.</a:t>
            </a:r>
          </a:p>
          <a:p>
            <a:pPr defTabSz="330200">
              <a:spcBef>
                <a:spcPts val="400"/>
              </a:spcBef>
              <a:defRPr sz="1920"/>
            </a:pPr>
            <a:r>
              <a:t>Umed asked me in the past about this but I was hesitant to answer as I would need to explain the lot of underlying details about it.</a:t>
            </a:r>
          </a:p>
          <a:p>
            <a:pPr defTabSz="330200">
              <a:spcBef>
                <a:spcPts val="400"/>
              </a:spcBef>
              <a:defRPr sz="1920"/>
            </a:pPr>
            <a:r>
              <a:t>And as Shawn only modify the pledge it won't satisfy the reserving the value requirements.</a:t>
            </a:r>
          </a:p>
          <a:p>
            <a:pPr defTabSz="330200">
              <a:spcBef>
                <a:spcPts val="400"/>
              </a:spcBef>
              <a:defRPr sz="1920"/>
            </a:pPr>
          </a:p>
          <a:p>
            <a:pPr defTabSz="330200">
              <a:spcBef>
                <a:spcPts val="400"/>
              </a:spcBef>
              <a:defRPr sz="1920"/>
            </a:pPr>
            <a:r>
              <a:t>f(x,y) = r_operator(x,y) + r_member(x,y)</a:t>
            </a:r>
          </a:p>
        </p:txBody>
      </p:sp>
      <p:sp>
        <p:nvSpPr>
          <p:cNvPr id="320" name="Shape 320"/>
          <p:cNvSpPr txBox="1"/>
          <p:nvPr>
            <p:ph type="body" sz="quarter" idx="1"/>
          </p:nvPr>
        </p:nvSpPr>
        <p:spPr>
          <a:xfrm>
            <a:off x="1117600" y="3924300"/>
            <a:ext cx="10220453" cy="5308600"/>
          </a:xfrm>
          <a:prstGeom prst="rect">
            <a:avLst/>
          </a:prstGeom>
        </p:spPr>
        <p:txBody>
          <a:bodyPr/>
          <a:lstStyle>
            <a:lvl1pPr>
              <a:defRPr b="1">
                <a:latin typeface="Avenir Next Regular"/>
                <a:ea typeface="Avenir Next Regular"/>
                <a:cs typeface="Avenir Next Regular"/>
                <a:sym typeface="Avenir Next Regular"/>
              </a:defRPr>
            </a:lvl1pPr>
          </a:lstStyle>
          <a:p>
            <a:pPr/>
            <a:r>
              <a:t>What is the issue /w the RSS and/or RSS distribution functions?</a:t>
            </a:r>
          </a:p>
        </p:txBody>
      </p:sp>
      <p:pic>
        <p:nvPicPr>
          <p:cNvPr id="321" name="pasted-image.png"/>
          <p:cNvPicPr>
            <a:picLocks noChangeAspect="1"/>
          </p:cNvPicPr>
          <p:nvPr/>
        </p:nvPicPr>
        <p:blipFill>
          <a:blip r:embed="rId2">
            <a:extLst/>
          </a:blip>
          <a:stretch>
            <a:fillRect/>
          </a:stretch>
        </p:blipFill>
        <p:spPr>
          <a:xfrm>
            <a:off x="10096967" y="4778888"/>
            <a:ext cx="14198601" cy="87376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Shape 323"/>
          <p:cNvSpPr txBox="1"/>
          <p:nvPr>
            <p:ph type="body" idx="21"/>
          </p:nvPr>
        </p:nvSpPr>
        <p:spPr>
          <a:prstGeom prst="rect">
            <a:avLst/>
          </a:prstGeom>
        </p:spPr>
        <p:txBody>
          <a:bodyPr/>
          <a:lstStyle/>
          <a:p>
            <a:pPr/>
            <a:r>
              <a:t>DeMISTYFYING REWARD SHARING SCHEMES</a:t>
            </a:r>
          </a:p>
        </p:txBody>
      </p:sp>
      <p:sp>
        <p:nvSpPr>
          <p:cNvPr id="324" name="Shape 324"/>
          <p:cNvSpPr txBox="1"/>
          <p:nvPr>
            <p:ph type="title"/>
          </p:nvPr>
        </p:nvSpPr>
        <p:spPr>
          <a:prstGeom prst="rect">
            <a:avLst/>
          </a:prstGeom>
        </p:spPr>
        <p:txBody>
          <a:bodyPr/>
          <a:lstStyle>
            <a:lvl1pPr defTabSz="685165">
              <a:spcBef>
                <a:spcPts val="3200"/>
              </a:spcBef>
              <a:defRPr sz="7221"/>
            </a:lvl1pPr>
          </a:lstStyle>
          <a:p>
            <a:pPr/>
            <a:r>
              <a:t>Discussion</a:t>
            </a:r>
          </a:p>
        </p:txBody>
      </p:sp>
      <p:sp>
        <p:nvSpPr>
          <p:cNvPr id="325" name="Shape 325"/>
          <p:cNvSpPr txBox="1"/>
          <p:nvPr>
            <p:ph type="body" sz="quarter" idx="1"/>
          </p:nvPr>
        </p:nvSpPr>
        <p:spPr>
          <a:xfrm>
            <a:off x="1117600" y="3924300"/>
            <a:ext cx="10056985" cy="5712284"/>
          </a:xfrm>
          <a:prstGeom prst="rect">
            <a:avLst/>
          </a:prstGeom>
        </p:spPr>
        <p:txBody>
          <a:bodyPr/>
          <a:lstStyle/>
          <a:p>
            <a:pPr>
              <a:defRPr b="1">
                <a:latin typeface="Avenir Next Regular"/>
                <a:ea typeface="Avenir Next Regular"/>
                <a:cs typeface="Avenir Next Regular"/>
                <a:sym typeface="Avenir Next Regular"/>
              </a:defRPr>
            </a:pPr>
            <a:r>
              <a:t>Is there any solution at all?</a:t>
            </a:r>
          </a:p>
          <a:p>
            <a:pPr/>
            <a:r>
              <a:t>Simple distribution</a:t>
            </a:r>
          </a:p>
          <a:p>
            <a:pPr/>
            <a:r>
              <a:t>Shawn's CIP proposal</a:t>
            </a:r>
          </a:p>
          <a:p>
            <a:pPr/>
            <a:r>
              <a:t>Other proposals?</a:t>
            </a:r>
          </a:p>
        </p:txBody>
      </p:sp>
      <p:sp>
        <p:nvSpPr>
          <p:cNvPr id="326" name="Shape 326"/>
          <p:cNvSpPr txBox="1"/>
          <p:nvPr/>
        </p:nvSpPr>
        <p:spPr>
          <a:xfrm>
            <a:off x="14249400" y="13931900"/>
            <a:ext cx="10477500"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 Ideally, we would like to have </a:t>
            </a:r>
          </a:p>
          <a:p>
            <a:pPr marL="495300" indent="-495300" algn="just">
              <a:spcBef>
                <a:spcPts val="1200"/>
              </a:spcBef>
              <a:buSzPct val="100000"/>
              <a:buAutoNum type="alphaUcPeriod" startAt="1"/>
              <a:defRPr sz="2600"/>
            </a:pPr>
            <a:r>
              <a:rPr b="1">
                <a:latin typeface="Avenir Next Regular"/>
                <a:ea typeface="Avenir Next Regular"/>
                <a:cs typeface="Avenir Next Regular"/>
                <a:sym typeface="Avenir Next Regular"/>
              </a:rPr>
              <a:t>k</a:t>
            </a:r>
            <a:r>
              <a:t> number of nearly fully saturated pools (both </a:t>
            </a:r>
            <a:r>
              <a:rPr b="1">
                <a:latin typeface="Avenir Next Regular"/>
                <a:ea typeface="Avenir Next Regular"/>
                <a:cs typeface="Avenir Next Regular"/>
                <a:sym typeface="Avenir Next Regular"/>
              </a:rPr>
              <a:t>public</a:t>
            </a:r>
            <a:r>
              <a:t> and </a:t>
            </a:r>
            <a:r>
              <a:rPr b="1">
                <a:latin typeface="Avenir Next Regular"/>
                <a:ea typeface="Avenir Next Regular"/>
                <a:cs typeface="Avenir Next Regular"/>
                <a:sym typeface="Avenir Next Regular"/>
              </a:rPr>
              <a:t>private</a:t>
            </a:r>
            <a:r>
              <a:t>) </a:t>
            </a:r>
          </a:p>
          <a:p>
            <a:pPr marL="495300" indent="-495300" algn="just">
              <a:spcBef>
                <a:spcPts val="1200"/>
              </a:spcBef>
              <a:buSzPct val="100000"/>
              <a:buAutoNum type="alphaUcPeriod" startAt="1"/>
              <a:defRPr sz="2600"/>
            </a:pPr>
            <a:r>
              <a:t>and some tails (pools /w small stakes)</a:t>
            </a:r>
          </a:p>
        </p:txBody>
      </p:sp>
      <p:sp>
        <p:nvSpPr>
          <p:cNvPr id="327" name="Shape 327"/>
          <p:cNvSpPr txBox="1"/>
          <p:nvPr/>
        </p:nvSpPr>
        <p:spPr>
          <a:xfrm>
            <a:off x="1701800" y="14084300"/>
            <a:ext cx="10490200"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Each of the public pools </a:t>
            </a:r>
            <a:r>
              <a:rPr b="1">
                <a:latin typeface="Avenir Next Regular"/>
                <a:ea typeface="Avenir Next Regular"/>
                <a:cs typeface="Avenir Next Regular"/>
                <a:sym typeface="Avenir Next Regular"/>
              </a:rPr>
              <a:t>should be</a:t>
            </a:r>
            <a:r>
              <a:t> operated and/or owned by one entity.</a:t>
            </a:r>
          </a:p>
          <a:p>
            <a:pPr algn="just">
              <a:spcBef>
                <a:spcPts val="1200"/>
              </a:spcBef>
              <a:defRPr sz="2600"/>
            </a:pPr>
            <a:r>
              <a:t>Although, one entity can own multiple private pools based on their total privately owned stakes.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Shape 329"/>
          <p:cNvSpPr txBox="1"/>
          <p:nvPr>
            <p:ph type="body" idx="21"/>
          </p:nvPr>
        </p:nvSpPr>
        <p:spPr>
          <a:prstGeom prst="rect">
            <a:avLst/>
          </a:prstGeom>
        </p:spPr>
        <p:txBody>
          <a:bodyPr/>
          <a:lstStyle/>
          <a:p>
            <a:pPr/>
            <a:r>
              <a:t>DeMISTYFYING REWARD SHARING SCHEMES</a:t>
            </a:r>
          </a:p>
        </p:txBody>
      </p:sp>
      <p:sp>
        <p:nvSpPr>
          <p:cNvPr id="330" name="Shape 330"/>
          <p:cNvSpPr txBox="1"/>
          <p:nvPr>
            <p:ph type="title"/>
          </p:nvPr>
        </p:nvSpPr>
        <p:spPr>
          <a:prstGeom prst="rect">
            <a:avLst/>
          </a:prstGeom>
        </p:spPr>
        <p:txBody>
          <a:bodyPr/>
          <a:lstStyle>
            <a:lvl1pPr defTabSz="685165">
              <a:spcBef>
                <a:spcPts val="3200"/>
              </a:spcBef>
              <a:defRPr sz="7221"/>
            </a:lvl1pPr>
          </a:lstStyle>
          <a:p>
            <a:pPr/>
            <a:r>
              <a:t>Discussion</a:t>
            </a:r>
          </a:p>
        </p:txBody>
      </p:sp>
      <p:sp>
        <p:nvSpPr>
          <p:cNvPr id="331" name="Shape 331"/>
          <p:cNvSpPr txBox="1"/>
          <p:nvPr>
            <p:ph type="body" sz="quarter" idx="1"/>
          </p:nvPr>
        </p:nvSpPr>
        <p:spPr>
          <a:xfrm>
            <a:off x="1117600" y="3924300"/>
            <a:ext cx="10056985" cy="5712284"/>
          </a:xfrm>
          <a:prstGeom prst="rect">
            <a:avLst/>
          </a:prstGeom>
        </p:spPr>
        <p:txBody>
          <a:bodyPr/>
          <a:lstStyle/>
          <a:p>
            <a:pPr/>
            <a:r>
              <a:t>Is there any solution at all?</a:t>
            </a:r>
          </a:p>
          <a:p>
            <a:pPr>
              <a:defRPr b="1">
                <a:latin typeface="Avenir Next Regular"/>
                <a:ea typeface="Avenir Next Regular"/>
                <a:cs typeface="Avenir Next Regular"/>
                <a:sym typeface="Avenir Next Regular"/>
              </a:defRPr>
            </a:pPr>
            <a:r>
              <a:t>Simple distribution</a:t>
            </a:r>
          </a:p>
          <a:p>
            <a:pPr/>
            <a:r>
              <a:t>Shawn's CIP proposal</a:t>
            </a:r>
          </a:p>
          <a:p>
            <a:pPr/>
            <a:r>
              <a:t>Other proposals?</a:t>
            </a:r>
          </a:p>
        </p:txBody>
      </p:sp>
      <p:sp>
        <p:nvSpPr>
          <p:cNvPr id="332" name="Shape 332"/>
          <p:cNvSpPr txBox="1"/>
          <p:nvPr/>
        </p:nvSpPr>
        <p:spPr>
          <a:xfrm>
            <a:off x="14249400" y="13931900"/>
            <a:ext cx="10477500"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 Ideally, we would like to have </a:t>
            </a:r>
          </a:p>
          <a:p>
            <a:pPr marL="495300" indent="-495300" algn="just">
              <a:spcBef>
                <a:spcPts val="1200"/>
              </a:spcBef>
              <a:buSzPct val="100000"/>
              <a:buAutoNum type="alphaUcPeriod" startAt="1"/>
              <a:defRPr sz="2600"/>
            </a:pPr>
            <a:r>
              <a:rPr b="1">
                <a:latin typeface="Avenir Next Regular"/>
                <a:ea typeface="Avenir Next Regular"/>
                <a:cs typeface="Avenir Next Regular"/>
                <a:sym typeface="Avenir Next Regular"/>
              </a:rPr>
              <a:t>k</a:t>
            </a:r>
            <a:r>
              <a:t> number of nearly fully saturated pools (both </a:t>
            </a:r>
            <a:r>
              <a:rPr b="1">
                <a:latin typeface="Avenir Next Regular"/>
                <a:ea typeface="Avenir Next Regular"/>
                <a:cs typeface="Avenir Next Regular"/>
                <a:sym typeface="Avenir Next Regular"/>
              </a:rPr>
              <a:t>public</a:t>
            </a:r>
            <a:r>
              <a:t> and </a:t>
            </a:r>
            <a:r>
              <a:rPr b="1">
                <a:latin typeface="Avenir Next Regular"/>
                <a:ea typeface="Avenir Next Regular"/>
                <a:cs typeface="Avenir Next Regular"/>
                <a:sym typeface="Avenir Next Regular"/>
              </a:rPr>
              <a:t>private</a:t>
            </a:r>
            <a:r>
              <a:t>) </a:t>
            </a:r>
          </a:p>
          <a:p>
            <a:pPr marL="495300" indent="-495300" algn="just">
              <a:spcBef>
                <a:spcPts val="1200"/>
              </a:spcBef>
              <a:buSzPct val="100000"/>
              <a:buAutoNum type="alphaUcPeriod" startAt="1"/>
              <a:defRPr sz="2600"/>
            </a:pPr>
            <a:r>
              <a:t>and some tails (pools /w small stakes)</a:t>
            </a:r>
          </a:p>
        </p:txBody>
      </p:sp>
      <p:sp>
        <p:nvSpPr>
          <p:cNvPr id="333" name="Shape 333"/>
          <p:cNvSpPr txBox="1"/>
          <p:nvPr/>
        </p:nvSpPr>
        <p:spPr>
          <a:xfrm>
            <a:off x="1701800" y="14084300"/>
            <a:ext cx="10490200"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Each of the public pools </a:t>
            </a:r>
            <a:r>
              <a:rPr b="1">
                <a:latin typeface="Avenir Next Regular"/>
                <a:ea typeface="Avenir Next Regular"/>
                <a:cs typeface="Avenir Next Regular"/>
                <a:sym typeface="Avenir Next Regular"/>
              </a:rPr>
              <a:t>should be</a:t>
            </a:r>
            <a:r>
              <a:t> operated and/or owned by one entity.</a:t>
            </a:r>
          </a:p>
          <a:p>
            <a:pPr algn="just">
              <a:spcBef>
                <a:spcPts val="1200"/>
              </a:spcBef>
              <a:defRPr sz="2600"/>
            </a:pPr>
            <a:r>
              <a:t>Although, one entity can own multiple private pools based on their total privately owned stakes.</a:t>
            </a:r>
          </a:p>
        </p:txBody>
      </p:sp>
      <p:pic>
        <p:nvPicPr>
          <p:cNvPr id="334" name="pasted-image.png"/>
          <p:cNvPicPr>
            <a:picLocks noChangeAspect="1"/>
          </p:cNvPicPr>
          <p:nvPr/>
        </p:nvPicPr>
        <p:blipFill>
          <a:blip r:embed="rId2">
            <a:extLst/>
          </a:blip>
          <a:stretch>
            <a:fillRect/>
          </a:stretch>
        </p:blipFill>
        <p:spPr>
          <a:xfrm>
            <a:off x="9412764" y="1901313"/>
            <a:ext cx="15181477" cy="9424933"/>
          </a:xfrm>
          <a:prstGeom prst="rect">
            <a:avLst/>
          </a:prstGeom>
          <a:ln w="12700">
            <a:miter lim="400000"/>
          </a:ln>
        </p:spPr>
      </p:pic>
      <p:sp>
        <p:nvSpPr>
          <p:cNvPr id="335" name="Shape 335"/>
          <p:cNvSpPr/>
          <p:nvPr/>
        </p:nvSpPr>
        <p:spPr>
          <a:xfrm>
            <a:off x="7709379" y="9063567"/>
            <a:ext cx="17250860" cy="444244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336" name="Shape 336"/>
          <p:cNvSpPr txBox="1"/>
          <p:nvPr/>
        </p:nvSpPr>
        <p:spPr>
          <a:xfrm>
            <a:off x="2028593" y="9913187"/>
            <a:ext cx="4491229" cy="274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i="1" sz="6400">
                <a:latin typeface="Avenir Next Regular"/>
                <a:ea typeface="Avenir Next Regular"/>
                <a:cs typeface="Avenir Next Regular"/>
                <a:sym typeface="Avenir Next Regular"/>
              </a:defRPr>
            </a:pPr>
            <a:r>
              <a:t>f(s,p)(1-m)</a:t>
            </a:r>
          </a:p>
          <a:p>
            <a:pPr>
              <a:defRPr b="1" i="1" sz="6400">
                <a:latin typeface="Avenir Next Regular"/>
                <a:ea typeface="Avenir Next Regular"/>
                <a:cs typeface="Avenir Next Regular"/>
                <a:sym typeface="Avenir Next Regular"/>
              </a:defRPr>
            </a:pPr>
            <a:r>
              <a:t>f(s,p)(1+m)</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hape 338"/>
          <p:cNvSpPr txBox="1"/>
          <p:nvPr>
            <p:ph type="body" idx="21"/>
          </p:nvPr>
        </p:nvSpPr>
        <p:spPr>
          <a:prstGeom prst="rect">
            <a:avLst/>
          </a:prstGeom>
        </p:spPr>
        <p:txBody>
          <a:bodyPr/>
          <a:lstStyle/>
          <a:p>
            <a:pPr/>
            <a:r>
              <a:t>DeMISTYFYING REWARD SHARING SCHEMES</a:t>
            </a:r>
          </a:p>
        </p:txBody>
      </p:sp>
      <p:sp>
        <p:nvSpPr>
          <p:cNvPr id="339" name="Shape 339"/>
          <p:cNvSpPr txBox="1"/>
          <p:nvPr>
            <p:ph type="title"/>
          </p:nvPr>
        </p:nvSpPr>
        <p:spPr>
          <a:prstGeom prst="rect">
            <a:avLst/>
          </a:prstGeom>
        </p:spPr>
        <p:txBody>
          <a:bodyPr/>
          <a:lstStyle>
            <a:lvl1pPr defTabSz="685165">
              <a:spcBef>
                <a:spcPts val="3200"/>
              </a:spcBef>
              <a:defRPr sz="7221"/>
            </a:lvl1pPr>
          </a:lstStyle>
          <a:p>
            <a:pPr/>
            <a:r>
              <a:t>Discussion</a:t>
            </a:r>
          </a:p>
        </p:txBody>
      </p:sp>
      <p:sp>
        <p:nvSpPr>
          <p:cNvPr id="340" name="Shape 340"/>
          <p:cNvSpPr txBox="1"/>
          <p:nvPr>
            <p:ph type="body" sz="quarter" idx="1"/>
          </p:nvPr>
        </p:nvSpPr>
        <p:spPr>
          <a:xfrm>
            <a:off x="1117600" y="3924300"/>
            <a:ext cx="10056985" cy="5712284"/>
          </a:xfrm>
          <a:prstGeom prst="rect">
            <a:avLst/>
          </a:prstGeom>
        </p:spPr>
        <p:txBody>
          <a:bodyPr/>
          <a:lstStyle/>
          <a:p>
            <a:pPr/>
            <a:r>
              <a:t>Is there any solution at all?</a:t>
            </a:r>
          </a:p>
          <a:p>
            <a:pPr>
              <a:defRPr b="1">
                <a:latin typeface="Avenir Next Regular"/>
                <a:ea typeface="Avenir Next Regular"/>
                <a:cs typeface="Avenir Next Regular"/>
                <a:sym typeface="Avenir Next Regular"/>
              </a:defRPr>
            </a:pPr>
            <a:r>
              <a:t>Simple distribution</a:t>
            </a:r>
          </a:p>
          <a:p>
            <a:pPr/>
            <a:r>
              <a:t>Shawn's CIP proposal</a:t>
            </a:r>
          </a:p>
          <a:p>
            <a:pPr/>
            <a:r>
              <a:t>Other proposals?</a:t>
            </a:r>
          </a:p>
        </p:txBody>
      </p:sp>
      <p:sp>
        <p:nvSpPr>
          <p:cNvPr id="341" name="Shape 341"/>
          <p:cNvSpPr txBox="1"/>
          <p:nvPr/>
        </p:nvSpPr>
        <p:spPr>
          <a:xfrm>
            <a:off x="14249400" y="13931900"/>
            <a:ext cx="10477500"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 Ideally, we would like to have </a:t>
            </a:r>
          </a:p>
          <a:p>
            <a:pPr marL="495300" indent="-495300" algn="just">
              <a:spcBef>
                <a:spcPts val="1200"/>
              </a:spcBef>
              <a:buSzPct val="100000"/>
              <a:buAutoNum type="alphaUcPeriod" startAt="1"/>
              <a:defRPr sz="2600"/>
            </a:pPr>
            <a:r>
              <a:rPr b="1">
                <a:latin typeface="Avenir Next Regular"/>
                <a:ea typeface="Avenir Next Regular"/>
                <a:cs typeface="Avenir Next Regular"/>
                <a:sym typeface="Avenir Next Regular"/>
              </a:rPr>
              <a:t>k</a:t>
            </a:r>
            <a:r>
              <a:t> number of nearly fully saturated pools (both </a:t>
            </a:r>
            <a:r>
              <a:rPr b="1">
                <a:latin typeface="Avenir Next Regular"/>
                <a:ea typeface="Avenir Next Regular"/>
                <a:cs typeface="Avenir Next Regular"/>
                <a:sym typeface="Avenir Next Regular"/>
              </a:rPr>
              <a:t>public</a:t>
            </a:r>
            <a:r>
              <a:t> and </a:t>
            </a:r>
            <a:r>
              <a:rPr b="1">
                <a:latin typeface="Avenir Next Regular"/>
                <a:ea typeface="Avenir Next Regular"/>
                <a:cs typeface="Avenir Next Regular"/>
                <a:sym typeface="Avenir Next Regular"/>
              </a:rPr>
              <a:t>private</a:t>
            </a:r>
            <a:r>
              <a:t>) </a:t>
            </a:r>
          </a:p>
          <a:p>
            <a:pPr marL="495300" indent="-495300" algn="just">
              <a:spcBef>
                <a:spcPts val="1200"/>
              </a:spcBef>
              <a:buSzPct val="100000"/>
              <a:buAutoNum type="alphaUcPeriod" startAt="1"/>
              <a:defRPr sz="2600"/>
            </a:pPr>
            <a:r>
              <a:t>and some tails (pools /w small stakes)</a:t>
            </a:r>
          </a:p>
        </p:txBody>
      </p:sp>
      <p:sp>
        <p:nvSpPr>
          <p:cNvPr id="342" name="Shape 342"/>
          <p:cNvSpPr txBox="1"/>
          <p:nvPr/>
        </p:nvSpPr>
        <p:spPr>
          <a:xfrm>
            <a:off x="1701800" y="14084300"/>
            <a:ext cx="10490200"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Each of the public pools </a:t>
            </a:r>
            <a:r>
              <a:rPr b="1">
                <a:latin typeface="Avenir Next Regular"/>
                <a:ea typeface="Avenir Next Regular"/>
                <a:cs typeface="Avenir Next Regular"/>
                <a:sym typeface="Avenir Next Regular"/>
              </a:rPr>
              <a:t>should be</a:t>
            </a:r>
            <a:r>
              <a:t> operated and/or owned by one entity.</a:t>
            </a:r>
          </a:p>
          <a:p>
            <a:pPr algn="just">
              <a:spcBef>
                <a:spcPts val="1200"/>
              </a:spcBef>
              <a:defRPr sz="2600"/>
            </a:pPr>
            <a:r>
              <a:t>Although, one entity can own multiple private pools based on their total privately owned stakes.</a:t>
            </a:r>
          </a:p>
        </p:txBody>
      </p:sp>
      <p:pic>
        <p:nvPicPr>
          <p:cNvPr id="343" name="pasted-image.png"/>
          <p:cNvPicPr>
            <a:picLocks noChangeAspect="1"/>
          </p:cNvPicPr>
          <p:nvPr/>
        </p:nvPicPr>
        <p:blipFill>
          <a:blip r:embed="rId2">
            <a:extLst/>
          </a:blip>
          <a:stretch>
            <a:fillRect/>
          </a:stretch>
        </p:blipFill>
        <p:spPr>
          <a:xfrm>
            <a:off x="9412764" y="1901313"/>
            <a:ext cx="15181477" cy="9424933"/>
          </a:xfrm>
          <a:prstGeom prst="rect">
            <a:avLst/>
          </a:prstGeom>
          <a:ln w="12700">
            <a:miter lim="400000"/>
          </a:ln>
        </p:spPr>
      </p:pic>
      <p:sp>
        <p:nvSpPr>
          <p:cNvPr id="344" name="Shape 344"/>
          <p:cNvSpPr/>
          <p:nvPr/>
        </p:nvSpPr>
        <p:spPr>
          <a:xfrm>
            <a:off x="7709379" y="10762806"/>
            <a:ext cx="17250860" cy="27432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345" name="Shape 345"/>
          <p:cNvSpPr txBox="1"/>
          <p:nvPr/>
        </p:nvSpPr>
        <p:spPr>
          <a:xfrm>
            <a:off x="2028593" y="9913187"/>
            <a:ext cx="4491229" cy="274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i="1" sz="6400">
                <a:latin typeface="Avenir Next Regular"/>
                <a:ea typeface="Avenir Next Regular"/>
                <a:cs typeface="Avenir Next Regular"/>
                <a:sym typeface="Avenir Next Regular"/>
              </a:defRPr>
            </a:pPr>
            <a:r>
              <a:t>f(s,p)(1-m)</a:t>
            </a:r>
          </a:p>
          <a:p>
            <a:pPr>
              <a:defRPr b="1" i="1" sz="6400">
                <a:latin typeface="Avenir Next Regular"/>
                <a:ea typeface="Avenir Next Regular"/>
                <a:cs typeface="Avenir Next Regular"/>
                <a:sym typeface="Avenir Next Regular"/>
              </a:defRPr>
            </a:pPr>
            <a:r>
              <a:t>f(s,p)(1+m)</a:t>
            </a:r>
          </a:p>
        </p:txBody>
      </p:sp>
      <p:sp>
        <p:nvSpPr>
          <p:cNvPr id="346" name="Shape 346"/>
          <p:cNvSpPr txBox="1"/>
          <p:nvPr/>
        </p:nvSpPr>
        <p:spPr>
          <a:xfrm>
            <a:off x="10440959" y="10762806"/>
            <a:ext cx="12885596" cy="274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i="1" sz="6400">
                <a:latin typeface="Avenir Next Regular"/>
                <a:ea typeface="Avenir Next Regular"/>
                <a:cs typeface="Avenir Next Regular"/>
                <a:sym typeface="Avenir Next Regular"/>
              </a:defRPr>
            </a:pPr>
            <a:r>
              <a:t>f(s,p) = f(s,p)(1-m) + f(s,p)(1+m)</a:t>
            </a:r>
          </a:p>
          <a:p>
            <a:pPr>
              <a:defRPr b="1" i="1" sz="6400">
                <a:latin typeface="Avenir Next Regular"/>
                <a:ea typeface="Avenir Next Regular"/>
                <a:cs typeface="Avenir Next Regular"/>
                <a:sym typeface="Avenir Next Regular"/>
              </a:defRPr>
            </a:pPr>
            <a:r>
              <a:t>= f(s,p)(1-m+1+m)=2f(s,p)</a:t>
            </a:r>
          </a:p>
        </p:txBody>
      </p:sp>
      <p:sp>
        <p:nvSpPr>
          <p:cNvPr id="347" name="Shape 347"/>
          <p:cNvSpPr/>
          <p:nvPr/>
        </p:nvSpPr>
        <p:spPr>
          <a:xfrm flipV="1">
            <a:off x="11556999" y="6223000"/>
            <a:ext cx="1270001" cy="1270000"/>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Shape 349"/>
          <p:cNvSpPr txBox="1"/>
          <p:nvPr>
            <p:ph type="body" idx="21"/>
          </p:nvPr>
        </p:nvSpPr>
        <p:spPr>
          <a:prstGeom prst="rect">
            <a:avLst/>
          </a:prstGeom>
        </p:spPr>
        <p:txBody>
          <a:bodyPr/>
          <a:lstStyle/>
          <a:p>
            <a:pPr/>
            <a:r>
              <a:t>DeMISTYFYING REWARD SHARING SCHEMES</a:t>
            </a:r>
          </a:p>
        </p:txBody>
      </p:sp>
      <p:sp>
        <p:nvSpPr>
          <p:cNvPr id="350" name="Shape 350"/>
          <p:cNvSpPr txBox="1"/>
          <p:nvPr>
            <p:ph type="title"/>
          </p:nvPr>
        </p:nvSpPr>
        <p:spPr>
          <a:prstGeom prst="rect">
            <a:avLst/>
          </a:prstGeom>
        </p:spPr>
        <p:txBody>
          <a:bodyPr/>
          <a:lstStyle>
            <a:lvl1pPr defTabSz="685165">
              <a:spcBef>
                <a:spcPts val="3200"/>
              </a:spcBef>
              <a:defRPr sz="7221"/>
            </a:lvl1pPr>
          </a:lstStyle>
          <a:p>
            <a:pPr/>
            <a:r>
              <a:t>Discussion</a:t>
            </a:r>
          </a:p>
        </p:txBody>
      </p:sp>
      <p:sp>
        <p:nvSpPr>
          <p:cNvPr id="351" name="Shape 351"/>
          <p:cNvSpPr txBox="1"/>
          <p:nvPr>
            <p:ph type="body" sz="quarter" idx="1"/>
          </p:nvPr>
        </p:nvSpPr>
        <p:spPr>
          <a:xfrm>
            <a:off x="1117600" y="3924300"/>
            <a:ext cx="10056985" cy="5712284"/>
          </a:xfrm>
          <a:prstGeom prst="rect">
            <a:avLst/>
          </a:prstGeom>
        </p:spPr>
        <p:txBody>
          <a:bodyPr/>
          <a:lstStyle/>
          <a:p>
            <a:pPr/>
            <a:r>
              <a:t>Is there any solution at all?</a:t>
            </a:r>
          </a:p>
          <a:p>
            <a:pPr>
              <a:defRPr b="1">
                <a:latin typeface="Avenir Next Regular"/>
                <a:ea typeface="Avenir Next Regular"/>
                <a:cs typeface="Avenir Next Regular"/>
                <a:sym typeface="Avenir Next Regular"/>
              </a:defRPr>
            </a:pPr>
            <a:r>
              <a:t>Simple distribution</a:t>
            </a:r>
          </a:p>
          <a:p>
            <a:pPr/>
            <a:r>
              <a:t>Shawn's CIP proposal</a:t>
            </a:r>
          </a:p>
          <a:p>
            <a:pPr/>
            <a:r>
              <a:t>Other proposals?</a:t>
            </a:r>
          </a:p>
        </p:txBody>
      </p:sp>
      <p:sp>
        <p:nvSpPr>
          <p:cNvPr id="352" name="Shape 352"/>
          <p:cNvSpPr txBox="1"/>
          <p:nvPr/>
        </p:nvSpPr>
        <p:spPr>
          <a:xfrm>
            <a:off x="14249400" y="13931900"/>
            <a:ext cx="10477500"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 Ideally, we would like to have </a:t>
            </a:r>
          </a:p>
          <a:p>
            <a:pPr marL="495300" indent="-495300" algn="just">
              <a:spcBef>
                <a:spcPts val="1200"/>
              </a:spcBef>
              <a:buSzPct val="100000"/>
              <a:buAutoNum type="alphaUcPeriod" startAt="1"/>
              <a:defRPr sz="2600"/>
            </a:pPr>
            <a:r>
              <a:rPr b="1">
                <a:latin typeface="Avenir Next Regular"/>
                <a:ea typeface="Avenir Next Regular"/>
                <a:cs typeface="Avenir Next Regular"/>
                <a:sym typeface="Avenir Next Regular"/>
              </a:rPr>
              <a:t>k</a:t>
            </a:r>
            <a:r>
              <a:t> number of nearly fully saturated pools (both </a:t>
            </a:r>
            <a:r>
              <a:rPr b="1">
                <a:latin typeface="Avenir Next Regular"/>
                <a:ea typeface="Avenir Next Regular"/>
                <a:cs typeface="Avenir Next Regular"/>
                <a:sym typeface="Avenir Next Regular"/>
              </a:rPr>
              <a:t>public</a:t>
            </a:r>
            <a:r>
              <a:t> and </a:t>
            </a:r>
            <a:r>
              <a:rPr b="1">
                <a:latin typeface="Avenir Next Regular"/>
                <a:ea typeface="Avenir Next Regular"/>
                <a:cs typeface="Avenir Next Regular"/>
                <a:sym typeface="Avenir Next Regular"/>
              </a:rPr>
              <a:t>private</a:t>
            </a:r>
            <a:r>
              <a:t>) </a:t>
            </a:r>
          </a:p>
          <a:p>
            <a:pPr marL="495300" indent="-495300" algn="just">
              <a:spcBef>
                <a:spcPts val="1200"/>
              </a:spcBef>
              <a:buSzPct val="100000"/>
              <a:buAutoNum type="alphaUcPeriod" startAt="1"/>
              <a:defRPr sz="2600"/>
            </a:pPr>
            <a:r>
              <a:t>and some tails (pools /w small stakes)</a:t>
            </a:r>
          </a:p>
        </p:txBody>
      </p:sp>
      <p:sp>
        <p:nvSpPr>
          <p:cNvPr id="353" name="Shape 353"/>
          <p:cNvSpPr txBox="1"/>
          <p:nvPr/>
        </p:nvSpPr>
        <p:spPr>
          <a:xfrm>
            <a:off x="1701800" y="14084300"/>
            <a:ext cx="10490200"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Each of the public pools </a:t>
            </a:r>
            <a:r>
              <a:rPr b="1">
                <a:latin typeface="Avenir Next Regular"/>
                <a:ea typeface="Avenir Next Regular"/>
                <a:cs typeface="Avenir Next Regular"/>
                <a:sym typeface="Avenir Next Regular"/>
              </a:rPr>
              <a:t>should be</a:t>
            </a:r>
            <a:r>
              <a:t> operated and/or owned by one entity.</a:t>
            </a:r>
          </a:p>
          <a:p>
            <a:pPr algn="just">
              <a:spcBef>
                <a:spcPts val="1200"/>
              </a:spcBef>
              <a:defRPr sz="2600"/>
            </a:pPr>
            <a:r>
              <a:t>Although, one entity can own multiple private pools based on their total privately owned stakes.</a:t>
            </a:r>
          </a:p>
        </p:txBody>
      </p:sp>
      <p:pic>
        <p:nvPicPr>
          <p:cNvPr id="354" name="pasted-image.png"/>
          <p:cNvPicPr>
            <a:picLocks noChangeAspect="1"/>
          </p:cNvPicPr>
          <p:nvPr/>
        </p:nvPicPr>
        <p:blipFill>
          <a:blip r:embed="rId2">
            <a:extLst/>
          </a:blip>
          <a:stretch>
            <a:fillRect/>
          </a:stretch>
        </p:blipFill>
        <p:spPr>
          <a:xfrm>
            <a:off x="9412764" y="1901313"/>
            <a:ext cx="15181477" cy="9424933"/>
          </a:xfrm>
          <a:prstGeom prst="rect">
            <a:avLst/>
          </a:prstGeom>
          <a:ln w="12700">
            <a:miter lim="400000"/>
          </a:ln>
        </p:spPr>
      </p:pic>
      <p:sp>
        <p:nvSpPr>
          <p:cNvPr id="355" name="Shape 355"/>
          <p:cNvSpPr/>
          <p:nvPr/>
        </p:nvSpPr>
        <p:spPr>
          <a:xfrm>
            <a:off x="7709379" y="10762806"/>
            <a:ext cx="17250860" cy="27432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356" name="Shape 356"/>
          <p:cNvSpPr txBox="1"/>
          <p:nvPr/>
        </p:nvSpPr>
        <p:spPr>
          <a:xfrm>
            <a:off x="2028593" y="9913187"/>
            <a:ext cx="4491229" cy="274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i="1" sz="6400">
                <a:latin typeface="Avenir Next Regular"/>
                <a:ea typeface="Avenir Next Regular"/>
                <a:cs typeface="Avenir Next Regular"/>
                <a:sym typeface="Avenir Next Regular"/>
              </a:defRPr>
            </a:pPr>
            <a:r>
              <a:t>f(s,p)(1-m)</a:t>
            </a:r>
          </a:p>
          <a:p>
            <a:pPr>
              <a:defRPr b="1" i="1" sz="6400">
                <a:latin typeface="Avenir Next Regular"/>
                <a:ea typeface="Avenir Next Regular"/>
                <a:cs typeface="Avenir Next Regular"/>
                <a:sym typeface="Avenir Next Regular"/>
              </a:defRPr>
            </a:pPr>
            <a:r>
              <a:t>f(s,p)(1+m)</a:t>
            </a:r>
          </a:p>
        </p:txBody>
      </p:sp>
      <p:sp>
        <p:nvSpPr>
          <p:cNvPr id="357" name="Shape 357"/>
          <p:cNvSpPr txBox="1"/>
          <p:nvPr/>
        </p:nvSpPr>
        <p:spPr>
          <a:xfrm>
            <a:off x="10440959" y="10762806"/>
            <a:ext cx="12885596" cy="274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i="1" sz="6400">
                <a:latin typeface="Avenir Next Regular"/>
                <a:ea typeface="Avenir Next Regular"/>
                <a:cs typeface="Avenir Next Regular"/>
                <a:sym typeface="Avenir Next Regular"/>
              </a:defRPr>
            </a:pPr>
            <a:r>
              <a:t>f(s,p) = f(s,p)(1-m) + f(s,p)(1+m)</a:t>
            </a:r>
          </a:p>
          <a:p>
            <a:pPr>
              <a:defRPr b="1" i="1" sz="6400">
                <a:latin typeface="Avenir Next Regular"/>
                <a:ea typeface="Avenir Next Regular"/>
                <a:cs typeface="Avenir Next Regular"/>
                <a:sym typeface="Avenir Next Regular"/>
              </a:defRPr>
            </a:pPr>
            <a:r>
              <a:t>= f(s,p)(1-m+1+m)=2f(s,p)</a:t>
            </a:r>
          </a:p>
        </p:txBody>
      </p:sp>
      <p:sp>
        <p:nvSpPr>
          <p:cNvPr id="358" name="Shape 358"/>
          <p:cNvSpPr/>
          <p:nvPr/>
        </p:nvSpPr>
        <p:spPr>
          <a:xfrm flipV="1">
            <a:off x="11556999" y="6223000"/>
            <a:ext cx="1270001" cy="1270000"/>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359" name="Shape 359"/>
          <p:cNvSpPr/>
          <p:nvPr/>
        </p:nvSpPr>
        <p:spPr>
          <a:xfrm flipV="1">
            <a:off x="18310234" y="12161306"/>
            <a:ext cx="2979951" cy="1213217"/>
          </a:xfrm>
          <a:prstGeom prst="line">
            <a:avLst/>
          </a:prstGeom>
          <a:ln w="139700">
            <a:solidFill>
              <a:schemeClr val="accent5"/>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360" name="Shape 360"/>
          <p:cNvSpPr/>
          <p:nvPr/>
        </p:nvSpPr>
        <p:spPr>
          <a:xfrm>
            <a:off x="18437233" y="12332648"/>
            <a:ext cx="2725952" cy="1041010"/>
          </a:xfrm>
          <a:prstGeom prst="line">
            <a:avLst/>
          </a:prstGeom>
          <a:ln w="139700">
            <a:solidFill>
              <a:schemeClr val="accent5"/>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3" name="Shape 173"/>
          <p:cNvSpPr txBox="1"/>
          <p:nvPr>
            <p:ph type="body" idx="21"/>
          </p:nvPr>
        </p:nvSpPr>
        <p:spPr>
          <a:prstGeom prst="rect">
            <a:avLst/>
          </a:prstGeom>
        </p:spPr>
        <p:txBody>
          <a:bodyPr/>
          <a:lstStyle/>
          <a:p>
            <a:pPr/>
            <a:r>
              <a:t>DeMISTYFYING REWARD SHARING SCHEMES</a:t>
            </a:r>
          </a:p>
        </p:txBody>
      </p:sp>
      <p:pic>
        <p:nvPicPr>
          <p:cNvPr id="174" name="186445883_1467x1619.jpeg"/>
          <p:cNvPicPr>
            <a:picLocks noChangeAspect="1"/>
          </p:cNvPicPr>
          <p:nvPr>
            <p:ph type="pic" idx="22"/>
          </p:nvPr>
        </p:nvPicPr>
        <p:blipFill>
          <a:blip r:embed="rId2">
            <a:extLst/>
          </a:blip>
          <a:srcRect l="613" t="15740" r="16615" b="5555"/>
          <a:stretch>
            <a:fillRect/>
          </a:stretch>
        </p:blipFill>
        <p:spPr>
          <a:xfrm>
            <a:off x="13335000" y="2159000"/>
            <a:ext cx="10287000" cy="10795000"/>
          </a:xfrm>
          <a:prstGeom prst="rect">
            <a:avLst/>
          </a:prstGeom>
        </p:spPr>
      </p:pic>
      <p:sp>
        <p:nvSpPr>
          <p:cNvPr id="175" name="Shape 175"/>
          <p:cNvSpPr txBox="1"/>
          <p:nvPr>
            <p:ph type="title"/>
          </p:nvPr>
        </p:nvSpPr>
        <p:spPr>
          <a:prstGeom prst="rect">
            <a:avLst/>
          </a:prstGeom>
        </p:spPr>
        <p:txBody>
          <a:bodyPr/>
          <a:lstStyle>
            <a:lvl1pPr defTabSz="685165">
              <a:spcBef>
                <a:spcPts val="3200"/>
              </a:spcBef>
              <a:defRPr sz="7221"/>
            </a:lvl1pPr>
          </a:lstStyle>
          <a:p>
            <a:pPr/>
            <a:r>
              <a:t>Agenda</a:t>
            </a:r>
          </a:p>
        </p:txBody>
      </p:sp>
      <p:sp>
        <p:nvSpPr>
          <p:cNvPr id="176" name="Shape 176"/>
          <p:cNvSpPr txBox="1"/>
          <p:nvPr>
            <p:ph type="body" sz="half" idx="1"/>
          </p:nvPr>
        </p:nvSpPr>
        <p:spPr>
          <a:xfrm>
            <a:off x="762000" y="4876800"/>
            <a:ext cx="12293600" cy="8077200"/>
          </a:xfrm>
          <a:prstGeom prst="rect">
            <a:avLst/>
          </a:prstGeom>
        </p:spPr>
        <p:txBody>
          <a:bodyPr/>
          <a:lstStyle/>
          <a:p>
            <a:pPr marL="647700" indent="-647700" algn="just" defTabSz="701675">
              <a:spcBef>
                <a:spcPts val="3300"/>
              </a:spcBef>
              <a:buClrTx/>
              <a:buSzPct val="100000"/>
              <a:buFontTx/>
              <a:buAutoNum type="arabicPeriod" startAt="1"/>
              <a:defRPr sz="3400"/>
            </a:pPr>
            <a:r>
              <a:t>Rewards Sources (Tx Fees, Monetary policy, decayed deposits), which are used for calculating the </a:t>
            </a:r>
            <a:r>
              <a:rPr b="1" i="1">
                <a:latin typeface="Avenir Next Regular"/>
                <a:ea typeface="Avenir Next Regular"/>
                <a:cs typeface="Avenir Next Regular"/>
                <a:sym typeface="Avenir Next Regular"/>
              </a:rPr>
              <a:t>total epoch reward</a:t>
            </a:r>
            <a:r>
              <a:t> (WON'T BE DISCUSSED HERE).</a:t>
            </a:r>
          </a:p>
          <a:p>
            <a:pPr marL="647700" indent="-647700" algn="just" defTabSz="701675">
              <a:spcBef>
                <a:spcPts val="3300"/>
              </a:spcBef>
              <a:buClrTx/>
              <a:buSzPct val="100000"/>
              <a:buFontTx/>
              <a:buAutoNum type="arabicPeriod" startAt="1"/>
              <a:defRPr sz="3400"/>
            </a:pPr>
            <a:r>
              <a:t>Reward Sharing Scheme (RSS) for calculating (</a:t>
            </a:r>
            <a:r>
              <a:rPr b="1">
                <a:latin typeface="Avenir Next Regular"/>
                <a:ea typeface="Avenir Next Regular"/>
                <a:cs typeface="Avenir Next Regular"/>
                <a:sym typeface="Avenir Next Regular"/>
              </a:rPr>
              <a:t>from the above total epoch reward</a:t>
            </a:r>
            <a:r>
              <a:t>) and distributing </a:t>
            </a:r>
            <a:r>
              <a:rPr b="1">
                <a:latin typeface="Avenir Next Regular"/>
                <a:ea typeface="Avenir Next Regular"/>
                <a:cs typeface="Avenir Next Regular"/>
                <a:sym typeface="Avenir Next Regular"/>
              </a:rPr>
              <a:t>pool</a:t>
            </a:r>
            <a:r>
              <a:t> </a:t>
            </a:r>
            <a:r>
              <a:rPr b="1">
                <a:latin typeface="Avenir Next Regular"/>
                <a:ea typeface="Avenir Next Regular"/>
                <a:cs typeface="Avenir Next Regular"/>
                <a:sym typeface="Avenir Next Regular"/>
              </a:rPr>
              <a:t>reward</a:t>
            </a:r>
            <a:r>
              <a:t>s. (for simplicity, the unclaimed rewards and some other which irrelevant to the topic I would like to explain, won't be discussed here)</a:t>
            </a:r>
          </a:p>
          <a:p>
            <a:pPr marL="647700" indent="-647700" algn="just" defTabSz="701675">
              <a:spcBef>
                <a:spcPts val="3300"/>
              </a:spcBef>
              <a:buClrTx/>
              <a:buSzPct val="100000"/>
              <a:buFontTx/>
              <a:buAutoNum type="arabicPeriod" startAt="1"/>
              <a:defRPr sz="3400"/>
            </a:pPr>
            <a:r>
              <a:t>Ranking, which is acting as an additional incentive for stake holders (operators and delegators) to have the system to reach the expected equilibrium for long term. (WON'T BE DISCUSSED HERE)</a:t>
            </a:r>
          </a:p>
        </p:txBody>
      </p:sp>
      <p:sp>
        <p:nvSpPr>
          <p:cNvPr id="177" name="Shape 177"/>
          <p:cNvSpPr txBox="1"/>
          <p:nvPr/>
        </p:nvSpPr>
        <p:spPr>
          <a:xfrm>
            <a:off x="762000" y="3390900"/>
            <a:ext cx="11811000" cy="127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spcBef>
                <a:spcPts val="3900"/>
              </a:spcBef>
              <a:defRPr sz="4000"/>
            </a:lvl1pPr>
          </a:lstStyle>
          <a:p>
            <a:pPr/>
            <a:r>
              <a:t>There a 3 main parts of the RSS: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Shape 362"/>
          <p:cNvSpPr txBox="1"/>
          <p:nvPr>
            <p:ph type="body" idx="21"/>
          </p:nvPr>
        </p:nvSpPr>
        <p:spPr>
          <a:prstGeom prst="rect">
            <a:avLst/>
          </a:prstGeom>
        </p:spPr>
        <p:txBody>
          <a:bodyPr/>
          <a:lstStyle/>
          <a:p>
            <a:pPr/>
            <a:r>
              <a:t>DeMISTYFYING REWARD SHARING SCHEMES</a:t>
            </a:r>
          </a:p>
        </p:txBody>
      </p:sp>
      <p:sp>
        <p:nvSpPr>
          <p:cNvPr id="363" name="Shape 363"/>
          <p:cNvSpPr txBox="1"/>
          <p:nvPr>
            <p:ph type="title"/>
          </p:nvPr>
        </p:nvSpPr>
        <p:spPr>
          <a:prstGeom prst="rect">
            <a:avLst/>
          </a:prstGeom>
        </p:spPr>
        <p:txBody>
          <a:bodyPr/>
          <a:lstStyle>
            <a:lvl1pPr defTabSz="685165">
              <a:spcBef>
                <a:spcPts val="3200"/>
              </a:spcBef>
              <a:defRPr sz="7221"/>
            </a:lvl1pPr>
          </a:lstStyle>
          <a:p>
            <a:pPr/>
            <a:r>
              <a:t>Discussion</a:t>
            </a:r>
          </a:p>
        </p:txBody>
      </p:sp>
      <p:sp>
        <p:nvSpPr>
          <p:cNvPr id="364" name="Shape 364"/>
          <p:cNvSpPr txBox="1"/>
          <p:nvPr>
            <p:ph type="body" sz="quarter" idx="1"/>
          </p:nvPr>
        </p:nvSpPr>
        <p:spPr>
          <a:xfrm>
            <a:off x="1117600" y="3924300"/>
            <a:ext cx="10056985" cy="5712284"/>
          </a:xfrm>
          <a:prstGeom prst="rect">
            <a:avLst/>
          </a:prstGeom>
        </p:spPr>
        <p:txBody>
          <a:bodyPr/>
          <a:lstStyle/>
          <a:p>
            <a:pPr/>
            <a:r>
              <a:t>Is there any solution at all?</a:t>
            </a:r>
          </a:p>
          <a:p>
            <a:pPr/>
            <a:r>
              <a:t>Simple distribution</a:t>
            </a:r>
          </a:p>
          <a:p>
            <a:pPr>
              <a:defRPr b="1">
                <a:latin typeface="Avenir Next Regular"/>
                <a:ea typeface="Avenir Next Regular"/>
                <a:cs typeface="Avenir Next Regular"/>
                <a:sym typeface="Avenir Next Regular"/>
              </a:defRPr>
            </a:pPr>
            <a:r>
              <a:t>Shawn's CIP proposal</a:t>
            </a:r>
          </a:p>
          <a:p>
            <a:pPr/>
            <a:r>
              <a:t>Other proposals?</a:t>
            </a:r>
          </a:p>
        </p:txBody>
      </p:sp>
      <p:sp>
        <p:nvSpPr>
          <p:cNvPr id="365" name="Shape 365"/>
          <p:cNvSpPr txBox="1"/>
          <p:nvPr/>
        </p:nvSpPr>
        <p:spPr>
          <a:xfrm>
            <a:off x="14249400" y="13931900"/>
            <a:ext cx="10477500"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 Ideally, we would like to have </a:t>
            </a:r>
          </a:p>
          <a:p>
            <a:pPr marL="495300" indent="-495300" algn="just">
              <a:spcBef>
                <a:spcPts val="1200"/>
              </a:spcBef>
              <a:buSzPct val="100000"/>
              <a:buAutoNum type="alphaUcPeriod" startAt="1"/>
              <a:defRPr sz="2600"/>
            </a:pPr>
            <a:r>
              <a:rPr b="1">
                <a:latin typeface="Avenir Next Regular"/>
                <a:ea typeface="Avenir Next Regular"/>
                <a:cs typeface="Avenir Next Regular"/>
                <a:sym typeface="Avenir Next Regular"/>
              </a:rPr>
              <a:t>k</a:t>
            </a:r>
            <a:r>
              <a:t> number of nearly fully saturated pools (both </a:t>
            </a:r>
            <a:r>
              <a:rPr b="1">
                <a:latin typeface="Avenir Next Regular"/>
                <a:ea typeface="Avenir Next Regular"/>
                <a:cs typeface="Avenir Next Regular"/>
                <a:sym typeface="Avenir Next Regular"/>
              </a:rPr>
              <a:t>public</a:t>
            </a:r>
            <a:r>
              <a:t> and </a:t>
            </a:r>
            <a:r>
              <a:rPr b="1">
                <a:latin typeface="Avenir Next Regular"/>
                <a:ea typeface="Avenir Next Regular"/>
                <a:cs typeface="Avenir Next Regular"/>
                <a:sym typeface="Avenir Next Regular"/>
              </a:rPr>
              <a:t>private</a:t>
            </a:r>
            <a:r>
              <a:t>) </a:t>
            </a:r>
          </a:p>
          <a:p>
            <a:pPr marL="495300" indent="-495300" algn="just">
              <a:spcBef>
                <a:spcPts val="1200"/>
              </a:spcBef>
              <a:buSzPct val="100000"/>
              <a:buAutoNum type="alphaUcPeriod" startAt="1"/>
              <a:defRPr sz="2600"/>
            </a:pPr>
            <a:r>
              <a:t>and some tails (pools /w small stakes)</a:t>
            </a:r>
          </a:p>
        </p:txBody>
      </p:sp>
      <p:sp>
        <p:nvSpPr>
          <p:cNvPr id="366" name="Shape 366"/>
          <p:cNvSpPr txBox="1"/>
          <p:nvPr/>
        </p:nvSpPr>
        <p:spPr>
          <a:xfrm>
            <a:off x="1701800" y="14084300"/>
            <a:ext cx="10490200"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3958" indent="-343958" algn="just">
              <a:spcBef>
                <a:spcPts val="1200"/>
              </a:spcBef>
              <a:buClr>
                <a:schemeClr val="accent1"/>
              </a:buClr>
              <a:buSzPct val="104999"/>
              <a:buFont typeface="Avenir Next Regular"/>
              <a:buChar char="‣"/>
              <a:defRPr sz="2600"/>
            </a:pPr>
            <a:r>
              <a:t>Each of the public pools </a:t>
            </a:r>
            <a:r>
              <a:rPr b="1">
                <a:latin typeface="Avenir Next Regular"/>
                <a:ea typeface="Avenir Next Regular"/>
                <a:cs typeface="Avenir Next Regular"/>
                <a:sym typeface="Avenir Next Regular"/>
              </a:rPr>
              <a:t>should be</a:t>
            </a:r>
            <a:r>
              <a:t> operated and/or owned by one entity.</a:t>
            </a:r>
          </a:p>
          <a:p>
            <a:pPr algn="just">
              <a:spcBef>
                <a:spcPts val="1200"/>
              </a:spcBef>
              <a:defRPr sz="2600"/>
            </a:pPr>
            <a:r>
              <a:t>Although, one entity can own multiple private pools based on their total privately owned stakes.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hape 368"/>
          <p:cNvSpPr txBox="1"/>
          <p:nvPr>
            <p:ph type="body" idx="21"/>
          </p:nvPr>
        </p:nvSpPr>
        <p:spPr>
          <a:prstGeom prst="rect">
            <a:avLst/>
          </a:prstGeom>
        </p:spPr>
        <p:txBody>
          <a:bodyPr/>
          <a:lstStyle/>
          <a:p>
            <a:pPr/>
            <a:r>
              <a:t>DeMISTYFYING REWARD SHARING SCHEMES</a:t>
            </a:r>
          </a:p>
        </p:txBody>
      </p:sp>
      <p:sp>
        <p:nvSpPr>
          <p:cNvPr id="369" name="Shape 369"/>
          <p:cNvSpPr txBox="1"/>
          <p:nvPr>
            <p:ph type="title"/>
          </p:nvPr>
        </p:nvSpPr>
        <p:spPr>
          <a:prstGeom prst="rect">
            <a:avLst/>
          </a:prstGeom>
        </p:spPr>
        <p:txBody>
          <a:bodyPr/>
          <a:lstStyle>
            <a:lvl1pPr defTabSz="685165">
              <a:spcBef>
                <a:spcPts val="3200"/>
              </a:spcBef>
              <a:defRPr sz="7221"/>
            </a:lvl1pPr>
          </a:lstStyle>
          <a:p>
            <a:pPr/>
            <a:r>
              <a:t>And..... FINALLY</a:t>
            </a:r>
          </a:p>
        </p:txBody>
      </p:sp>
      <p:sp>
        <p:nvSpPr>
          <p:cNvPr id="370" name="Shape 370"/>
          <p:cNvSpPr txBox="1"/>
          <p:nvPr/>
        </p:nvSpPr>
        <p:spPr>
          <a:xfrm>
            <a:off x="6210300" y="4470400"/>
            <a:ext cx="11963400" cy="718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a:lnSpc>
                <a:spcPct val="80000"/>
              </a:lnSpc>
              <a:spcBef>
                <a:spcPts val="3900"/>
              </a:spcBef>
              <a:defRPr cap="all" sz="12000">
                <a:solidFill>
                  <a:schemeClr val="accent1"/>
                </a:solidFill>
                <a:latin typeface="+mn-lt"/>
                <a:ea typeface="+mn-ea"/>
                <a:cs typeface="+mn-cs"/>
                <a:sym typeface="DIN Condensed Bold"/>
              </a:defRPr>
            </a:lvl1pPr>
          </a:lstStyle>
          <a:p>
            <a:pPr/>
            <a:r>
              <a:t>ThankS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Shape 372"/>
          <p:cNvSpPr txBox="1"/>
          <p:nvPr>
            <p:ph type="body" idx="21"/>
          </p:nvPr>
        </p:nvSpPr>
        <p:spPr>
          <a:prstGeom prst="rect">
            <a:avLst/>
          </a:prstGeom>
        </p:spPr>
        <p:txBody>
          <a:bodyPr/>
          <a:lstStyle/>
          <a:p>
            <a:pPr/>
            <a:r>
              <a:t>DeMISTYFYING REWARD SHARING SCHEMES</a:t>
            </a:r>
          </a:p>
        </p:txBody>
      </p:sp>
      <p:sp>
        <p:nvSpPr>
          <p:cNvPr id="373" name="Shape 373"/>
          <p:cNvSpPr txBox="1"/>
          <p:nvPr>
            <p:ph type="title"/>
          </p:nvPr>
        </p:nvSpPr>
        <p:spPr>
          <a:prstGeom prst="rect">
            <a:avLst/>
          </a:prstGeom>
        </p:spPr>
        <p:txBody>
          <a:bodyPr/>
          <a:lstStyle>
            <a:lvl1pPr defTabSz="685165">
              <a:spcBef>
                <a:spcPts val="3200"/>
              </a:spcBef>
              <a:defRPr sz="7221"/>
            </a:lvl1pPr>
          </a:lstStyle>
          <a:p>
            <a:pPr/>
            <a:r>
              <a:t>References</a:t>
            </a:r>
          </a:p>
        </p:txBody>
      </p:sp>
      <p:sp>
        <p:nvSpPr>
          <p:cNvPr id="374" name="Shape 374"/>
          <p:cNvSpPr txBox="1"/>
          <p:nvPr>
            <p:ph type="body" idx="1"/>
          </p:nvPr>
        </p:nvSpPr>
        <p:spPr>
          <a:prstGeom prst="rect">
            <a:avLst/>
          </a:prstGeom>
        </p:spPr>
        <p:txBody>
          <a:bodyPr/>
          <a:lstStyle/>
          <a:p>
            <a:pPr/>
            <a:r>
              <a:t>The Reward Sharing Schemes for Stake Pools: </a:t>
            </a:r>
            <a:r>
              <a:rPr u="sng">
                <a:solidFill>
                  <a:schemeClr val="accent1"/>
                </a:solidFill>
                <a:hlinkClick r:id="rId2" invalidUrl="" action="" tgtFrame="" tooltip="" history="1" highlightClick="0" endSnd="0"/>
              </a:rPr>
              <a:t>https://arxiv.org/ftp/arxiv/papers/1807/1807.11218.pdf</a:t>
            </a:r>
          </a:p>
          <a:p>
            <a:pPr/>
            <a:r>
              <a:t>Design Specification for Delegation and Incentives in Cardano: </a:t>
            </a:r>
            <a:r>
              <a:rPr u="sng">
                <a:solidFill>
                  <a:schemeClr val="accent1"/>
                </a:solidFill>
                <a:hlinkClick r:id="rId3" invalidUrl="" action="" tgtFrame="" tooltip="" history="1" highlightClick="0" endSnd="0"/>
              </a:rPr>
              <a:t>https://hydra.iohk.io/job/Cardano/cardano-ledger-specs/delegationDesignSpec/latest-finished</a:t>
            </a:r>
          </a:p>
          <a:p>
            <a:pPr/>
            <a:r>
              <a:t>A Formal Specification of the Cardano Ledger: </a:t>
            </a:r>
            <a:r>
              <a:rPr u="sng">
                <a:solidFill>
                  <a:schemeClr val="accent1"/>
                </a:solidFill>
                <a:hlinkClick r:id="rId4" invalidUrl="" action="" tgtFrame="" tooltip="" history="1" highlightClick="0" endSnd="0"/>
              </a:rPr>
              <a:t>https://hydra.iohk.io/job/Cardano/cardano-ledger-specs/shelleyLedgerSpec/latest-finished/download/1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txBox="1"/>
          <p:nvPr>
            <p:ph type="body" idx="21"/>
          </p:nvPr>
        </p:nvSpPr>
        <p:spPr>
          <a:prstGeom prst="rect">
            <a:avLst/>
          </a:prstGeom>
        </p:spPr>
        <p:txBody>
          <a:bodyPr/>
          <a:lstStyle/>
          <a:p>
            <a:pPr/>
            <a:r>
              <a:t>DeMISTYFYING REWARD SHARING SCHEMES</a:t>
            </a:r>
          </a:p>
        </p:txBody>
      </p:sp>
      <p:sp>
        <p:nvSpPr>
          <p:cNvPr id="180" name="Shape 180"/>
          <p:cNvSpPr txBox="1"/>
          <p:nvPr>
            <p:ph type="title"/>
          </p:nvPr>
        </p:nvSpPr>
        <p:spPr>
          <a:prstGeom prst="rect">
            <a:avLst/>
          </a:prstGeom>
        </p:spPr>
        <p:txBody>
          <a:bodyPr/>
          <a:lstStyle>
            <a:lvl1pPr defTabSz="685165">
              <a:spcBef>
                <a:spcPts val="3200"/>
              </a:spcBef>
              <a:defRPr sz="7221"/>
            </a:lvl1pPr>
          </a:lstStyle>
          <a:p>
            <a:pPr/>
            <a:r>
              <a:t>The basics</a:t>
            </a:r>
          </a:p>
        </p:txBody>
      </p:sp>
      <p:sp>
        <p:nvSpPr>
          <p:cNvPr id="181" name="Shape 181"/>
          <p:cNvSpPr txBox="1"/>
          <p:nvPr>
            <p:ph type="body" idx="1"/>
          </p:nvPr>
        </p:nvSpPr>
        <p:spPr>
          <a:prstGeom prst="rect">
            <a:avLst/>
          </a:prstGeom>
        </p:spPr>
        <p:txBody>
          <a:bodyPr/>
          <a:lstStyle/>
          <a:p>
            <a:pPr/>
            <a:r>
              <a:t>Formulas are scary, hard, confusing and probably have no meaning for the general ppl in our case to us the SPOs and to the delegators.</a:t>
            </a:r>
          </a:p>
          <a:p>
            <a:pPr/>
            <a:r>
              <a:t>My aim is to give some meanings to the formulas required to understand the fundamentals of the reward calculation and distribution, by trying to provide some ELI5 like explanations and simple visual representations of the formulas.</a:t>
            </a:r>
          </a:p>
          <a:p>
            <a:pPr/>
            <a:r>
              <a:t>The aim of having SPOs in the Cardano, is to have a sustainable and secure Cardano blockchain. I can see (end expect) a future when SPOs are no longer needed to achieve this.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txBox="1"/>
          <p:nvPr>
            <p:ph type="body" idx="21"/>
          </p:nvPr>
        </p:nvSpPr>
        <p:spPr>
          <a:prstGeom prst="rect">
            <a:avLst/>
          </a:prstGeom>
        </p:spPr>
        <p:txBody>
          <a:bodyPr/>
          <a:lstStyle/>
          <a:p>
            <a:pPr/>
            <a:r>
              <a:t>DeMISTYFYING REWARD SHARING SCHEMES</a:t>
            </a:r>
          </a:p>
        </p:txBody>
      </p:sp>
      <p:sp>
        <p:nvSpPr>
          <p:cNvPr id="184" name="Shape 184"/>
          <p:cNvSpPr txBox="1"/>
          <p:nvPr>
            <p:ph type="title"/>
          </p:nvPr>
        </p:nvSpPr>
        <p:spPr>
          <a:prstGeom prst="rect">
            <a:avLst/>
          </a:prstGeom>
        </p:spPr>
        <p:txBody>
          <a:bodyPr/>
          <a:lstStyle>
            <a:lvl1pPr defTabSz="685165">
              <a:spcBef>
                <a:spcPts val="3200"/>
              </a:spcBef>
              <a:defRPr sz="7221"/>
            </a:lvl1pPr>
          </a:lstStyle>
          <a:p>
            <a:pPr/>
            <a:r>
              <a:t>The GOOD</a:t>
            </a:r>
          </a:p>
        </p:txBody>
      </p:sp>
      <p:pic>
        <p:nvPicPr>
          <p:cNvPr id="185" name="RSS.png"/>
          <p:cNvPicPr>
            <a:picLocks noChangeAspect="1"/>
          </p:cNvPicPr>
          <p:nvPr/>
        </p:nvPicPr>
        <p:blipFill>
          <a:blip r:embed="rId2">
            <a:extLst/>
          </a:blip>
          <a:stretch>
            <a:fillRect/>
          </a:stretch>
        </p:blipFill>
        <p:spPr>
          <a:xfrm>
            <a:off x="0" y="7747000"/>
            <a:ext cx="24385411" cy="6012842"/>
          </a:xfrm>
          <a:prstGeom prst="rect">
            <a:avLst/>
          </a:prstGeom>
          <a:ln w="12700">
            <a:miter lim="400000"/>
          </a:ln>
        </p:spPr>
      </p:pic>
      <p:sp>
        <p:nvSpPr>
          <p:cNvPr id="186" name="Shape 186"/>
          <p:cNvSpPr txBox="1"/>
          <p:nvPr>
            <p:ph type="body" sz="quarter" idx="1"/>
          </p:nvPr>
        </p:nvSpPr>
        <p:spPr>
          <a:xfrm>
            <a:off x="1117600" y="3962400"/>
            <a:ext cx="6400800" cy="4191000"/>
          </a:xfrm>
          <a:prstGeom prst="rect">
            <a:avLst/>
          </a:prstGeom>
        </p:spPr>
        <p:txBody>
          <a:bodyPr/>
          <a:lstStyle/>
          <a:p>
            <a:pPr/>
            <a:r>
              <a:t>What is the main function of the RSS reward calculation?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txBox="1"/>
          <p:nvPr>
            <p:ph type="body" idx="21"/>
          </p:nvPr>
        </p:nvSpPr>
        <p:spPr>
          <a:prstGeom prst="rect">
            <a:avLst/>
          </a:prstGeom>
        </p:spPr>
        <p:txBody>
          <a:bodyPr/>
          <a:lstStyle/>
          <a:p>
            <a:pPr/>
            <a:r>
              <a:t>DeMISTYFYING REWARD SHARING SCHEMES</a:t>
            </a:r>
          </a:p>
        </p:txBody>
      </p:sp>
      <p:sp>
        <p:nvSpPr>
          <p:cNvPr id="189" name="Shape 189"/>
          <p:cNvSpPr txBox="1"/>
          <p:nvPr>
            <p:ph type="title"/>
          </p:nvPr>
        </p:nvSpPr>
        <p:spPr>
          <a:prstGeom prst="rect">
            <a:avLst/>
          </a:prstGeom>
        </p:spPr>
        <p:txBody>
          <a:bodyPr/>
          <a:lstStyle>
            <a:lvl1pPr defTabSz="685165">
              <a:spcBef>
                <a:spcPts val="3200"/>
              </a:spcBef>
              <a:defRPr sz="7221"/>
            </a:lvl1pPr>
          </a:lstStyle>
          <a:p>
            <a:pPr/>
            <a:r>
              <a:t>The GOOD</a:t>
            </a:r>
          </a:p>
        </p:txBody>
      </p:sp>
      <p:sp>
        <p:nvSpPr>
          <p:cNvPr id="190" name="Shape 190"/>
          <p:cNvSpPr txBox="1"/>
          <p:nvPr>
            <p:ph type="body" sz="quarter" idx="1"/>
          </p:nvPr>
        </p:nvSpPr>
        <p:spPr>
          <a:xfrm>
            <a:off x="1117600" y="3962400"/>
            <a:ext cx="6400800" cy="4191000"/>
          </a:xfrm>
          <a:prstGeom prst="rect">
            <a:avLst/>
          </a:prstGeom>
        </p:spPr>
        <p:txBody>
          <a:bodyPr/>
          <a:lstStyle/>
          <a:p>
            <a:pPr/>
            <a:r>
              <a:t>What is the main function of the RSS reward calculation?</a:t>
            </a:r>
          </a:p>
        </p:txBody>
      </p:sp>
      <p:pic>
        <p:nvPicPr>
          <p:cNvPr id="191" name="DemistyfyingRSS (1).png"/>
          <p:cNvPicPr>
            <a:picLocks noChangeAspect="1"/>
          </p:cNvPicPr>
          <p:nvPr/>
        </p:nvPicPr>
        <p:blipFill>
          <a:blip r:embed="rId2">
            <a:extLst/>
          </a:blip>
          <a:stretch>
            <a:fillRect/>
          </a:stretch>
        </p:blipFill>
        <p:spPr>
          <a:xfrm>
            <a:off x="12384851" y="1524000"/>
            <a:ext cx="11996268" cy="9474200"/>
          </a:xfrm>
          <a:prstGeom prst="rect">
            <a:avLst/>
          </a:prstGeom>
          <a:ln w="12700">
            <a:miter lim="400000"/>
          </a:ln>
        </p:spPr>
      </p:pic>
      <p:sp>
        <p:nvSpPr>
          <p:cNvPr id="192" name="Shape 192"/>
          <p:cNvSpPr txBox="1"/>
          <p:nvPr/>
        </p:nvSpPr>
        <p:spPr>
          <a:xfrm>
            <a:off x="2146299" y="8870950"/>
            <a:ext cx="6138165" cy="212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3900"/>
              </a:spcBef>
              <a:defRPr sz="4400"/>
            </a:pPr>
            <a:r>
              <a:t>Simply, just calculate a </a:t>
            </a:r>
          </a:p>
          <a:p>
            <a:pPr>
              <a:spcBef>
                <a:spcPts val="3900"/>
              </a:spcBef>
              <a:defRPr b="1" sz="4400">
                <a:latin typeface="Avenir Next Regular"/>
                <a:ea typeface="Avenir Next Regular"/>
                <a:cs typeface="Avenir Next Regular"/>
                <a:sym typeface="Avenir Next Regular"/>
              </a:defRPr>
            </a:pPr>
            <a:r>
              <a:t>pool's epoch reward.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txBox="1"/>
          <p:nvPr>
            <p:ph type="body" idx="21"/>
          </p:nvPr>
        </p:nvSpPr>
        <p:spPr>
          <a:prstGeom prst="rect">
            <a:avLst/>
          </a:prstGeom>
        </p:spPr>
        <p:txBody>
          <a:bodyPr/>
          <a:lstStyle/>
          <a:p>
            <a:pPr/>
            <a:r>
              <a:t>DeMISTYFYING REWARD SHARING SCHEMES</a:t>
            </a:r>
          </a:p>
        </p:txBody>
      </p:sp>
      <p:sp>
        <p:nvSpPr>
          <p:cNvPr id="195" name="Shape 195"/>
          <p:cNvSpPr txBox="1"/>
          <p:nvPr>
            <p:ph type="title"/>
          </p:nvPr>
        </p:nvSpPr>
        <p:spPr>
          <a:prstGeom prst="rect">
            <a:avLst/>
          </a:prstGeom>
        </p:spPr>
        <p:txBody>
          <a:bodyPr/>
          <a:lstStyle>
            <a:lvl1pPr defTabSz="685165">
              <a:spcBef>
                <a:spcPts val="3200"/>
              </a:spcBef>
              <a:defRPr sz="7221"/>
            </a:lvl1pPr>
          </a:lstStyle>
          <a:p>
            <a:pPr/>
            <a:r>
              <a:t>The GOOD</a:t>
            </a:r>
          </a:p>
        </p:txBody>
      </p:sp>
      <p:sp>
        <p:nvSpPr>
          <p:cNvPr id="196" name="Shape 196"/>
          <p:cNvSpPr/>
          <p:nvPr/>
        </p:nvSpPr>
        <p:spPr>
          <a:xfrm>
            <a:off x="2184400" y="4762500"/>
            <a:ext cx="16865600" cy="100838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pic>
        <p:nvPicPr>
          <p:cNvPr id="197" name="DemystifyingRSS_top.png"/>
          <p:cNvPicPr>
            <a:picLocks noChangeAspect="1"/>
          </p:cNvPicPr>
          <p:nvPr/>
        </p:nvPicPr>
        <p:blipFill>
          <a:blip r:embed="rId2">
            <a:extLst/>
          </a:blip>
          <a:stretch>
            <a:fillRect/>
          </a:stretch>
        </p:blipFill>
        <p:spPr>
          <a:xfrm>
            <a:off x="1077419" y="1409700"/>
            <a:ext cx="23279101" cy="13609621"/>
          </a:xfrm>
          <a:prstGeom prst="rect">
            <a:avLst/>
          </a:prstGeom>
          <a:ln w="12700">
            <a:miter lim="400000"/>
          </a:ln>
        </p:spPr>
      </p:pic>
      <p:sp>
        <p:nvSpPr>
          <p:cNvPr id="198" name="Shape 198"/>
          <p:cNvSpPr/>
          <p:nvPr/>
        </p:nvSpPr>
        <p:spPr>
          <a:xfrm>
            <a:off x="1422400" y="2870200"/>
            <a:ext cx="22860000" cy="140716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199" name="Shape 199"/>
          <p:cNvSpPr txBox="1"/>
          <p:nvPr/>
        </p:nvSpPr>
        <p:spPr>
          <a:xfrm>
            <a:off x="762000" y="4622800"/>
            <a:ext cx="12141200" cy="2844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900"/>
              </a:spcBef>
              <a:defRPr sz="4800"/>
            </a:pPr>
            <a:r>
              <a:t>In ideal case, we would have </a:t>
            </a:r>
            <a:r>
              <a:rPr b="1" i="1">
                <a:latin typeface="Avenir Next Regular"/>
                <a:ea typeface="Avenir Next Regular"/>
                <a:cs typeface="Avenir Next Regular"/>
                <a:sym typeface="Avenir Next Regular"/>
              </a:rPr>
              <a:t>k</a:t>
            </a:r>
            <a:r>
              <a:t> number of fully saturated fully pledged pool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txBox="1"/>
          <p:nvPr>
            <p:ph type="body" idx="21"/>
          </p:nvPr>
        </p:nvSpPr>
        <p:spPr>
          <a:prstGeom prst="rect">
            <a:avLst/>
          </a:prstGeom>
        </p:spPr>
        <p:txBody>
          <a:bodyPr/>
          <a:lstStyle/>
          <a:p>
            <a:pPr/>
            <a:r>
              <a:t>DeMISTYFYING REWARD SHARING SCHEMES</a:t>
            </a:r>
          </a:p>
        </p:txBody>
      </p:sp>
      <p:sp>
        <p:nvSpPr>
          <p:cNvPr id="202" name="Shape 202"/>
          <p:cNvSpPr txBox="1"/>
          <p:nvPr>
            <p:ph type="title"/>
          </p:nvPr>
        </p:nvSpPr>
        <p:spPr>
          <a:prstGeom prst="rect">
            <a:avLst/>
          </a:prstGeom>
        </p:spPr>
        <p:txBody>
          <a:bodyPr/>
          <a:lstStyle>
            <a:lvl1pPr defTabSz="685165">
              <a:spcBef>
                <a:spcPts val="3200"/>
              </a:spcBef>
              <a:defRPr sz="7221"/>
            </a:lvl1pPr>
          </a:lstStyle>
          <a:p>
            <a:pPr/>
            <a:r>
              <a:t>The GOOD</a:t>
            </a:r>
          </a:p>
        </p:txBody>
      </p:sp>
      <p:pic>
        <p:nvPicPr>
          <p:cNvPr id="203" name="DemystifyingRSS_top.png"/>
          <p:cNvPicPr>
            <a:picLocks noChangeAspect="1"/>
          </p:cNvPicPr>
          <p:nvPr/>
        </p:nvPicPr>
        <p:blipFill>
          <a:blip r:embed="rId2">
            <a:extLst/>
          </a:blip>
          <a:stretch>
            <a:fillRect/>
          </a:stretch>
        </p:blipFill>
        <p:spPr>
          <a:xfrm>
            <a:off x="1077419" y="1409700"/>
            <a:ext cx="23279101" cy="13609621"/>
          </a:xfrm>
          <a:prstGeom prst="rect">
            <a:avLst/>
          </a:prstGeom>
          <a:ln w="12700">
            <a:miter lim="400000"/>
          </a:ln>
        </p:spPr>
      </p:pic>
      <p:sp>
        <p:nvSpPr>
          <p:cNvPr id="204" name="Shape 204"/>
          <p:cNvSpPr/>
          <p:nvPr/>
        </p:nvSpPr>
        <p:spPr>
          <a:xfrm>
            <a:off x="2057400" y="3721100"/>
            <a:ext cx="22326600" cy="1211580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205" name="Shape 205"/>
          <p:cNvSpPr txBox="1"/>
          <p:nvPr/>
        </p:nvSpPr>
        <p:spPr>
          <a:xfrm>
            <a:off x="1079500" y="5435600"/>
            <a:ext cx="12141200" cy="2844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900"/>
              </a:spcBef>
              <a:defRPr sz="4800"/>
            </a:pPr>
            <a:r>
              <a:t>In real life, we have </a:t>
            </a:r>
            <a:r>
              <a:rPr b="1" i="1">
                <a:latin typeface="Avenir Next Regular"/>
                <a:ea typeface="Avenir Next Regular"/>
                <a:cs typeface="Avenir Next Regular"/>
                <a:sym typeface="Avenir Next Regular"/>
              </a:rPr>
              <a:t>k</a:t>
            </a:r>
            <a:r>
              <a:t> </a:t>
            </a:r>
            <a:r>
              <a:rPr i="1">
                <a:latin typeface="Avenir Next Regular"/>
                <a:ea typeface="Avenir Next Regular"/>
                <a:cs typeface="Avenir Next Regular"/>
                <a:sym typeface="Avenir Next Regular"/>
              </a:rPr>
              <a:t>+ </a:t>
            </a:r>
            <a:r>
              <a:rPr b="1" i="1">
                <a:latin typeface="Avenir Next Regular"/>
                <a:ea typeface="Avenir Next Regular"/>
                <a:cs typeface="Avenir Next Regular"/>
                <a:sym typeface="Avenir Next Regular"/>
              </a:rPr>
              <a:t>n</a:t>
            </a:r>
            <a:r>
              <a:rPr b="1">
                <a:latin typeface="Avenir Next Regular"/>
                <a:ea typeface="Avenir Next Regular"/>
                <a:cs typeface="Avenir Next Regular"/>
                <a:sym typeface="Avenir Next Regular"/>
              </a:rPr>
              <a:t>  </a:t>
            </a:r>
            <a:r>
              <a:t>number of pools.</a:t>
            </a:r>
          </a:p>
        </p:txBody>
      </p:sp>
      <p:sp>
        <p:nvSpPr>
          <p:cNvPr id="206" name="Shape 206"/>
          <p:cNvSpPr txBox="1"/>
          <p:nvPr/>
        </p:nvSpPr>
        <p:spPr>
          <a:xfrm>
            <a:off x="558800" y="12204700"/>
            <a:ext cx="1281775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1200"/>
              </a:spcBef>
              <a:defRPr sz="2600"/>
            </a:lvl1pPr>
          </a:lstStyle>
          <a:p>
            <a:pPr/>
            <a:r>
              <a:t>Note: The total delegated stakes cannot exceed the Total supply (currently ~31.9bn)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DemystifyingRSS_top.png"/>
          <p:cNvPicPr>
            <a:picLocks noChangeAspect="1"/>
          </p:cNvPicPr>
          <p:nvPr/>
        </p:nvPicPr>
        <p:blipFill>
          <a:blip r:embed="rId2">
            <a:extLst/>
          </a:blip>
          <a:stretch>
            <a:fillRect/>
          </a:stretch>
        </p:blipFill>
        <p:spPr>
          <a:xfrm>
            <a:off x="1077419" y="1409700"/>
            <a:ext cx="23279101" cy="13609621"/>
          </a:xfrm>
          <a:prstGeom prst="rect">
            <a:avLst/>
          </a:prstGeom>
          <a:ln w="12700">
            <a:miter lim="400000"/>
          </a:ln>
        </p:spPr>
      </p:pic>
      <p:sp>
        <p:nvSpPr>
          <p:cNvPr id="209" name="Shape 209"/>
          <p:cNvSpPr txBox="1"/>
          <p:nvPr>
            <p:ph type="body" idx="21"/>
          </p:nvPr>
        </p:nvSpPr>
        <p:spPr>
          <a:prstGeom prst="rect">
            <a:avLst/>
          </a:prstGeom>
        </p:spPr>
        <p:txBody>
          <a:bodyPr/>
          <a:lstStyle/>
          <a:p>
            <a:pPr/>
            <a:r>
              <a:t>DeMISTYFYING REWARD SHARING SCHEMES</a:t>
            </a:r>
          </a:p>
        </p:txBody>
      </p:sp>
      <p:sp>
        <p:nvSpPr>
          <p:cNvPr id="210" name="Shape 210"/>
          <p:cNvSpPr txBox="1"/>
          <p:nvPr>
            <p:ph type="title"/>
          </p:nvPr>
        </p:nvSpPr>
        <p:spPr>
          <a:prstGeom prst="rect">
            <a:avLst/>
          </a:prstGeom>
        </p:spPr>
        <p:txBody>
          <a:bodyPr/>
          <a:lstStyle>
            <a:lvl1pPr defTabSz="685165">
              <a:spcBef>
                <a:spcPts val="3200"/>
              </a:spcBef>
              <a:defRPr sz="7221"/>
            </a:lvl1pPr>
          </a:lstStyle>
          <a:p>
            <a:pPr/>
            <a:r>
              <a:t>The GOOD</a:t>
            </a:r>
          </a:p>
        </p:txBody>
      </p:sp>
      <p:sp>
        <p:nvSpPr>
          <p:cNvPr id="211" name="Shape 211"/>
          <p:cNvSpPr/>
          <p:nvPr/>
        </p:nvSpPr>
        <p:spPr>
          <a:xfrm>
            <a:off x="2057400" y="8037292"/>
            <a:ext cx="22326600" cy="7571008"/>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212" name="Shape 212"/>
          <p:cNvSpPr txBox="1"/>
          <p:nvPr/>
        </p:nvSpPr>
        <p:spPr>
          <a:xfrm>
            <a:off x="8966200" y="9563100"/>
            <a:ext cx="12141200" cy="2844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3900"/>
              </a:spcBef>
              <a:defRPr sz="4800"/>
            </a:pPr>
            <a:r>
              <a:rPr b="1">
                <a:latin typeface="Avenir Next Regular"/>
                <a:ea typeface="Avenir Next Regular"/>
                <a:cs typeface="Avenir Next Regular"/>
                <a:sym typeface="Avenir Next Regular"/>
              </a:rPr>
              <a:t>Ideal</a:t>
            </a:r>
            <a:r>
              <a:t> and </a:t>
            </a:r>
            <a:r>
              <a:rPr b="1">
                <a:latin typeface="Avenir Next Regular"/>
                <a:ea typeface="Avenir Next Regular"/>
                <a:cs typeface="Avenir Next Regular"/>
                <a:sym typeface="Avenir Next Regular"/>
              </a:rPr>
              <a:t>maximum</a:t>
            </a:r>
            <a:r>
              <a:t> pool reward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