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6" r:id="rId7"/>
    <p:sldId id="272" r:id="rId8"/>
    <p:sldId id="262" r:id="rId9"/>
    <p:sldId id="268" r:id="rId10"/>
    <p:sldId id="269" r:id="rId11"/>
    <p:sldId id="265" r:id="rId12"/>
    <p:sldId id="264" r:id="rId13"/>
    <p:sldId id="263" r:id="rId14"/>
    <p:sldId id="270" r:id="rId15"/>
    <p:sldId id="259" r:id="rId16"/>
    <p:sldId id="260" r:id="rId17"/>
    <p:sldId id="26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>
        <p:scale>
          <a:sx n="52" d="100"/>
          <a:sy n="52" d="100"/>
        </p:scale>
        <p:origin x="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1-4FC4-B3E4-D37A5AEE23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61-4FC4-B3E4-D37A5AEE23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61-4FC4-B3E4-D37A5AEE2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9001183"/>
        <c:axId val="228998687"/>
      </c:barChart>
      <c:catAx>
        <c:axId val="2290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98687"/>
        <c:crosses val="autoZero"/>
        <c:auto val="1"/>
        <c:lblAlgn val="ctr"/>
        <c:lblOffset val="100"/>
        <c:noMultiLvlLbl val="0"/>
      </c:catAx>
      <c:valAx>
        <c:axId val="22899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00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Deploy strategic networks with compelling e-business needs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PLANNING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Synergize scalable e-commerce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MARKETING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Disseminate standardized metrics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Coordinate e-business applications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Foster holistically superior methodologies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STRATEGY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PLANNING</a:t>
          </a:r>
        </a:p>
      </dsp:txBody>
      <dsp:txXfrm>
        <a:off x="8634" y="748982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Synergize scalable e-commerce</a:t>
          </a:r>
        </a:p>
      </dsp:txBody>
      <dsp:txXfrm>
        <a:off x="8634" y="1352987"/>
        <a:ext cx="2013350" cy="1642942"/>
      </dsp:txXfrm>
    </dsp:sp>
    <dsp:sp modelId="{C4F84DEA-2002-4D32-8E80-70EEE05E345A}">
      <dsp:nvSpPr>
        <dsp:cNvPr id="0" name=""/>
        <dsp:cNvSpPr/>
      </dsp:nvSpPr>
      <dsp:spPr>
        <a:xfrm>
          <a:off x="2129879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MARKETING</a:t>
          </a:r>
        </a:p>
      </dsp:txBody>
      <dsp:txXfrm>
        <a:off x="2129879" y="748982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Disseminate standardized metrics</a:t>
          </a:r>
        </a:p>
      </dsp:txBody>
      <dsp:txXfrm>
        <a:off x="2129879" y="1352987"/>
        <a:ext cx="2013350" cy="1642942"/>
      </dsp:txXfrm>
    </dsp:sp>
    <dsp:sp modelId="{49B7F8FA-D256-41EF-9327-52A3551D9A60}">
      <dsp:nvSpPr>
        <dsp:cNvPr id="0" name=""/>
        <dsp:cNvSpPr/>
      </dsp:nvSpPr>
      <dsp:spPr>
        <a:xfrm>
          <a:off x="4251124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DESIGN</a:t>
          </a:r>
        </a:p>
      </dsp:txBody>
      <dsp:txXfrm>
        <a:off x="4251124" y="748982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Coordinate e-business applications</a:t>
          </a:r>
        </a:p>
      </dsp:txBody>
      <dsp:txXfrm>
        <a:off x="4251124" y="1352987"/>
        <a:ext cx="2013350" cy="1642942"/>
      </dsp:txXfrm>
    </dsp:sp>
    <dsp:sp modelId="{4132ECB1-6BEF-4935-AFA3-B2EAA48FDE7E}">
      <dsp:nvSpPr>
        <dsp:cNvPr id="0" name=""/>
        <dsp:cNvSpPr/>
      </dsp:nvSpPr>
      <dsp:spPr>
        <a:xfrm>
          <a:off x="6372369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STRATEGY</a:t>
          </a:r>
        </a:p>
      </dsp:txBody>
      <dsp:txXfrm>
        <a:off x="6372369" y="748982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Foster holistically superior methodologies</a:t>
          </a:r>
        </a:p>
      </dsp:txBody>
      <dsp:txXfrm>
        <a:off x="6372369" y="1352987"/>
        <a:ext cx="2013350" cy="1642942"/>
      </dsp:txXfrm>
    </dsp:sp>
    <dsp:sp modelId="{59606EB9-9F10-4D12-A33F-A242FDCC0D0F}">
      <dsp:nvSpPr>
        <dsp:cNvPr id="0" name=""/>
        <dsp:cNvSpPr/>
      </dsp:nvSpPr>
      <dsp:spPr>
        <a:xfrm>
          <a:off x="8493615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LAUNCH</a:t>
          </a:r>
        </a:p>
      </dsp:txBody>
      <dsp:txXfrm>
        <a:off x="8493615" y="748982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Deploy strategic networks with compelling e-business needs</a:t>
          </a:r>
        </a:p>
      </dsp:txBody>
      <dsp:txXfrm>
        <a:off x="8493615" y="1352987"/>
        <a:ext cx="2013350" cy="164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Homelessness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James Macgillivray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  </a:t>
            </a:r>
          </a:p>
        </p:txBody>
      </p:sp>
      <p:pic>
        <p:nvPicPr>
          <p:cNvPr id="357" name="Picture Placeholder 356" descr="Headshot for team slides ">
            <a:extLst>
              <a:ext uri="{FF2B5EF4-FFF2-40B4-BE49-F238E27FC236}">
                <a16:creationId xmlns:a16="http://schemas.microsoft.com/office/drawing/2014/main" id="{1AA9DB68-9DD0-4157-9F94-F215A6B13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9E2A-E51F-4DB7-B643-0BACFA4C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/>
          <a:lstStyle/>
          <a:p>
            <a:r>
              <a:rPr lang="en-US" dirty="0"/>
              <a:t>TAKUMA HAYASHI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8375DF-11E9-44DF-BAA3-EACBE17AF4A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500168" y="3809747"/>
            <a:ext cx="1828800" cy="343061"/>
          </a:xfrm>
        </p:spPr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359" name="Picture Placeholder 358" descr="Headshot for team slides ">
            <a:extLst>
              <a:ext uri="{FF2B5EF4-FFF2-40B4-BE49-F238E27FC236}">
                <a16:creationId xmlns:a16="http://schemas.microsoft.com/office/drawing/2014/main" id="{32C08192-2F27-4ED3-9CEE-4C37C7DFE6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4E2DE-7061-44CB-A94B-5555484F974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54378"/>
            <a:ext cx="1828800" cy="343061"/>
          </a:xfrm>
        </p:spPr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7F11552-18E0-4565-AE6F-DE5290DF1269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49262" y="3809747"/>
            <a:ext cx="1828800" cy="343061"/>
          </a:xfrm>
        </p:spPr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361" name="Picture Placeholder 360" descr="Headshot for team slides ">
            <a:extLst>
              <a:ext uri="{FF2B5EF4-FFF2-40B4-BE49-F238E27FC236}">
                <a16:creationId xmlns:a16="http://schemas.microsoft.com/office/drawing/2014/main" id="{CA581025-9A6A-4294-8F86-E611BCEFAB15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5584" y="2428875"/>
            <a:ext cx="1066800" cy="10668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AF403D-91FB-404C-9346-862EFEC3564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355" y="3654378"/>
            <a:ext cx="2105135" cy="343061"/>
          </a:xfrm>
        </p:spPr>
        <p:txBody>
          <a:bodyPr/>
          <a:lstStyle/>
          <a:p>
            <a:r>
              <a:rPr lang="en-US" dirty="0"/>
              <a:t>RAJESH SANTOSHI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682AD9-94FA-4E64-864B-DC8F7A320D5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095999" y="3809747"/>
            <a:ext cx="2299855" cy="343061"/>
          </a:xfrm>
        </p:spPr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363" name="Picture Placeholder 362" descr="Headshot for team slides ">
            <a:extLst>
              <a:ext uri="{FF2B5EF4-FFF2-40B4-BE49-F238E27FC236}">
                <a16:creationId xmlns:a16="http://schemas.microsoft.com/office/drawing/2014/main" id="{0AB7C4F4-0E33-47EC-A40D-D03ECD81A39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E34DCC-0789-4B21-A328-FF554B1B07B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/>
          <a:lstStyle/>
          <a:p>
            <a:r>
              <a:rPr lang="en-US" dirty="0"/>
              <a:t>RAJESH SANTOSHI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93F4CF-DD26-41DA-BA4C-2DCAC0B2F5E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4480" y="3809747"/>
            <a:ext cx="1844126" cy="343061"/>
          </a:xfrm>
        </p:spPr>
        <p:txBody>
          <a:bodyPr/>
          <a:lstStyle/>
          <a:p>
            <a:r>
              <a:rPr lang="en-US" dirty="0"/>
              <a:t>VP Marketing</a:t>
            </a:r>
          </a:p>
        </p:txBody>
      </p:sp>
      <p:pic>
        <p:nvPicPr>
          <p:cNvPr id="365" name="Picture Placeholder 364" descr="Headshot for team slides ">
            <a:extLst>
              <a:ext uri="{FF2B5EF4-FFF2-40B4-BE49-F238E27FC236}">
                <a16:creationId xmlns:a16="http://schemas.microsoft.com/office/drawing/2014/main" id="{13CD5AED-E130-432E-8952-7CB3F68F331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935192B-6592-4598-9D51-CFDF6F0A854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/>
          <a:lstStyle/>
          <a:p>
            <a:r>
              <a:rPr lang="en-US" dirty="0"/>
              <a:t>GRAHAM BARNES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759A1DD-45A5-4764-8966-C107C4C4832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500168" y="5668583"/>
            <a:ext cx="1828800" cy="343061"/>
          </a:xfrm>
        </p:spPr>
        <p:txBody>
          <a:bodyPr/>
          <a:lstStyle/>
          <a:p>
            <a:r>
              <a:rPr lang="en-US" dirty="0"/>
              <a:t>VP Product</a:t>
            </a:r>
          </a:p>
        </p:txBody>
      </p:sp>
      <p:pic>
        <p:nvPicPr>
          <p:cNvPr id="367" name="Picture Placeholder 366" descr="Headshot for team slides ">
            <a:extLst>
              <a:ext uri="{FF2B5EF4-FFF2-40B4-BE49-F238E27FC236}">
                <a16:creationId xmlns:a16="http://schemas.microsoft.com/office/drawing/2014/main" id="{73D462EE-3D1E-4964-B729-2B963BD8728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B09ED3A-8EC7-42CA-B68B-1377E5460E7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13214"/>
            <a:ext cx="1828800" cy="343061"/>
          </a:xfrm>
        </p:spPr>
        <p:txBody>
          <a:bodyPr/>
          <a:lstStyle/>
          <a:p>
            <a:r>
              <a:rPr lang="en-US" dirty="0"/>
              <a:t>ROWAN MURPHY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21B5FEC-BECF-4604-A9AB-1C9E810794F6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849262" y="5668583"/>
            <a:ext cx="1828800" cy="343061"/>
          </a:xfrm>
        </p:spPr>
        <p:txBody>
          <a:bodyPr/>
          <a:lstStyle/>
          <a:p>
            <a:r>
              <a:rPr lang="en-US" dirty="0"/>
              <a:t>SEO Strategist</a:t>
            </a:r>
          </a:p>
        </p:txBody>
      </p:sp>
      <p:pic>
        <p:nvPicPr>
          <p:cNvPr id="369" name="Picture Placeholder 368" descr="Headshot for team slides ">
            <a:extLst>
              <a:ext uri="{FF2B5EF4-FFF2-40B4-BE49-F238E27FC236}">
                <a16:creationId xmlns:a16="http://schemas.microsoft.com/office/drawing/2014/main" id="{3DD82FDB-1001-45E1-AA54-7904FCC108DE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5584" y="4287711"/>
            <a:ext cx="1066800" cy="1066800"/>
          </a:xfrm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3E07A9F3-763B-41EA-AC65-8EDB2CA31B8A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13214"/>
            <a:ext cx="1828800" cy="343061"/>
          </a:xfrm>
        </p:spPr>
        <p:txBody>
          <a:bodyPr/>
          <a:lstStyle/>
          <a:p>
            <a:r>
              <a:rPr lang="en-US" dirty="0"/>
              <a:t>ELIZABETH MOORE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53A42804-1F4C-424E-9CB4-D1CD97B11CDE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339926" y="5668583"/>
            <a:ext cx="1813474" cy="343061"/>
          </a:xfrm>
        </p:spPr>
        <p:txBody>
          <a:bodyPr/>
          <a:lstStyle/>
          <a:p>
            <a:r>
              <a:rPr lang="en-US" dirty="0"/>
              <a:t>Product Designer</a:t>
            </a:r>
          </a:p>
        </p:txBody>
      </p:sp>
      <p:pic>
        <p:nvPicPr>
          <p:cNvPr id="371" name="Picture Placeholder 370" descr="Headshot for team slides ">
            <a:extLst>
              <a:ext uri="{FF2B5EF4-FFF2-40B4-BE49-F238E27FC236}">
                <a16:creationId xmlns:a16="http://schemas.microsoft.com/office/drawing/2014/main" id="{5DC64598-F871-46A7-9338-8EB7BF26BEB6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7E484450-BE48-4C65-AEE1-5650AAC06067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/>
          <a:lstStyle/>
          <a:p>
            <a:r>
              <a:rPr lang="en-US" dirty="0"/>
              <a:t>ROBIN KLINE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D8B5AD3-AE51-4D7A-AE7B-E9C350D0879B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744480" y="5668583"/>
            <a:ext cx="1844126" cy="343061"/>
          </a:xfrm>
        </p:spPr>
        <p:txBody>
          <a:bodyPr/>
          <a:lstStyle/>
          <a:p>
            <a:r>
              <a:rPr lang="en-US" dirty="0"/>
              <a:t>Content Developer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PLAN FOR PRODUCT LAUNCH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178117526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Synergize scalable e-commerce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Coordinate e-business applications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Deploy strategic networks with compelling e-business needs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Disseminate standardized metrics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B2B MARKET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Develop winning strategies to keep ahead of the competition</a:t>
            </a:r>
          </a:p>
          <a:p>
            <a:r>
              <a:rPr lang="en-US" dirty="0"/>
              <a:t>​Capitalize on low hanging fruit to identify a ballpark value</a:t>
            </a:r>
          </a:p>
          <a:p>
            <a:r>
              <a:rPr lang="en-US" dirty="0"/>
              <a:t>​Visualize customer directed convergence​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CLOUD-BASED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​Establish a management framework from the inside​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HOW WE GET THERE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Envision multimedia-based expertise and cross-media growth strategies​</a:t>
            </a:r>
          </a:p>
          <a:p>
            <a:r>
              <a:rPr lang="en-US" dirty="0"/>
              <a:t>​Engage worldwide methodologies with web-enabled technologies​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NICHE MARKETS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Pursue scalable customer service through sustainable strategies​</a:t>
            </a:r>
          </a:p>
          <a:p>
            <a:r>
              <a:rPr lang="en-US" dirty="0"/>
              <a:t>Engage top-line web services with cutting-edge deliverables​​​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SUPPLY CHAINS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Cultivate one-to-one customer service with robust ideas​</a:t>
            </a:r>
          </a:p>
          <a:p>
            <a:r>
              <a:rPr lang="en-US" dirty="0"/>
              <a:t>Maximize timely deliverables for real-time schemas​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8886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8000 people sleep currently sleep rough in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thirds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fifth Aboriginal compared to one thirtieth in the wider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have mental health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third have drug addictions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Effects on the broader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burden on welfare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Causes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8886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Domestic Violence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QUARTERLY PERFORMANCE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hart Placeholder 5" descr="Chart Placeholder">
            <a:extLst>
              <a:ext uri="{FF2B5EF4-FFF2-40B4-BE49-F238E27FC236}">
                <a16:creationId xmlns:a16="http://schemas.microsoft.com/office/drawing/2014/main" id="{6F154ED7-FC5F-4626-9DAE-6254091B6B49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40455086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AREAS OF GROWTH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55681044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BUSINESS OPPORTUNITIES ARE LIKE BUSES. THERE'S ALWAYS ANOTHER ONE COMING.​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pic>
        <p:nvPicPr>
          <p:cNvPr id="16" name="Picture Placeholder 15" descr="Headshot for team slides ">
            <a:extLst>
              <a:ext uri="{FF2B5EF4-FFF2-40B4-BE49-F238E27FC236}">
                <a16:creationId xmlns:a16="http://schemas.microsoft.com/office/drawing/2014/main" id="{788ADF35-7762-4E85-BE67-27FDB5522B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</p:spPr>
        <p:txBody>
          <a:bodyPr/>
          <a:lstStyle/>
          <a:p>
            <a:r>
              <a:rPr lang="en-US" dirty="0"/>
              <a:t>TAKUMA HAYASHI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18" name="Picture Placeholder 17" descr="Headshot for team slides ">
            <a:extLst>
              <a:ext uri="{FF2B5EF4-FFF2-40B4-BE49-F238E27FC236}">
                <a16:creationId xmlns:a16="http://schemas.microsoft.com/office/drawing/2014/main" id="{F2557ABA-5037-481D-8C54-94B63E80E2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20" name="Picture Placeholder 19" descr="Headshot for team slides ">
            <a:extLst>
              <a:ext uri="{FF2B5EF4-FFF2-40B4-BE49-F238E27FC236}">
                <a16:creationId xmlns:a16="http://schemas.microsoft.com/office/drawing/2014/main" id="{618E88B2-D607-4D3C-9519-A591A729DCC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22" name="Picture Placeholder 21" descr="Headshot for team slides ">
            <a:extLst>
              <a:ext uri="{FF2B5EF4-FFF2-40B4-BE49-F238E27FC236}">
                <a16:creationId xmlns:a16="http://schemas.microsoft.com/office/drawing/2014/main" id="{82AF3253-9767-4EC7-B0DB-3A850BEFB03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5084524"/>
            <a:ext cx="2317706" cy="343061"/>
          </a:xfrm>
        </p:spPr>
        <p:txBody>
          <a:bodyPr/>
          <a:lstStyle/>
          <a:p>
            <a:r>
              <a:rPr lang="en-US" dirty="0"/>
              <a:t>RAJESH SANTOSHI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/>
          <a:lstStyle/>
          <a:p>
            <a:r>
              <a:rPr lang="en-US" dirty="0"/>
              <a:t>VP Marketing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{462FE3C3-B4ED-4300-9EF4-BCAA29E97B00}tf67328976_win32</Template>
  <TotalTime>64</TotalTime>
  <Words>404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Homelessness</vt:lpstr>
      <vt:lpstr>Demographics</vt:lpstr>
      <vt:lpstr>Effects on the broader community</vt:lpstr>
      <vt:lpstr>Causes</vt:lpstr>
      <vt:lpstr>PRIMARY GOALS</vt:lpstr>
      <vt:lpstr>QUARTERLY PERFORMANCE</vt:lpstr>
      <vt:lpstr>AREAS OF GROWTH</vt:lpstr>
      <vt:lpstr>BUSINESS OPPORTUNITIES ARE LIKE BUSES. THERE'S ALWAYS ANOTHER ONE COMING.​</vt:lpstr>
      <vt:lpstr>MEET OUR TEAM</vt:lpstr>
      <vt:lpstr>MEET OUR TEAM  </vt:lpstr>
      <vt:lpstr>PLAN FOR PRODUCT LAUNCH</vt:lpstr>
      <vt:lpstr>TIMELINE</vt:lpstr>
      <vt:lpstr>AREAS OF FOCUS</vt:lpstr>
      <vt:lpstr>HOW WE GET THERE</vt:lpstr>
      <vt:lpstr>THANK YOU</vt:lpstr>
    </vt:vector>
  </TitlesOfParts>
  <Company>Catholic Education Diocece of Cairns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Homelessness</dc:title>
  <dc:creator>James Macgillivray</dc:creator>
  <cp:lastModifiedBy>James Macgillivray</cp:lastModifiedBy>
  <cp:revision>4</cp:revision>
  <dcterms:created xsi:type="dcterms:W3CDTF">2022-11-06T23:23:47Z</dcterms:created>
  <dcterms:modified xsi:type="dcterms:W3CDTF">2022-11-11T03:11:58Z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