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</p:sldMasterIdLst>
  <p:sldIdLst>
    <p:sldId id="792" r:id="rId5"/>
    <p:sldId id="256" r:id="rId6"/>
    <p:sldId id="258" r:id="rId7"/>
    <p:sldId id="259" r:id="rId8"/>
    <p:sldId id="816" r:id="rId9"/>
    <p:sldId id="262" r:id="rId10"/>
    <p:sldId id="815" r:id="rId11"/>
    <p:sldId id="261" r:id="rId12"/>
    <p:sldId id="814" r:id="rId13"/>
    <p:sldId id="263" r:id="rId14"/>
    <p:sldId id="264" r:id="rId15"/>
    <p:sldId id="265" r:id="rId16"/>
    <p:sldId id="266" r:id="rId17"/>
    <p:sldId id="270" r:id="rId18"/>
    <p:sldId id="276" r:id="rId19"/>
    <p:sldId id="312" r:id="rId20"/>
    <p:sldId id="277" r:id="rId21"/>
    <p:sldId id="313" r:id="rId22"/>
    <p:sldId id="306" r:id="rId23"/>
    <p:sldId id="307" r:id="rId24"/>
    <p:sldId id="308" r:id="rId25"/>
    <p:sldId id="314" r:id="rId26"/>
    <p:sldId id="309" r:id="rId27"/>
    <p:sldId id="315" r:id="rId28"/>
    <p:sldId id="272" r:id="rId29"/>
    <p:sldId id="278" r:id="rId30"/>
    <p:sldId id="279" r:id="rId31"/>
    <p:sldId id="316" r:id="rId32"/>
    <p:sldId id="317" r:id="rId33"/>
    <p:sldId id="310" r:id="rId34"/>
    <p:sldId id="311" r:id="rId35"/>
    <p:sldId id="289" r:id="rId36"/>
    <p:sldId id="290" r:id="rId37"/>
    <p:sldId id="291" r:id="rId38"/>
    <p:sldId id="318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0" r:id="rId47"/>
    <p:sldId id="299" r:id="rId48"/>
    <p:sldId id="301" r:id="rId49"/>
    <p:sldId id="302" r:id="rId50"/>
    <p:sldId id="303" r:id="rId51"/>
    <p:sldId id="304" r:id="rId52"/>
    <p:sldId id="30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 Pappas" userId="2aea22e2-e5e1-4fe3-92f1-26af6ea3a560" providerId="ADAL" clId="{8435D277-89DE-4E0E-AB7F-1DBDE84527A3}"/>
    <pc:docChg chg="undo redo custSel addSld delSld modSld sldOrd delMainMaster">
      <pc:chgData name="Brenton Pappas" userId="2aea22e2-e5e1-4fe3-92f1-26af6ea3a560" providerId="ADAL" clId="{8435D277-89DE-4E0E-AB7F-1DBDE84527A3}" dt="2021-10-26T10:04:25.785" v="554" actId="114"/>
      <pc:docMkLst>
        <pc:docMk/>
      </pc:docMkLst>
      <pc:sldChg chg="addSp delSp modSp mod ord setBg">
        <pc:chgData name="Brenton Pappas" userId="2aea22e2-e5e1-4fe3-92f1-26af6ea3a560" providerId="ADAL" clId="{8435D277-89DE-4E0E-AB7F-1DBDE84527A3}" dt="2021-10-26T10:02:30.599" v="444" actId="14100"/>
        <pc:sldMkLst>
          <pc:docMk/>
          <pc:sldMk cId="3692911555" sldId="262"/>
        </pc:sldMkLst>
        <pc:spChg chg="mod">
          <ac:chgData name="Brenton Pappas" userId="2aea22e2-e5e1-4fe3-92f1-26af6ea3a560" providerId="ADAL" clId="{8435D277-89DE-4E0E-AB7F-1DBDE84527A3}" dt="2021-10-26T10:02:30.599" v="444" actId="14100"/>
          <ac:spMkLst>
            <pc:docMk/>
            <pc:sldMk cId="3692911555" sldId="262"/>
            <ac:spMk id="2" creationId="{00000000-0000-0000-0000-000000000000}"/>
          </ac:spMkLst>
        </pc:spChg>
        <pc:picChg chg="del">
          <ac:chgData name="Brenton Pappas" userId="2aea22e2-e5e1-4fe3-92f1-26af6ea3a560" providerId="ADAL" clId="{8435D277-89DE-4E0E-AB7F-1DBDE84527A3}" dt="2021-10-26T10:02:13.558" v="441" actId="478"/>
          <ac:picMkLst>
            <pc:docMk/>
            <pc:sldMk cId="3692911555" sldId="262"/>
            <ac:picMk id="4" creationId="{00000000-0000-0000-0000-000000000000}"/>
          </ac:picMkLst>
        </pc:picChg>
        <pc:picChg chg="add mod">
          <ac:chgData name="Brenton Pappas" userId="2aea22e2-e5e1-4fe3-92f1-26af6ea3a560" providerId="ADAL" clId="{8435D277-89DE-4E0E-AB7F-1DBDE84527A3}" dt="2021-10-26T10:02:11.408" v="440" actId="1076"/>
          <ac:picMkLst>
            <pc:docMk/>
            <pc:sldMk cId="3692911555" sldId="262"/>
            <ac:picMk id="6" creationId="{A5110C0F-78D0-4851-96A2-BA45C112D5A2}"/>
          </ac:picMkLst>
        </pc:picChg>
      </pc:sldChg>
      <pc:sldChg chg="del">
        <pc:chgData name="Brenton Pappas" userId="2aea22e2-e5e1-4fe3-92f1-26af6ea3a560" providerId="ADAL" clId="{8435D277-89DE-4E0E-AB7F-1DBDE84527A3}" dt="2021-10-24T07:29:25.991" v="0" actId="47"/>
        <pc:sldMkLst>
          <pc:docMk/>
          <pc:sldMk cId="4247716438" sldId="273"/>
        </pc:sldMkLst>
      </pc:sldChg>
      <pc:sldChg chg="del">
        <pc:chgData name="Brenton Pappas" userId="2aea22e2-e5e1-4fe3-92f1-26af6ea3a560" providerId="ADAL" clId="{8435D277-89DE-4E0E-AB7F-1DBDE84527A3}" dt="2021-10-24T07:31:17.970" v="15" actId="47"/>
        <pc:sldMkLst>
          <pc:docMk/>
          <pc:sldMk cId="2760920553" sldId="274"/>
        </pc:sldMkLst>
      </pc:sldChg>
      <pc:sldChg chg="del">
        <pc:chgData name="Brenton Pappas" userId="2aea22e2-e5e1-4fe3-92f1-26af6ea3a560" providerId="ADAL" clId="{8435D277-89DE-4E0E-AB7F-1DBDE84527A3}" dt="2021-10-24T07:31:13.777" v="14" actId="47"/>
        <pc:sldMkLst>
          <pc:docMk/>
          <pc:sldMk cId="2206786670" sldId="275"/>
        </pc:sldMkLst>
      </pc:sldChg>
      <pc:sldChg chg="modSp mod modShow">
        <pc:chgData name="Brenton Pappas" userId="2aea22e2-e5e1-4fe3-92f1-26af6ea3a560" providerId="ADAL" clId="{8435D277-89DE-4E0E-AB7F-1DBDE84527A3}" dt="2021-10-24T07:30:02.689" v="6" actId="729"/>
        <pc:sldMkLst>
          <pc:docMk/>
          <pc:sldMk cId="803045837" sldId="278"/>
        </pc:sldMkLst>
        <pc:spChg chg="mod">
          <ac:chgData name="Brenton Pappas" userId="2aea22e2-e5e1-4fe3-92f1-26af6ea3a560" providerId="ADAL" clId="{8435D277-89DE-4E0E-AB7F-1DBDE84527A3}" dt="2021-10-24T07:29:57.287" v="5" actId="27636"/>
          <ac:spMkLst>
            <pc:docMk/>
            <pc:sldMk cId="803045837" sldId="278"/>
            <ac:spMk id="8" creationId="{00000000-0000-0000-0000-000000000000}"/>
          </ac:spMkLst>
        </pc:spChg>
        <pc:spChg chg="ord">
          <ac:chgData name="Brenton Pappas" userId="2aea22e2-e5e1-4fe3-92f1-26af6ea3a560" providerId="ADAL" clId="{8435D277-89DE-4E0E-AB7F-1DBDE84527A3}" dt="2021-10-24T07:29:50.706" v="1" actId="167"/>
          <ac:spMkLst>
            <pc:docMk/>
            <pc:sldMk cId="803045837" sldId="278"/>
            <ac:spMk id="11" creationId="{00000000-0000-0000-0000-000000000000}"/>
          </ac:spMkLst>
        </pc:spChg>
      </pc:sldChg>
      <pc:sldChg chg="mod modShow">
        <pc:chgData name="Brenton Pappas" userId="2aea22e2-e5e1-4fe3-92f1-26af6ea3a560" providerId="ADAL" clId="{8435D277-89DE-4E0E-AB7F-1DBDE84527A3}" dt="2021-10-24T07:30:08.139" v="7" actId="729"/>
        <pc:sldMkLst>
          <pc:docMk/>
          <pc:sldMk cId="609316190" sldId="279"/>
        </pc:sldMkLst>
      </pc:sldChg>
      <pc:sldChg chg="modSp mod">
        <pc:chgData name="Brenton Pappas" userId="2aea22e2-e5e1-4fe3-92f1-26af6ea3a560" providerId="ADAL" clId="{8435D277-89DE-4E0E-AB7F-1DBDE84527A3}" dt="2021-10-24T07:30:46.678" v="13" actId="1035"/>
        <pc:sldMkLst>
          <pc:docMk/>
          <pc:sldMk cId="130187177" sldId="307"/>
        </pc:sldMkLst>
        <pc:spChg chg="mod">
          <ac:chgData name="Brenton Pappas" userId="2aea22e2-e5e1-4fe3-92f1-26af6ea3a560" providerId="ADAL" clId="{8435D277-89DE-4E0E-AB7F-1DBDE84527A3}" dt="2021-10-24T07:30:46.678" v="13" actId="1035"/>
          <ac:spMkLst>
            <pc:docMk/>
            <pc:sldMk cId="130187177" sldId="307"/>
            <ac:spMk id="8" creationId="{00000000-0000-0000-0000-000000000000}"/>
          </ac:spMkLst>
        </pc:spChg>
      </pc:sldChg>
      <pc:sldChg chg="add">
        <pc:chgData name="Brenton Pappas" userId="2aea22e2-e5e1-4fe3-92f1-26af6ea3a560" providerId="ADAL" clId="{8435D277-89DE-4E0E-AB7F-1DBDE84527A3}" dt="2021-10-24T07:31:31.266" v="17"/>
        <pc:sldMkLst>
          <pc:docMk/>
          <pc:sldMk cId="1755385296" sldId="310"/>
        </pc:sldMkLst>
      </pc:sldChg>
      <pc:sldChg chg="del">
        <pc:chgData name="Brenton Pappas" userId="2aea22e2-e5e1-4fe3-92f1-26af6ea3a560" providerId="ADAL" clId="{8435D277-89DE-4E0E-AB7F-1DBDE84527A3}" dt="2021-10-24T07:31:28.620" v="16" actId="2696"/>
        <pc:sldMkLst>
          <pc:docMk/>
          <pc:sldMk cId="2795588587" sldId="310"/>
        </pc:sldMkLst>
      </pc:sldChg>
      <pc:sldChg chg="del">
        <pc:chgData name="Brenton Pappas" userId="2aea22e2-e5e1-4fe3-92f1-26af6ea3a560" providerId="ADAL" clId="{8435D277-89DE-4E0E-AB7F-1DBDE84527A3}" dt="2021-10-24T07:31:28.620" v="16" actId="2696"/>
        <pc:sldMkLst>
          <pc:docMk/>
          <pc:sldMk cId="774848350" sldId="311"/>
        </pc:sldMkLst>
      </pc:sldChg>
      <pc:sldChg chg="add">
        <pc:chgData name="Brenton Pappas" userId="2aea22e2-e5e1-4fe3-92f1-26af6ea3a560" providerId="ADAL" clId="{8435D277-89DE-4E0E-AB7F-1DBDE84527A3}" dt="2021-10-24T07:31:31.266" v="17"/>
        <pc:sldMkLst>
          <pc:docMk/>
          <pc:sldMk cId="2366519411" sldId="311"/>
        </pc:sldMkLst>
      </pc:sldChg>
      <pc:sldChg chg="modSp add mod ord">
        <pc:chgData name="Brenton Pappas" userId="2aea22e2-e5e1-4fe3-92f1-26af6ea3a560" providerId="ADAL" clId="{8435D277-89DE-4E0E-AB7F-1DBDE84527A3}" dt="2021-10-25T01:36:16.215" v="263"/>
        <pc:sldMkLst>
          <pc:docMk/>
          <pc:sldMk cId="1937477051" sldId="792"/>
        </pc:sldMkLst>
        <pc:spChg chg="mod">
          <ac:chgData name="Brenton Pappas" userId="2aea22e2-e5e1-4fe3-92f1-26af6ea3a560" providerId="ADAL" clId="{8435D277-89DE-4E0E-AB7F-1DBDE84527A3}" dt="2021-10-24T08:58:24.896" v="261" actId="20577"/>
          <ac:spMkLst>
            <pc:docMk/>
            <pc:sldMk cId="1937477051" sldId="792"/>
            <ac:spMk id="5" creationId="{2C150F21-5323-4CCA-A8E8-BD8EB64988E3}"/>
          </ac:spMkLst>
        </pc:spChg>
      </pc:sldChg>
      <pc:sldChg chg="modSp add mod ord">
        <pc:chgData name="Brenton Pappas" userId="2aea22e2-e5e1-4fe3-92f1-26af6ea3a560" providerId="ADAL" clId="{8435D277-89DE-4E0E-AB7F-1DBDE84527A3}" dt="2021-10-24T08:57:22.766" v="71" actId="20577"/>
        <pc:sldMkLst>
          <pc:docMk/>
          <pc:sldMk cId="1703169337" sldId="812"/>
        </pc:sldMkLst>
        <pc:spChg chg="mod">
          <ac:chgData name="Brenton Pappas" userId="2aea22e2-e5e1-4fe3-92f1-26af6ea3a560" providerId="ADAL" clId="{8435D277-89DE-4E0E-AB7F-1DBDE84527A3}" dt="2021-10-24T08:54:25.894" v="24" actId="20577"/>
          <ac:spMkLst>
            <pc:docMk/>
            <pc:sldMk cId="1703169337" sldId="812"/>
            <ac:spMk id="2" creationId="{00000000-0000-0000-0000-000000000000}"/>
          </ac:spMkLst>
        </pc:spChg>
        <pc:spChg chg="mod">
          <ac:chgData name="Brenton Pappas" userId="2aea22e2-e5e1-4fe3-92f1-26af6ea3a560" providerId="ADAL" clId="{8435D277-89DE-4E0E-AB7F-1DBDE84527A3}" dt="2021-10-24T08:57:22.766" v="71" actId="20577"/>
          <ac:spMkLst>
            <pc:docMk/>
            <pc:sldMk cId="1703169337" sldId="812"/>
            <ac:spMk id="3" creationId="{00000000-0000-0000-0000-000000000000}"/>
          </ac:spMkLst>
        </pc:spChg>
      </pc:sldChg>
      <pc:sldChg chg="modSp add mod">
        <pc:chgData name="Brenton Pappas" userId="2aea22e2-e5e1-4fe3-92f1-26af6ea3a560" providerId="ADAL" clId="{8435D277-89DE-4E0E-AB7F-1DBDE84527A3}" dt="2021-10-26T10:01:23.489" v="413" actId="20577"/>
        <pc:sldMkLst>
          <pc:docMk/>
          <pc:sldMk cId="2654788610" sldId="813"/>
        </pc:sldMkLst>
        <pc:spChg chg="mod">
          <ac:chgData name="Brenton Pappas" userId="2aea22e2-e5e1-4fe3-92f1-26af6ea3a560" providerId="ADAL" clId="{8435D277-89DE-4E0E-AB7F-1DBDE84527A3}" dt="2021-10-26T10:01:23.489" v="413" actId="20577"/>
          <ac:spMkLst>
            <pc:docMk/>
            <pc:sldMk cId="2654788610" sldId="813"/>
            <ac:spMk id="5" creationId="{2C150F21-5323-4CCA-A8E8-BD8EB64988E3}"/>
          </ac:spMkLst>
        </pc:spChg>
      </pc:sldChg>
      <pc:sldChg chg="add">
        <pc:chgData name="Brenton Pappas" userId="2aea22e2-e5e1-4fe3-92f1-26af6ea3a560" providerId="ADAL" clId="{8435D277-89DE-4E0E-AB7F-1DBDE84527A3}" dt="2021-10-26T10:01:27.645" v="416" actId="2890"/>
        <pc:sldMkLst>
          <pc:docMk/>
          <pc:sldMk cId="2179965175" sldId="814"/>
        </pc:sldMkLst>
      </pc:sldChg>
      <pc:sldChg chg="modSp add mod ord">
        <pc:chgData name="Brenton Pappas" userId="2aea22e2-e5e1-4fe3-92f1-26af6ea3a560" providerId="ADAL" clId="{8435D277-89DE-4E0E-AB7F-1DBDE84527A3}" dt="2021-10-26T10:04:25.785" v="554" actId="114"/>
        <pc:sldMkLst>
          <pc:docMk/>
          <pc:sldMk cId="1828229163" sldId="815"/>
        </pc:sldMkLst>
        <pc:spChg chg="mod">
          <ac:chgData name="Brenton Pappas" userId="2aea22e2-e5e1-4fe3-92f1-26af6ea3a560" providerId="ADAL" clId="{8435D277-89DE-4E0E-AB7F-1DBDE84527A3}" dt="2021-10-26T10:02:52.912" v="461" actId="20577"/>
          <ac:spMkLst>
            <pc:docMk/>
            <pc:sldMk cId="1828229163" sldId="815"/>
            <ac:spMk id="2" creationId="{00000000-0000-0000-0000-000000000000}"/>
          </ac:spMkLst>
        </pc:spChg>
        <pc:spChg chg="mod">
          <ac:chgData name="Brenton Pappas" userId="2aea22e2-e5e1-4fe3-92f1-26af6ea3a560" providerId="ADAL" clId="{8435D277-89DE-4E0E-AB7F-1DBDE84527A3}" dt="2021-10-26T10:04:25.785" v="554" actId="114"/>
          <ac:spMkLst>
            <pc:docMk/>
            <pc:sldMk cId="1828229163" sldId="815"/>
            <ac:spMk id="3" creationId="{00000000-0000-0000-0000-000000000000}"/>
          </ac:spMkLst>
        </pc:spChg>
      </pc:sldChg>
      <pc:sldMasterChg chg="del delSldLayout">
        <pc:chgData name="Brenton Pappas" userId="2aea22e2-e5e1-4fe3-92f1-26af6ea3a560" providerId="ADAL" clId="{8435D277-89DE-4E0E-AB7F-1DBDE84527A3}" dt="2021-10-24T07:31:28.620" v="16" actId="2696"/>
        <pc:sldMasterMkLst>
          <pc:docMk/>
          <pc:sldMasterMk cId="1844828280" sldId="2147483684"/>
        </pc:sldMasterMkLst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3108067080" sldId="2147483685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662468249" sldId="2147483686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348404333" sldId="2147483687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2030471235" sldId="2147483688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4217258184" sldId="2147483689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2290216433" sldId="2147483690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3675456179" sldId="2147483691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821672298" sldId="2147483692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2964147756" sldId="2147483693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268724197" sldId="2147483694"/>
          </pc:sldLayoutMkLst>
        </pc:sldLayoutChg>
        <pc:sldLayoutChg chg="del">
          <pc:chgData name="Brenton Pappas" userId="2aea22e2-e5e1-4fe3-92f1-26af6ea3a560" providerId="ADAL" clId="{8435D277-89DE-4E0E-AB7F-1DBDE84527A3}" dt="2021-10-24T07:31:28.620" v="16" actId="2696"/>
          <pc:sldLayoutMkLst>
            <pc:docMk/>
            <pc:sldMasterMk cId="1844828280" sldId="2147483684"/>
            <pc:sldLayoutMk cId="1165479313" sldId="2147483695"/>
          </pc:sldLayoutMkLst>
        </pc:sldLayoutChg>
      </pc:sldMasterChg>
    </pc:docChg>
  </pc:docChgLst>
  <pc:docChgLst>
    <pc:chgData name="Brenton Pappas" userId="2aea22e2-e5e1-4fe3-92f1-26af6ea3a560" providerId="ADAL" clId="{303B5DD1-51CA-4CBA-8DFD-08A4074257B3}"/>
    <pc:docChg chg="undo custSel addSld delSld modSld sldOrd">
      <pc:chgData name="Brenton Pappas" userId="2aea22e2-e5e1-4fe3-92f1-26af6ea3a560" providerId="ADAL" clId="{303B5DD1-51CA-4CBA-8DFD-08A4074257B3}" dt="2022-05-08T11:46:13.405" v="68" actId="47"/>
      <pc:docMkLst>
        <pc:docMk/>
      </pc:docMkLst>
      <pc:sldChg chg="modSp mod">
        <pc:chgData name="Brenton Pappas" userId="2aea22e2-e5e1-4fe3-92f1-26af6ea3a560" providerId="ADAL" clId="{303B5DD1-51CA-4CBA-8DFD-08A4074257B3}" dt="2022-05-08T11:45:36.259" v="59" actId="20577"/>
        <pc:sldMkLst>
          <pc:docMk/>
          <pc:sldMk cId="1937477051" sldId="792"/>
        </pc:sldMkLst>
        <pc:spChg chg="mod">
          <ac:chgData name="Brenton Pappas" userId="2aea22e2-e5e1-4fe3-92f1-26af6ea3a560" providerId="ADAL" clId="{303B5DD1-51CA-4CBA-8DFD-08A4074257B3}" dt="2022-05-08T11:45:05.089" v="16" actId="20577"/>
          <ac:spMkLst>
            <pc:docMk/>
            <pc:sldMk cId="1937477051" sldId="792"/>
            <ac:spMk id="2" creationId="{00000000-0000-0000-0000-000000000000}"/>
          </ac:spMkLst>
        </pc:spChg>
        <pc:spChg chg="mod">
          <ac:chgData name="Brenton Pappas" userId="2aea22e2-e5e1-4fe3-92f1-26af6ea3a560" providerId="ADAL" clId="{303B5DD1-51CA-4CBA-8DFD-08A4074257B3}" dt="2022-05-08T11:45:36.259" v="59" actId="20577"/>
          <ac:spMkLst>
            <pc:docMk/>
            <pc:sldMk cId="1937477051" sldId="792"/>
            <ac:spMk id="5" creationId="{2C150F21-5323-4CCA-A8E8-BD8EB64988E3}"/>
          </ac:spMkLst>
        </pc:spChg>
      </pc:sldChg>
      <pc:sldChg chg="del">
        <pc:chgData name="Brenton Pappas" userId="2aea22e2-e5e1-4fe3-92f1-26af6ea3a560" providerId="ADAL" clId="{303B5DD1-51CA-4CBA-8DFD-08A4074257B3}" dt="2022-05-08T11:46:13.405" v="68" actId="47"/>
        <pc:sldMkLst>
          <pc:docMk/>
          <pc:sldMk cId="2654788610" sldId="813"/>
        </pc:sldMkLst>
      </pc:sldChg>
      <pc:sldChg chg="modSp add mod ord">
        <pc:chgData name="Brenton Pappas" userId="2aea22e2-e5e1-4fe3-92f1-26af6ea3a560" providerId="ADAL" clId="{303B5DD1-51CA-4CBA-8DFD-08A4074257B3}" dt="2022-05-08T11:46:11.220" v="67" actId="27636"/>
        <pc:sldMkLst>
          <pc:docMk/>
          <pc:sldMk cId="2885702675" sldId="816"/>
        </pc:sldMkLst>
        <pc:spChg chg="mod">
          <ac:chgData name="Brenton Pappas" userId="2aea22e2-e5e1-4fe3-92f1-26af6ea3a560" providerId="ADAL" clId="{303B5DD1-51CA-4CBA-8DFD-08A4074257B3}" dt="2022-05-08T11:46:11.220" v="67" actId="27636"/>
          <ac:spMkLst>
            <pc:docMk/>
            <pc:sldMk cId="2885702675" sldId="816"/>
            <ac:spMk id="5" creationId="{2C150F21-5323-4CCA-A8E8-BD8EB64988E3}"/>
          </ac:spMkLst>
        </pc:spChg>
      </pc:sldChg>
    </pc:docChg>
  </pc:docChgLst>
  <pc:docChgLst>
    <pc:chgData name="Brenton Pappas" userId="2aea22e2-e5e1-4fe3-92f1-26af6ea3a560" providerId="ADAL" clId="{F0AF0CE2-2A6C-4BBA-BEC2-16F67DFCB5D2}"/>
    <pc:docChg chg="custSel delSld modSld delMainMaster">
      <pc:chgData name="Brenton Pappas" userId="2aea22e2-e5e1-4fe3-92f1-26af6ea3a560" providerId="ADAL" clId="{F0AF0CE2-2A6C-4BBA-BEC2-16F67DFCB5D2}" dt="2022-05-04T11:20:32.021" v="126" actId="166"/>
      <pc:docMkLst>
        <pc:docMk/>
      </pc:docMkLst>
      <pc:sldChg chg="modSp mod">
        <pc:chgData name="Brenton Pappas" userId="2aea22e2-e5e1-4fe3-92f1-26af6ea3a560" providerId="ADAL" clId="{F0AF0CE2-2A6C-4BBA-BEC2-16F67DFCB5D2}" dt="2022-05-04T11:18:26.866" v="15" actId="166"/>
        <pc:sldMkLst>
          <pc:docMk/>
          <pc:sldMk cId="1770873859" sldId="298"/>
        </pc:sldMkLst>
        <pc:spChg chg="mod">
          <ac:chgData name="Brenton Pappas" userId="2aea22e2-e5e1-4fe3-92f1-26af6ea3a560" providerId="ADAL" clId="{F0AF0CE2-2A6C-4BBA-BEC2-16F67DFCB5D2}" dt="2022-05-04T11:18:23.570" v="14" actId="20577"/>
          <ac:spMkLst>
            <pc:docMk/>
            <pc:sldMk cId="1770873859" sldId="298"/>
            <ac:spMk id="8" creationId="{00000000-0000-0000-0000-000000000000}"/>
          </ac:spMkLst>
        </pc:spChg>
        <pc:spChg chg="ord">
          <ac:chgData name="Brenton Pappas" userId="2aea22e2-e5e1-4fe3-92f1-26af6ea3a560" providerId="ADAL" clId="{F0AF0CE2-2A6C-4BBA-BEC2-16F67DFCB5D2}" dt="2022-05-04T11:18:26.866" v="15" actId="166"/>
          <ac:spMkLst>
            <pc:docMk/>
            <pc:sldMk cId="1770873859" sldId="298"/>
            <ac:spMk id="11" creationId="{00000000-0000-0000-0000-000000000000}"/>
          </ac:spMkLst>
        </pc:spChg>
      </pc:sldChg>
      <pc:sldChg chg="modSp mod">
        <pc:chgData name="Brenton Pappas" userId="2aea22e2-e5e1-4fe3-92f1-26af6ea3a560" providerId="ADAL" clId="{F0AF0CE2-2A6C-4BBA-BEC2-16F67DFCB5D2}" dt="2022-05-04T11:19:28.870" v="61" actId="166"/>
        <pc:sldMkLst>
          <pc:docMk/>
          <pc:sldMk cId="849074876" sldId="299"/>
        </pc:sldMkLst>
        <pc:spChg chg="mod">
          <ac:chgData name="Brenton Pappas" userId="2aea22e2-e5e1-4fe3-92f1-26af6ea3a560" providerId="ADAL" clId="{F0AF0CE2-2A6C-4BBA-BEC2-16F67DFCB5D2}" dt="2022-05-04T11:19:21.448" v="60" actId="20577"/>
          <ac:spMkLst>
            <pc:docMk/>
            <pc:sldMk cId="849074876" sldId="299"/>
            <ac:spMk id="8" creationId="{00000000-0000-0000-0000-000000000000}"/>
          </ac:spMkLst>
        </pc:spChg>
        <pc:spChg chg="ord">
          <ac:chgData name="Brenton Pappas" userId="2aea22e2-e5e1-4fe3-92f1-26af6ea3a560" providerId="ADAL" clId="{F0AF0CE2-2A6C-4BBA-BEC2-16F67DFCB5D2}" dt="2022-05-04T11:19:28.870" v="61" actId="166"/>
          <ac:spMkLst>
            <pc:docMk/>
            <pc:sldMk cId="849074876" sldId="299"/>
            <ac:spMk id="11" creationId="{00000000-0000-0000-0000-000000000000}"/>
          </ac:spMkLst>
        </pc:spChg>
      </pc:sldChg>
      <pc:sldChg chg="modSp mod">
        <pc:chgData name="Brenton Pappas" userId="2aea22e2-e5e1-4fe3-92f1-26af6ea3a560" providerId="ADAL" clId="{F0AF0CE2-2A6C-4BBA-BEC2-16F67DFCB5D2}" dt="2022-05-04T11:18:43.041" v="27" actId="166"/>
        <pc:sldMkLst>
          <pc:docMk/>
          <pc:sldMk cId="223393444" sldId="300"/>
        </pc:sldMkLst>
        <pc:spChg chg="mod">
          <ac:chgData name="Brenton Pappas" userId="2aea22e2-e5e1-4fe3-92f1-26af6ea3a560" providerId="ADAL" clId="{F0AF0CE2-2A6C-4BBA-BEC2-16F67DFCB5D2}" dt="2022-05-04T11:18:40.010" v="26" actId="20577"/>
          <ac:spMkLst>
            <pc:docMk/>
            <pc:sldMk cId="223393444" sldId="300"/>
            <ac:spMk id="8" creationId="{00000000-0000-0000-0000-000000000000}"/>
          </ac:spMkLst>
        </pc:spChg>
        <pc:spChg chg="ord">
          <ac:chgData name="Brenton Pappas" userId="2aea22e2-e5e1-4fe3-92f1-26af6ea3a560" providerId="ADAL" clId="{F0AF0CE2-2A6C-4BBA-BEC2-16F67DFCB5D2}" dt="2022-05-04T11:18:43.041" v="27" actId="166"/>
          <ac:spMkLst>
            <pc:docMk/>
            <pc:sldMk cId="223393444" sldId="300"/>
            <ac:spMk id="11" creationId="{00000000-0000-0000-0000-000000000000}"/>
          </ac:spMkLst>
        </pc:spChg>
      </pc:sldChg>
      <pc:sldChg chg="modSp mod">
        <pc:chgData name="Brenton Pappas" userId="2aea22e2-e5e1-4fe3-92f1-26af6ea3a560" providerId="ADAL" clId="{F0AF0CE2-2A6C-4BBA-BEC2-16F67DFCB5D2}" dt="2022-05-04T11:19:46.457" v="91" actId="166"/>
        <pc:sldMkLst>
          <pc:docMk/>
          <pc:sldMk cId="336985556" sldId="301"/>
        </pc:sldMkLst>
        <pc:spChg chg="mod">
          <ac:chgData name="Brenton Pappas" userId="2aea22e2-e5e1-4fe3-92f1-26af6ea3a560" providerId="ADAL" clId="{F0AF0CE2-2A6C-4BBA-BEC2-16F67DFCB5D2}" dt="2022-05-04T11:19:43.616" v="90" actId="20577"/>
          <ac:spMkLst>
            <pc:docMk/>
            <pc:sldMk cId="336985556" sldId="301"/>
            <ac:spMk id="8" creationId="{00000000-0000-0000-0000-000000000000}"/>
          </ac:spMkLst>
        </pc:spChg>
        <pc:spChg chg="ord">
          <ac:chgData name="Brenton Pappas" userId="2aea22e2-e5e1-4fe3-92f1-26af6ea3a560" providerId="ADAL" clId="{F0AF0CE2-2A6C-4BBA-BEC2-16F67DFCB5D2}" dt="2022-05-04T11:19:46.457" v="91" actId="166"/>
          <ac:spMkLst>
            <pc:docMk/>
            <pc:sldMk cId="336985556" sldId="301"/>
            <ac:spMk id="11" creationId="{00000000-0000-0000-0000-000000000000}"/>
          </ac:spMkLst>
        </pc:spChg>
      </pc:sldChg>
      <pc:sldChg chg="modSp mod">
        <pc:chgData name="Brenton Pappas" userId="2aea22e2-e5e1-4fe3-92f1-26af6ea3a560" providerId="ADAL" clId="{F0AF0CE2-2A6C-4BBA-BEC2-16F67DFCB5D2}" dt="2022-05-04T11:20:01.530" v="105" actId="166"/>
        <pc:sldMkLst>
          <pc:docMk/>
          <pc:sldMk cId="652047835" sldId="302"/>
        </pc:sldMkLst>
        <pc:spChg chg="mod">
          <ac:chgData name="Brenton Pappas" userId="2aea22e2-e5e1-4fe3-92f1-26af6ea3a560" providerId="ADAL" clId="{F0AF0CE2-2A6C-4BBA-BEC2-16F67DFCB5D2}" dt="2022-05-04T11:19:57.773" v="104" actId="20577"/>
          <ac:spMkLst>
            <pc:docMk/>
            <pc:sldMk cId="652047835" sldId="302"/>
            <ac:spMk id="8" creationId="{00000000-0000-0000-0000-000000000000}"/>
          </ac:spMkLst>
        </pc:spChg>
        <pc:spChg chg="ord">
          <ac:chgData name="Brenton Pappas" userId="2aea22e2-e5e1-4fe3-92f1-26af6ea3a560" providerId="ADAL" clId="{F0AF0CE2-2A6C-4BBA-BEC2-16F67DFCB5D2}" dt="2022-05-04T11:20:01.530" v="105" actId="166"/>
          <ac:spMkLst>
            <pc:docMk/>
            <pc:sldMk cId="652047835" sldId="302"/>
            <ac:spMk id="11" creationId="{00000000-0000-0000-0000-000000000000}"/>
          </ac:spMkLst>
        </pc:spChg>
      </pc:sldChg>
      <pc:sldChg chg="modSp mod">
        <pc:chgData name="Brenton Pappas" userId="2aea22e2-e5e1-4fe3-92f1-26af6ea3a560" providerId="ADAL" clId="{F0AF0CE2-2A6C-4BBA-BEC2-16F67DFCB5D2}" dt="2022-05-04T11:20:09.797" v="113" actId="166"/>
        <pc:sldMkLst>
          <pc:docMk/>
          <pc:sldMk cId="629289683" sldId="303"/>
        </pc:sldMkLst>
        <pc:spChg chg="mod">
          <ac:chgData name="Brenton Pappas" userId="2aea22e2-e5e1-4fe3-92f1-26af6ea3a560" providerId="ADAL" clId="{F0AF0CE2-2A6C-4BBA-BEC2-16F67DFCB5D2}" dt="2022-05-04T11:20:07.288" v="112" actId="20577"/>
          <ac:spMkLst>
            <pc:docMk/>
            <pc:sldMk cId="629289683" sldId="303"/>
            <ac:spMk id="8" creationId="{00000000-0000-0000-0000-000000000000}"/>
          </ac:spMkLst>
        </pc:spChg>
        <pc:spChg chg="ord">
          <ac:chgData name="Brenton Pappas" userId="2aea22e2-e5e1-4fe3-92f1-26af6ea3a560" providerId="ADAL" clId="{F0AF0CE2-2A6C-4BBA-BEC2-16F67DFCB5D2}" dt="2022-05-04T11:20:09.797" v="113" actId="166"/>
          <ac:spMkLst>
            <pc:docMk/>
            <pc:sldMk cId="629289683" sldId="303"/>
            <ac:spMk id="11" creationId="{00000000-0000-0000-0000-000000000000}"/>
          </ac:spMkLst>
        </pc:spChg>
      </pc:sldChg>
      <pc:sldChg chg="modSp mod">
        <pc:chgData name="Brenton Pappas" userId="2aea22e2-e5e1-4fe3-92f1-26af6ea3a560" providerId="ADAL" clId="{F0AF0CE2-2A6C-4BBA-BEC2-16F67DFCB5D2}" dt="2022-05-04T11:20:23.465" v="122" actId="166"/>
        <pc:sldMkLst>
          <pc:docMk/>
          <pc:sldMk cId="4264191120" sldId="304"/>
        </pc:sldMkLst>
        <pc:spChg chg="mod">
          <ac:chgData name="Brenton Pappas" userId="2aea22e2-e5e1-4fe3-92f1-26af6ea3a560" providerId="ADAL" clId="{F0AF0CE2-2A6C-4BBA-BEC2-16F67DFCB5D2}" dt="2022-05-04T11:20:20.598" v="121" actId="20577"/>
          <ac:spMkLst>
            <pc:docMk/>
            <pc:sldMk cId="4264191120" sldId="304"/>
            <ac:spMk id="8" creationId="{00000000-0000-0000-0000-000000000000}"/>
          </ac:spMkLst>
        </pc:spChg>
        <pc:spChg chg="ord">
          <ac:chgData name="Brenton Pappas" userId="2aea22e2-e5e1-4fe3-92f1-26af6ea3a560" providerId="ADAL" clId="{F0AF0CE2-2A6C-4BBA-BEC2-16F67DFCB5D2}" dt="2022-05-04T11:20:23.465" v="122" actId="166"/>
          <ac:spMkLst>
            <pc:docMk/>
            <pc:sldMk cId="4264191120" sldId="304"/>
            <ac:spMk id="11" creationId="{00000000-0000-0000-0000-000000000000}"/>
          </ac:spMkLst>
        </pc:spChg>
      </pc:sldChg>
      <pc:sldChg chg="modSp mod">
        <pc:chgData name="Brenton Pappas" userId="2aea22e2-e5e1-4fe3-92f1-26af6ea3a560" providerId="ADAL" clId="{F0AF0CE2-2A6C-4BBA-BEC2-16F67DFCB5D2}" dt="2022-05-04T11:20:32.021" v="126" actId="166"/>
        <pc:sldMkLst>
          <pc:docMk/>
          <pc:sldMk cId="3145761880" sldId="305"/>
        </pc:sldMkLst>
        <pc:spChg chg="mod">
          <ac:chgData name="Brenton Pappas" userId="2aea22e2-e5e1-4fe3-92f1-26af6ea3a560" providerId="ADAL" clId="{F0AF0CE2-2A6C-4BBA-BEC2-16F67DFCB5D2}" dt="2022-05-04T11:20:29.742" v="125" actId="20577"/>
          <ac:spMkLst>
            <pc:docMk/>
            <pc:sldMk cId="3145761880" sldId="305"/>
            <ac:spMk id="8" creationId="{00000000-0000-0000-0000-000000000000}"/>
          </ac:spMkLst>
        </pc:spChg>
        <pc:spChg chg="ord">
          <ac:chgData name="Brenton Pappas" userId="2aea22e2-e5e1-4fe3-92f1-26af6ea3a560" providerId="ADAL" clId="{F0AF0CE2-2A6C-4BBA-BEC2-16F67DFCB5D2}" dt="2022-05-04T11:20:32.021" v="126" actId="166"/>
          <ac:spMkLst>
            <pc:docMk/>
            <pc:sldMk cId="3145761880" sldId="305"/>
            <ac:spMk id="11" creationId="{00000000-0000-0000-0000-000000000000}"/>
          </ac:spMkLst>
        </pc:spChg>
      </pc:sldChg>
      <pc:sldChg chg="del">
        <pc:chgData name="Brenton Pappas" userId="2aea22e2-e5e1-4fe3-92f1-26af6ea3a560" providerId="ADAL" clId="{F0AF0CE2-2A6C-4BBA-BEC2-16F67DFCB5D2}" dt="2022-05-04T11:17:40.133" v="0" actId="47"/>
        <pc:sldMkLst>
          <pc:docMk/>
          <pc:sldMk cId="1703169337" sldId="812"/>
        </pc:sldMkLst>
      </pc:sldChg>
      <pc:sldMasterChg chg="del delSldLayout">
        <pc:chgData name="Brenton Pappas" userId="2aea22e2-e5e1-4fe3-92f1-26af6ea3a560" providerId="ADAL" clId="{F0AF0CE2-2A6C-4BBA-BEC2-16F67DFCB5D2}" dt="2022-05-04T11:17:40.133" v="0" actId="47"/>
        <pc:sldMasterMkLst>
          <pc:docMk/>
          <pc:sldMasterMk cId="1575264196" sldId="2147483684"/>
        </pc:sldMasterMkLst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2012419632" sldId="2147483685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1339156665" sldId="2147483686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3481993297" sldId="2147483687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787834996" sldId="2147483688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1904708900" sldId="2147483689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176595171" sldId="2147483690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2849459244" sldId="2147483691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1251595756" sldId="2147483692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1445852761" sldId="2147483693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2692376544" sldId="2147483694"/>
          </pc:sldLayoutMkLst>
        </pc:sldLayoutChg>
        <pc:sldLayoutChg chg="del">
          <pc:chgData name="Brenton Pappas" userId="2aea22e2-e5e1-4fe3-92f1-26af6ea3a560" providerId="ADAL" clId="{F0AF0CE2-2A6C-4BBA-BEC2-16F67DFCB5D2}" dt="2022-05-04T11:17:40.133" v="0" actId="47"/>
          <pc:sldLayoutMkLst>
            <pc:docMk/>
            <pc:sldMasterMk cId="1575264196" sldId="2147483684"/>
            <pc:sldLayoutMk cId="2842123877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21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3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9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4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9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53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3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5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74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43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8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946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5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5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16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01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19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56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62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64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78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21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5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2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60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51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01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88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98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72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565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0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823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55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7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048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557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1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52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35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6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05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2FE3-3422-423C-AC9F-8334D82A5458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31B3-604D-4532-967F-5425F8BDC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09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3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2FE3-3422-423C-AC9F-8334D82A5458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31B3-604D-4532-967F-5425F8BDC0B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9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F888-81B3-4D3F-A4C7-BD2E76B56035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8/05/2022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E710-AC9A-4C50-94D9-DCF2E87DD66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np.org.au/index.cfm/about-nurse-practitione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np.org.au/index.cfm/about-nurse-practitione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sites.tufts.edu/yioannides/files/2012/09/Talk-OXI-Day-MaliotisCenter-Oct31-20041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sites.tufts.edu/yioannides/files/2012/09/Talk-OXI-Day-MaliotisCenter-Oct31-20041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50F21-5323-4CCA-A8E8-BD8EB649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2" y="1484784"/>
            <a:ext cx="4655544" cy="4983162"/>
          </a:xfrm>
        </p:spPr>
        <p:txBody>
          <a:bodyPr anchor="ctr">
            <a:normAutofit fontScale="92500" lnSpcReduction="20000"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-AU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Learning Intention</a:t>
            </a:r>
          </a:p>
          <a:p>
            <a:pPr marL="0" lvl="0" indent="0" algn="l"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800" b="1" i="1" dirty="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800" dirty="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components of our research assignment</a:t>
            </a:r>
          </a:p>
          <a:p>
            <a:pPr marL="0" lvl="0" indent="0" algn="l"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spcBef>
                <a:spcPts val="0"/>
              </a:spcBef>
              <a:buNone/>
            </a:pPr>
            <a:r>
              <a:rPr lang="en-AU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Success Criteria</a:t>
            </a:r>
          </a:p>
          <a:p>
            <a:pPr marL="0" lvl="0" indent="0" algn="l"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b="1" i="1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individual/group I will be basing my assignment on</a:t>
            </a:r>
          </a:p>
          <a:p>
            <a:pPr marL="342900" lvl="0" indent="-342900" algn="l"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800" dirty="0">
              <a:solidFill>
                <a:schemeClr val="bg1"/>
              </a:solidFill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b="1" i="1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list of research questions to frame my historical inquiry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Lesson Focus</a:t>
            </a:r>
            <a:endParaRPr lang="en-AU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26" name="Picture 2" descr="gold medal">
            <a:extLst>
              <a:ext uri="{FF2B5EF4-FFF2-40B4-BE49-F238E27FC236}">
                <a16:creationId xmlns:a16="http://schemas.microsoft.com/office/drawing/2014/main" id="{4214793F-8433-4158-854B-39E83D3A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27" y="3933996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tmoji Image">
            <a:extLst>
              <a:ext uri="{FF2B5EF4-FFF2-40B4-BE49-F238E27FC236}">
                <a16:creationId xmlns:a16="http://schemas.microsoft.com/office/drawing/2014/main" id="{149FBCD8-E7E5-4590-A856-5F5CEDB0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27" y="1230569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7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bad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“Greek migrants after World War Two developed Australian society” </a:t>
            </a:r>
          </a:p>
          <a:p>
            <a:pPr marL="0" indent="0" algn="ctr">
              <a:buNone/>
            </a:pPr>
            <a:endParaRPr lang="en-US" b="1" i="1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Why is this a bad example?</a:t>
            </a:r>
          </a:p>
          <a:p>
            <a:pPr algn="ctr"/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Developing research questions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6673"/>
            <a:ext cx="4248472" cy="2196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24850"/>
            <a:ext cx="8229600" cy="32445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These may also be basic to begin with</a:t>
            </a:r>
          </a:p>
          <a:p>
            <a:pPr marL="514350" indent="-514350">
              <a:buFont typeface="+mj-lt"/>
              <a:buAutoNum type="arabicPeriod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Should have at least </a:t>
            </a:r>
            <a:r>
              <a:rPr lang="en-AU" b="1" u="sng" dirty="0">
                <a:solidFill>
                  <a:schemeClr val="bg1"/>
                </a:solidFill>
                <a:latin typeface="Corbel" panose="020B0503020204020204" pitchFamily="34" charset="0"/>
              </a:rPr>
              <a:t>ONE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question for each research area</a:t>
            </a:r>
          </a:p>
          <a:p>
            <a:pPr marL="514350" indent="-514350">
              <a:buFont typeface="+mj-lt"/>
              <a:buAutoNum type="arabicPeriod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Ensure the questions are specific enough to focus in on your hypothesis, but not too specific that the answers to these questions can’t provide enough information!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good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7274"/>
              </p:ext>
            </p:extLst>
          </p:nvPr>
        </p:nvGraphicFramePr>
        <p:xfrm>
          <a:off x="1187624" y="1700807"/>
          <a:ext cx="7704856" cy="4896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Research Areas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Research Question/s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Background events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(e.g. a brief pre-immigration</a:t>
                      </a:r>
                      <a:r>
                        <a:rPr lang="en-AU" sz="1400" b="1" i="1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biography)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>
                          <a:effectLst/>
                          <a:latin typeface="Corbel" panose="020B0503020204020204" pitchFamily="34" charset="0"/>
                        </a:rPr>
                        <a:t>What was living in Greece like post-World War II?</a:t>
                      </a:r>
                      <a:endParaRPr lang="en-AU" sz="160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>
                          <a:effectLst/>
                          <a:latin typeface="Corbel" panose="020B0503020204020204" pitchFamily="34" charset="0"/>
                        </a:rPr>
                        <a:t>Did the war have a positive or negative impact on life?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Factors (e.g. social, cultural, political, economic) that forced individual/group to immigrate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</a:rPr>
                        <a:t>What factors contributed to Greek citizens immigrating to Australia?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What appeared to be</a:t>
                      </a:r>
                      <a:r>
                        <a:rPr lang="en-US" sz="1400" baseline="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 the main factor? Why?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Methods used by individual/group to immigrate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(e.g. how did they get here?)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Did the Australian Government provide any migration schemes for Greek citizens to move more effectively to Australia?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How did Greek citizens travel to Australia?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3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Events that represent changes/continuities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(e.g. what has changed and what has stayed the same since your individual/group immigrated?)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How did the life of Greek migrants change as a result of immigrating to Australia? Positive/negative?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What effect did their arrival have on Australia initially? Positive/negative?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Contribution &amp; overall significance of your individual/group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How has/does the Greek community contribute to Australia as a nation?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bad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16138"/>
              </p:ext>
            </p:extLst>
          </p:nvPr>
        </p:nvGraphicFramePr>
        <p:xfrm>
          <a:off x="1187624" y="1546448"/>
          <a:ext cx="7704856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Research Areas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Research Question/s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Background events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(e.g. a brief pre-immigration</a:t>
                      </a:r>
                      <a:r>
                        <a:rPr lang="en-AU" sz="1400" b="1" i="1" baseline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biography)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What happened during World War II?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Factors (e.g. social, cultural, political, economic) that forced individual/group to immigrate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1400" dirty="0">
                          <a:effectLst/>
                          <a:latin typeface="Corbel" panose="020B0503020204020204" pitchFamily="34" charset="0"/>
                        </a:rPr>
                        <a:t>Why did Greeks come to Australia?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Methods used by individual/group to immigrate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(e.g. how did they get here?)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How did they get here?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Events that represent changes/continuities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(e.g. what has changed and what has stayed the same since your individual/group immigrated?)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What changed / stayed the same</a:t>
                      </a:r>
                      <a:r>
                        <a:rPr lang="en-AU" sz="1400" baseline="0" dirty="0">
                          <a:effectLst/>
                          <a:latin typeface="Corbel" panose="020B0503020204020204" pitchFamily="34" charset="0"/>
                        </a:rPr>
                        <a:t> after they moved here?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i="1" dirty="0">
                          <a:effectLst/>
                          <a:latin typeface="Corbel" panose="020B0503020204020204" pitchFamily="34" charset="0"/>
                        </a:rPr>
                        <a:t>Contribution &amp; overall significance of your individual/group</a:t>
                      </a:r>
                      <a:endParaRPr lang="en-AU" sz="1600" b="1" i="1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What have they done to help Australia?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03648" y="5877272"/>
            <a:ext cx="7283152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Why is this a bad example?</a:t>
            </a:r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57505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Locate and organise 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6673"/>
            <a:ext cx="4248472" cy="2196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33843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Start researching!</a:t>
            </a:r>
          </a:p>
          <a:p>
            <a:pPr marL="514350" indent="-514350">
              <a:buFont typeface="+mj-lt"/>
              <a:buAutoNum type="arabicPeriod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Look for sources that match your research questions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For example, if you’re looking for info on the ways in which your group travelled to Australia, try searching for “YOUR GROUP migrate Australia World War Two method”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Look for both </a:t>
            </a:r>
            <a:r>
              <a:rPr lang="en-AU" b="1" dirty="0">
                <a:solidFill>
                  <a:schemeClr val="bg1"/>
                </a:solidFill>
                <a:latin typeface="Corbel" panose="020B0503020204020204" pitchFamily="34" charset="0"/>
              </a:rPr>
              <a:t>primary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AU" b="1" dirty="0">
                <a:solidFill>
                  <a:schemeClr val="bg1"/>
                </a:solidFill>
                <a:latin typeface="Corbel" panose="020B0503020204020204" pitchFamily="34" charset="0"/>
              </a:rPr>
              <a:t>AND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AU" b="1" dirty="0">
                <a:solidFill>
                  <a:schemeClr val="bg1"/>
                </a:solidFill>
                <a:latin typeface="Corbel" panose="020B0503020204020204" pitchFamily="34" charset="0"/>
              </a:rPr>
              <a:t>secondary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sources!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Remember, you are encouraged to use a variety of sources, including books, websites, videos, photos, TV shows, movies, etc.</a:t>
            </a:r>
          </a:p>
          <a:p>
            <a:pPr marL="514350" indent="-514350">
              <a:buFont typeface="+mj-lt"/>
              <a:buAutoNum type="arabicPeriod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Simply typing your research question into Google will NOT work!</a:t>
            </a:r>
          </a:p>
          <a:p>
            <a:pPr marL="514350" indent="-514350">
              <a:buFont typeface="+mj-lt"/>
              <a:buAutoNum type="arabicPeriod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Be sure to keep a record in your planner of each source you 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8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good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99455"/>
              </p:ext>
            </p:extLst>
          </p:nvPr>
        </p:nvGraphicFramePr>
        <p:xfrm>
          <a:off x="1331640" y="2417189"/>
          <a:ext cx="7355160" cy="11795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736">
                  <a:extLst>
                    <a:ext uri="{9D8B030D-6E8A-4147-A177-3AD203B41FA5}">
                      <a16:colId xmlns:a16="http://schemas.microsoft.com/office/drawing/2014/main" val="3555901750"/>
                    </a:ext>
                  </a:extLst>
                </a:gridCol>
                <a:gridCol w="1158421">
                  <a:extLst>
                    <a:ext uri="{9D8B030D-6E8A-4147-A177-3AD203B41FA5}">
                      <a16:colId xmlns:a16="http://schemas.microsoft.com/office/drawing/2014/main" val="1560849739"/>
                    </a:ext>
                  </a:extLst>
                </a:gridCol>
                <a:gridCol w="1995060">
                  <a:extLst>
                    <a:ext uri="{9D8B030D-6E8A-4147-A177-3AD203B41FA5}">
                      <a16:colId xmlns:a16="http://schemas.microsoft.com/office/drawing/2014/main" val="1522217095"/>
                    </a:ext>
                  </a:extLst>
                </a:gridCol>
                <a:gridCol w="1222779">
                  <a:extLst>
                    <a:ext uri="{9D8B030D-6E8A-4147-A177-3AD203B41FA5}">
                      <a16:colId xmlns:a16="http://schemas.microsoft.com/office/drawing/2014/main" val="4107044228"/>
                    </a:ext>
                  </a:extLst>
                </a:gridCol>
                <a:gridCol w="1618164">
                  <a:extLst>
                    <a:ext uri="{9D8B030D-6E8A-4147-A177-3AD203B41FA5}">
                      <a16:colId xmlns:a16="http://schemas.microsoft.com/office/drawing/2014/main" val="2968390822"/>
                    </a:ext>
                  </a:extLst>
                </a:gridCol>
              </a:tblGrid>
              <a:tr h="429411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Name of author/s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Year of publication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Name of text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Place of publication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Publisher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extLst>
                  <a:ext uri="{0D108BD9-81ED-4DB2-BD59-A6C34878D82A}">
                    <a16:rowId xmlns:a16="http://schemas.microsoft.com/office/drawing/2014/main" val="1429528167"/>
                  </a:ext>
                </a:extLst>
              </a:tr>
              <a:tr h="705289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Triolo, R</a:t>
                      </a:r>
                      <a:endParaRPr lang="en-AU" sz="180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1996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The Australian Experience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Melbourne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Cambridge University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extLst>
                  <a:ext uri="{0D108BD9-81ED-4DB2-BD59-A6C34878D82A}">
                    <a16:rowId xmlns:a16="http://schemas.microsoft.com/office/drawing/2014/main" val="36507116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96305"/>
              </p:ext>
            </p:extLst>
          </p:nvPr>
        </p:nvGraphicFramePr>
        <p:xfrm>
          <a:off x="1367644" y="4581128"/>
          <a:ext cx="7355160" cy="14589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736">
                  <a:extLst>
                    <a:ext uri="{9D8B030D-6E8A-4147-A177-3AD203B41FA5}">
                      <a16:colId xmlns:a16="http://schemas.microsoft.com/office/drawing/2014/main" val="3555901750"/>
                    </a:ext>
                  </a:extLst>
                </a:gridCol>
                <a:gridCol w="1158421">
                  <a:extLst>
                    <a:ext uri="{9D8B030D-6E8A-4147-A177-3AD203B41FA5}">
                      <a16:colId xmlns:a16="http://schemas.microsoft.com/office/drawing/2014/main" val="1560849739"/>
                    </a:ext>
                  </a:extLst>
                </a:gridCol>
                <a:gridCol w="2485399">
                  <a:extLst>
                    <a:ext uri="{9D8B030D-6E8A-4147-A177-3AD203B41FA5}">
                      <a16:colId xmlns:a16="http://schemas.microsoft.com/office/drawing/2014/main" val="1522217095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2968390822"/>
                    </a:ext>
                  </a:extLst>
                </a:gridCol>
              </a:tblGrid>
              <a:tr h="429411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Author/s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Year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Name of Webpage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Retrieved from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extLst>
                  <a:ext uri="{0D108BD9-81ED-4DB2-BD59-A6C34878D82A}">
                    <a16:rowId xmlns:a16="http://schemas.microsoft.com/office/drawing/2014/main" val="1429528167"/>
                  </a:ext>
                </a:extLst>
              </a:tr>
              <a:tr h="705289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Australian College of Nurse Practitioners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2013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About</a:t>
                      </a:r>
                      <a:r>
                        <a:rPr lang="en-AU" sz="1200" baseline="0" dirty="0">
                          <a:effectLst/>
                          <a:latin typeface="Corbel" panose="020B0503020204020204" pitchFamily="34" charset="0"/>
                        </a:rPr>
                        <a:t> nurse practitioners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u="none" strike="noStrike" dirty="0">
                          <a:effectLst/>
                          <a:latin typeface="Corbel" panose="020B0503020204020204" pitchFamily="34" charset="0"/>
                          <a:hlinkClick r:id="rId4"/>
                        </a:rPr>
                        <a:t>www.acnp.org.au/index.cfm/about-nurse-practitioners</a:t>
                      </a: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extLst>
                  <a:ext uri="{0D108BD9-81ED-4DB2-BD59-A6C34878D82A}">
                    <a16:rowId xmlns:a16="http://schemas.microsoft.com/office/drawing/2014/main" val="36507116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01686" y="1907540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>
                <a:latin typeface="Corbel" panose="020B0503020204020204" pitchFamily="34" charset="0"/>
              </a:rPr>
              <a:t>Print Sources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2098" y="4077072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>
                <a:latin typeface="Corbel" panose="020B0503020204020204" pitchFamily="34" charset="0"/>
              </a:rPr>
              <a:t>Web Sources</a:t>
            </a:r>
          </a:p>
        </p:txBody>
      </p:sp>
    </p:spTree>
    <p:extLst>
      <p:ext uri="{BB962C8B-B14F-4D97-AF65-F5344CB8AC3E}">
        <p14:creationId xmlns:p14="http://schemas.microsoft.com/office/powerpoint/2010/main" val="416362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good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58888"/>
              </p:ext>
            </p:extLst>
          </p:nvPr>
        </p:nvGraphicFramePr>
        <p:xfrm>
          <a:off x="1403649" y="1916832"/>
          <a:ext cx="7272807" cy="396043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8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Title of Source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Last Update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Date Viewed / Retrieved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Author of Webpage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Web Address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01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Australian Communities: Greek Australians.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(2013).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Retrieved 23 April, 2014,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from Racism – No Way website: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http://www.racismnoway.com.au/teaching-resources/factsheets/56.html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86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Community Information Summary: Greece-born.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(2014).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Retrieved 23 April, 2014,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from Dept. of Immigration and Citizenship website: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http://www.dss.gov.au/sites/default/files/documents/02_2014/greece.pdf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901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Greek Communities in Australia.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(1971).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Retrieved 23 April, 2014,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from University of Adelaide Library website: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http://digital.library.adelaide.edu.au/dspace/bitstream/2440/19637/1/09pht882.pdf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86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The changing face of modern Australia – 1900s to 1940s.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(2009).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Retrieved 23 April, 2014,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from Australian Government website: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http://australia.gov.au/about-australia/australian-story/changing-face-of-modern-australia-1900s-to-1940s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7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bad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03648" y="5877272"/>
            <a:ext cx="7283152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  <a:cs typeface="Raavi" panose="020B0502040204020203" pitchFamily="34" charset="0"/>
              </a:rPr>
              <a:t>Why is this a bad example?</a:t>
            </a:r>
            <a:endParaRPr lang="en-US" b="1" dirty="0">
              <a:latin typeface="Corbel" panose="020B0503020204020204" pitchFamily="34" charset="0"/>
              <a:cs typeface="Raavi" panose="020B0502040204020203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  <a:cs typeface="Raav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73536"/>
              </p:ext>
            </p:extLst>
          </p:nvPr>
        </p:nvGraphicFramePr>
        <p:xfrm>
          <a:off x="1331640" y="2138449"/>
          <a:ext cx="7355160" cy="1134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736">
                  <a:extLst>
                    <a:ext uri="{9D8B030D-6E8A-4147-A177-3AD203B41FA5}">
                      <a16:colId xmlns:a16="http://schemas.microsoft.com/office/drawing/2014/main" val="3555901750"/>
                    </a:ext>
                  </a:extLst>
                </a:gridCol>
                <a:gridCol w="1158421">
                  <a:extLst>
                    <a:ext uri="{9D8B030D-6E8A-4147-A177-3AD203B41FA5}">
                      <a16:colId xmlns:a16="http://schemas.microsoft.com/office/drawing/2014/main" val="1560849739"/>
                    </a:ext>
                  </a:extLst>
                </a:gridCol>
                <a:gridCol w="1995060">
                  <a:extLst>
                    <a:ext uri="{9D8B030D-6E8A-4147-A177-3AD203B41FA5}">
                      <a16:colId xmlns:a16="http://schemas.microsoft.com/office/drawing/2014/main" val="1522217095"/>
                    </a:ext>
                  </a:extLst>
                </a:gridCol>
                <a:gridCol w="1222779">
                  <a:extLst>
                    <a:ext uri="{9D8B030D-6E8A-4147-A177-3AD203B41FA5}">
                      <a16:colId xmlns:a16="http://schemas.microsoft.com/office/drawing/2014/main" val="4107044228"/>
                    </a:ext>
                  </a:extLst>
                </a:gridCol>
                <a:gridCol w="1618164">
                  <a:extLst>
                    <a:ext uri="{9D8B030D-6E8A-4147-A177-3AD203B41FA5}">
                      <a16:colId xmlns:a16="http://schemas.microsoft.com/office/drawing/2014/main" val="2968390822"/>
                    </a:ext>
                  </a:extLst>
                </a:gridCol>
              </a:tblGrid>
              <a:tr h="429411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Name of author/s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Year of publication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Name of text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Place of publication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Publisher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extLst>
                  <a:ext uri="{0D108BD9-81ED-4DB2-BD59-A6C34878D82A}">
                    <a16:rowId xmlns:a16="http://schemas.microsoft.com/office/drawing/2014/main" val="1429528167"/>
                  </a:ext>
                </a:extLst>
              </a:tr>
              <a:tr h="705289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1996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The Australian Experience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Melbourne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extLst>
                  <a:ext uri="{0D108BD9-81ED-4DB2-BD59-A6C34878D82A}">
                    <a16:rowId xmlns:a16="http://schemas.microsoft.com/office/drawing/2014/main" val="36507116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6903"/>
              </p:ext>
            </p:extLst>
          </p:nvPr>
        </p:nvGraphicFramePr>
        <p:xfrm>
          <a:off x="1367644" y="4302388"/>
          <a:ext cx="7355160" cy="14589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736">
                  <a:extLst>
                    <a:ext uri="{9D8B030D-6E8A-4147-A177-3AD203B41FA5}">
                      <a16:colId xmlns:a16="http://schemas.microsoft.com/office/drawing/2014/main" val="3555901750"/>
                    </a:ext>
                  </a:extLst>
                </a:gridCol>
                <a:gridCol w="1158421">
                  <a:extLst>
                    <a:ext uri="{9D8B030D-6E8A-4147-A177-3AD203B41FA5}">
                      <a16:colId xmlns:a16="http://schemas.microsoft.com/office/drawing/2014/main" val="1560849739"/>
                    </a:ext>
                  </a:extLst>
                </a:gridCol>
                <a:gridCol w="2485399">
                  <a:extLst>
                    <a:ext uri="{9D8B030D-6E8A-4147-A177-3AD203B41FA5}">
                      <a16:colId xmlns:a16="http://schemas.microsoft.com/office/drawing/2014/main" val="1522217095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2968390822"/>
                    </a:ext>
                  </a:extLst>
                </a:gridCol>
              </a:tblGrid>
              <a:tr h="429411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Author/s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Year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Name of Webpage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Retrieved from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extLst>
                  <a:ext uri="{0D108BD9-81ED-4DB2-BD59-A6C34878D82A}">
                    <a16:rowId xmlns:a16="http://schemas.microsoft.com/office/drawing/2014/main" val="1429528167"/>
                  </a:ext>
                </a:extLst>
              </a:tr>
              <a:tr h="705289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Australian College of Nurse Practitioners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u="none" strike="noStrike" dirty="0">
                          <a:effectLst/>
                          <a:latin typeface="Corbel" panose="020B0503020204020204" pitchFamily="34" charset="0"/>
                          <a:hlinkClick r:id="rId4"/>
                        </a:rPr>
                        <a:t>www.acnp.org.au/index.cfm/about-nurse-practitioners</a:t>
                      </a: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extLst>
                  <a:ext uri="{0D108BD9-81ED-4DB2-BD59-A6C34878D82A}">
                    <a16:rowId xmlns:a16="http://schemas.microsoft.com/office/drawing/2014/main" val="365071162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1686" y="1628800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>
                <a:latin typeface="Corbel" panose="020B0503020204020204" pitchFamily="34" charset="0"/>
              </a:rPr>
              <a:t>Print Sources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2098" y="3798332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>
                <a:latin typeface="Corbel" panose="020B0503020204020204" pitchFamily="34" charset="0"/>
              </a:rPr>
              <a:t>Web Sources</a:t>
            </a:r>
          </a:p>
        </p:txBody>
      </p:sp>
    </p:spTree>
    <p:extLst>
      <p:ext uri="{BB962C8B-B14F-4D97-AF65-F5344CB8AC3E}">
        <p14:creationId xmlns:p14="http://schemas.microsoft.com/office/powerpoint/2010/main" val="363513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bad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03648" y="5877272"/>
            <a:ext cx="7283152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Why is this a bad example?</a:t>
            </a:r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67508"/>
              </p:ext>
            </p:extLst>
          </p:nvPr>
        </p:nvGraphicFramePr>
        <p:xfrm>
          <a:off x="1403649" y="1556792"/>
          <a:ext cx="7272807" cy="396043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8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8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Title of Source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Last Update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Date Viewed / Retrieved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Author of Webpage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Web Address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01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Australian Communities: Greek Australians.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http://www.racismnoway.com.au/teaching-resources/factsheets/56.html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86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Greece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(2014).</a:t>
                      </a: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Retrieved 23 April, 2014,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From Wikipedia: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http://www.wikipedia.com/Greece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901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Why did Greeks</a:t>
                      </a:r>
                      <a:r>
                        <a:rPr lang="en-AU" sz="1200" baseline="0" dirty="0">
                          <a:effectLst/>
                          <a:latin typeface="Corbel" panose="020B0503020204020204" pitchFamily="34" charset="0"/>
                        </a:rPr>
                        <a:t> migrate to Australia?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(2012).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Retrieved 23 April, 2014,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From Yahoo Answers: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http://answers.yahoo.com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86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http://australia.gov.au/about-australia/australian-story/changing-face-of-modern-australia-1900s-to-1940s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278" marR="6027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1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Making notes from sources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640874"/>
            <a:ext cx="8229600" cy="2668446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Begin to make notes from your sources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The notes you make should be included in the table under the appropriate research question, and categorised by source name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For example, if you find info about life in Greece during World War Two, this should be included in the column that focuses on the ‘Background Events’ research question</a:t>
            </a: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1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8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712968" cy="1470025"/>
          </a:xfrm>
        </p:spPr>
        <p:txBody>
          <a:bodyPr>
            <a:normAutofit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WRITING AN AWESOME ASSIGNMENT!</a:t>
            </a:r>
          </a:p>
        </p:txBody>
      </p:sp>
    </p:spTree>
    <p:extLst>
      <p:ext uri="{BB962C8B-B14F-4D97-AF65-F5344CB8AC3E}">
        <p14:creationId xmlns:p14="http://schemas.microsoft.com/office/powerpoint/2010/main" val="240429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Making notes from sources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3316518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Making notes does NOT mean copying and pasting - you need to take key ideas and info from your sources and put the notes in your own words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You can, however, copy any relevant direct quotes that you may want to include in your report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Split your notes up according to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For example, if you have two websites that answer a research question, make sure you separate the info from each – it will make it easier to reference later!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1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8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good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89733"/>
              </p:ext>
            </p:extLst>
          </p:nvPr>
        </p:nvGraphicFramePr>
        <p:xfrm>
          <a:off x="1259631" y="3582440"/>
          <a:ext cx="7560841" cy="2438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0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Author</a:t>
                      </a:r>
                      <a:endParaRPr lang="en-AU" sz="20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103" marR="601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</a:rPr>
                        <a:t>Notes</a:t>
                      </a:r>
                      <a:endParaRPr lang="en-AU" sz="20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60103" marR="6010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u="none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</a:rPr>
                        <a:t>(Ioannides</a:t>
                      </a:r>
                      <a:r>
                        <a:rPr lang="en-AU" sz="1400" b="0" u="none" baseline="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</a:rPr>
                        <a:t>, 2004)</a:t>
                      </a:r>
                      <a:endParaRPr lang="en-AU" sz="1400" b="0" u="none" baseline="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hlinkClick r:id="rId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u="sng" dirty="0">
                        <a:effectLst/>
                        <a:latin typeface="Corbel" panose="020B0503020204020204" pitchFamily="34" charset="0"/>
                        <a:hlinkClick r:id="rId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sng" dirty="0">
                          <a:effectLst/>
                          <a:latin typeface="Corbel" panose="020B0503020204020204" pitchFamily="34" charset="0"/>
                          <a:hlinkClick r:id="rId4"/>
                        </a:rPr>
                        <a:t>http://sites.tufts.edu/yioannides/files/2012/09/Talk-OXI-Day-MaliotisCenter-Oct31-20041.pdf</a:t>
                      </a: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60103" marR="601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4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Greece already a poor country BEFORE WW2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During the war, hyperinflation became a massive problem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Nazi invasion of Greece resulted in widespread destruction of infrastructure (huge cost)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“More than 1,000,000 people were left homeless. 23%, almost a quarter of the country’s buildings were destroyed. One-third of the country’s 3000 villages were destroyed. Three fourths of all transportation equipment was destroyed” (Ioannides, 2004)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60103" marR="601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59631" y="1700808"/>
            <a:ext cx="7560841" cy="1739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Events (brief pre-immigration bio) research question/s:</a:t>
            </a:r>
          </a:p>
          <a:p>
            <a:pPr>
              <a:spcAft>
                <a:spcPts val="0"/>
              </a:spcAft>
            </a:pPr>
            <a:endParaRPr lang="en-AU" sz="1600" dirty="0">
              <a:latin typeface="Corbel" panose="020B0503020204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dirty="0">
                <a:latin typeface="Corbel" panose="020B0503020204020204" pitchFamily="34" charset="0"/>
              </a:rPr>
              <a:t>What was living in Greece like post-World War II?</a:t>
            </a:r>
            <a:endParaRPr lang="en-AU" sz="2000" dirty="0">
              <a:latin typeface="Corbel" panose="020B0503020204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dirty="0">
                <a:latin typeface="Corbel" panose="020B0503020204020204" pitchFamily="34" charset="0"/>
              </a:rPr>
              <a:t> </a:t>
            </a:r>
            <a:endParaRPr lang="en-AU" sz="2000" dirty="0">
              <a:latin typeface="Corbel" panose="020B0503020204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dirty="0">
                <a:latin typeface="Corbel" panose="020B0503020204020204" pitchFamily="34" charset="0"/>
              </a:rPr>
              <a:t>Did the war have a positive or negative impact on life?</a:t>
            </a:r>
            <a:endParaRPr lang="en-AU" sz="2000" dirty="0">
              <a:latin typeface="Corbel" panose="020B0503020204020204" pitchFamily="34" charset="0"/>
              <a:ea typeface="MS Mincho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AU" sz="1600" dirty="0">
              <a:effectLst/>
              <a:latin typeface="Corbel" panose="020B050302020402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2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good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68624"/>
              </p:ext>
            </p:extLst>
          </p:nvPr>
        </p:nvGraphicFramePr>
        <p:xfrm>
          <a:off x="1259631" y="1795026"/>
          <a:ext cx="7560841" cy="3218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Research Question/s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103" marR="601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Summary Notes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(use quotes and evidence from the source to support)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103" marR="6010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  <a:latin typeface="Corbel" panose="020B0503020204020204" pitchFamily="34" charset="0"/>
                        </a:rPr>
                        <a:t>Background Events</a:t>
                      </a:r>
                      <a:endParaRPr lang="en-AU" sz="1600" b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What was living in Greece like post-World War II?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Did the war have a positive or negative impact on life?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103" marR="601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Source: Economic Consequences of WW2 in Greece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Greece already a poor country BEFORE WW2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During the war, hyperinflation became a massive problem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Nazi invasion of Greece resulted in widespread destruction of infrastructure (huge cost)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“More than 1,000,000 people were left homeless. 23%, almost a quarter of the country’s buildings were destroyed. One-third of the country’s 3000 villages were destroyed. Three fourths of all transportation equipment was destroyed” (</a:t>
                      </a:r>
                      <a:r>
                        <a:rPr lang="en-AU" sz="1200" dirty="0" err="1">
                          <a:effectLst/>
                          <a:latin typeface="Corbel" panose="020B0503020204020204" pitchFamily="34" charset="0"/>
                        </a:rPr>
                        <a:t>Ioannides</a:t>
                      </a: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, 2004)</a:t>
                      </a:r>
                      <a:br>
                        <a:rPr lang="en-AU" sz="1200" dirty="0">
                          <a:effectLst/>
                          <a:latin typeface="Corbel" panose="020B0503020204020204" pitchFamily="34" charset="0"/>
                        </a:rPr>
                      </a:b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(</a:t>
                      </a:r>
                      <a:r>
                        <a:rPr lang="en-AU" sz="1200" u="sng" dirty="0">
                          <a:effectLst/>
                          <a:latin typeface="Corbel" panose="020B0503020204020204" pitchFamily="34" charset="0"/>
                          <a:hlinkClick r:id="rId4"/>
                        </a:rPr>
                        <a:t>http://sites.tufts.edu/yioannides/files/2012/09/Talk-OXI-Day-MaliotisCenter-Oct31-20041.pdf</a:t>
                      </a: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)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103" marR="601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70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bad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03648" y="5517232"/>
            <a:ext cx="7283152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Why is this a bad example?</a:t>
            </a:r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62744"/>
              </p:ext>
            </p:extLst>
          </p:nvPr>
        </p:nvGraphicFramePr>
        <p:xfrm>
          <a:off x="1259631" y="3284984"/>
          <a:ext cx="7560841" cy="1725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Author</a:t>
                      </a:r>
                      <a:endParaRPr lang="en-AU" sz="2000" dirty="0">
                        <a:effectLst/>
                        <a:latin typeface="Candara" panose="020E0502030303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103" marR="601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andara" panose="020E0502030303020204" pitchFamily="34" charset="0"/>
                        </a:rPr>
                        <a:t>Notes</a:t>
                      </a:r>
                      <a:endParaRPr lang="en-AU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0103" marR="6010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2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60103" marR="60103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4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Lots of people died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War stuffed the country up 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No food for people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Bad impact on life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60103" marR="601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59631" y="1700808"/>
            <a:ext cx="7560841" cy="98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Events (brief pre-immigration bio) research question/s:</a:t>
            </a:r>
          </a:p>
          <a:p>
            <a:pPr>
              <a:spcAft>
                <a:spcPts val="0"/>
              </a:spcAft>
            </a:pPr>
            <a:endParaRPr lang="en-AU" sz="1600" dirty="0">
              <a:latin typeface="Corbel" panose="020B0503020204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dirty="0">
                <a:latin typeface="Corbel" panose="020B0503020204020204" pitchFamily="34" charset="0"/>
              </a:rPr>
              <a:t>What was living in Greece like post-World War II?</a:t>
            </a:r>
            <a:r>
              <a:rPr lang="en-AU" sz="1600" dirty="0"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AU" sz="1600" dirty="0">
              <a:effectLst/>
              <a:latin typeface="Corbel" panose="020B050302020402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0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bad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03648" y="5517232"/>
            <a:ext cx="7283152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Why is this a bad example?</a:t>
            </a:r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01243"/>
              </p:ext>
            </p:extLst>
          </p:nvPr>
        </p:nvGraphicFramePr>
        <p:xfrm>
          <a:off x="1259632" y="1916832"/>
          <a:ext cx="7560840" cy="27112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9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</a:rPr>
                        <a:t>Research Question/s</a:t>
                      </a:r>
                      <a:endParaRPr lang="en-AU" sz="20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103" marR="601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</a:rPr>
                        <a:t>Summary Notes</a:t>
                      </a:r>
                      <a:endParaRPr lang="en-AU" sz="20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</a:rPr>
                        <a:t>(use quotes and evidence from the source to support)</a:t>
                      </a:r>
                      <a:endParaRPr lang="en-AU" sz="20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0103" marR="6010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b="1" dirty="0">
                          <a:effectLst/>
                          <a:latin typeface="Corbel" panose="020B0503020204020204" pitchFamily="34" charset="0"/>
                        </a:rPr>
                        <a:t>Background Events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What was living in Greece like post-World War II?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AU" sz="14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60103" marR="60103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Lots of people died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War stuffed the country up 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No food for people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Bad impact on life</a:t>
                      </a:r>
                      <a:br>
                        <a:rPr lang="en-AU" sz="1400" dirty="0">
                          <a:effectLst/>
                          <a:latin typeface="Corbel" panose="020B0503020204020204" pitchFamily="34" charset="0"/>
                        </a:rPr>
                      </a:br>
                      <a:endParaRPr lang="en-AU" sz="14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60103" marR="6010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1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Evaluation of 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476673"/>
            <a:ext cx="4248471" cy="2196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24850"/>
            <a:ext cx="8229600" cy="10842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You must evaluate your sources after taking notes from them. Read the source and your collected info and consider the following questions: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37757"/>
              </p:ext>
            </p:extLst>
          </p:nvPr>
        </p:nvGraphicFramePr>
        <p:xfrm>
          <a:off x="446856" y="4748284"/>
          <a:ext cx="8229600" cy="163304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43601">
                  <a:extLst>
                    <a:ext uri="{9D8B030D-6E8A-4147-A177-3AD203B41FA5}">
                      <a16:colId xmlns:a16="http://schemas.microsoft.com/office/drawing/2014/main" val="1830401867"/>
                    </a:ext>
                  </a:extLst>
                </a:gridCol>
                <a:gridCol w="1469479">
                  <a:extLst>
                    <a:ext uri="{9D8B030D-6E8A-4147-A177-3AD203B41FA5}">
                      <a16:colId xmlns:a16="http://schemas.microsoft.com/office/drawing/2014/main" val="2832806829"/>
                    </a:ext>
                  </a:extLst>
                </a:gridCol>
                <a:gridCol w="1616168">
                  <a:extLst>
                    <a:ext uri="{9D8B030D-6E8A-4147-A177-3AD203B41FA5}">
                      <a16:colId xmlns:a16="http://schemas.microsoft.com/office/drawing/2014/main" val="2904508615"/>
                    </a:ext>
                  </a:extLst>
                </a:gridCol>
                <a:gridCol w="1690289">
                  <a:extLst>
                    <a:ext uri="{9D8B030D-6E8A-4147-A177-3AD203B41FA5}">
                      <a16:colId xmlns:a16="http://schemas.microsoft.com/office/drawing/2014/main" val="3027664963"/>
                    </a:ext>
                  </a:extLst>
                </a:gridCol>
                <a:gridCol w="1910063">
                  <a:extLst>
                    <a:ext uri="{9D8B030D-6E8A-4147-A177-3AD203B41FA5}">
                      <a16:colId xmlns:a16="http://schemas.microsoft.com/office/drawing/2014/main" val="12559732"/>
                    </a:ext>
                  </a:extLst>
                </a:gridCol>
              </a:tblGrid>
              <a:tr h="1633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Resources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(Name and origin)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Was it a Primary or Secondary source?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How can you tell?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Whose perspective is represented in the source?  What is their bias?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Was it a reliable source? 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Why/why not?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Why was this source useful?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</a:rPr>
                        <a:t>Which inquiry question does this source help you to answer?</a:t>
                      </a:r>
                      <a:endParaRPr lang="en-AU" sz="1800" i="1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 anchor="ctr"/>
                </a:tc>
                <a:extLst>
                  <a:ext uri="{0D108BD9-81ED-4DB2-BD59-A6C34878D82A}">
                    <a16:rowId xmlns:a16="http://schemas.microsoft.com/office/drawing/2014/main" val="212728037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7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Evaluation of 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476673"/>
            <a:ext cx="4248471" cy="2196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24850"/>
            <a:ext cx="8229600" cy="32445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b="1" dirty="0">
                <a:solidFill>
                  <a:schemeClr val="bg1"/>
                </a:solidFill>
                <a:latin typeface="Corbel" panose="020B0503020204020204" pitchFamily="34" charset="0"/>
              </a:rPr>
              <a:t>Some other questions to consider answering: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What is the purpose of the source? Why was it written?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Has the source referenced any other source of info, or is it just the unreferenced opinion of one person or group?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45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Evaluation of 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476673"/>
            <a:ext cx="4248471" cy="2196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24850"/>
            <a:ext cx="8229600" cy="324451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b="1" dirty="0">
                <a:solidFill>
                  <a:schemeClr val="bg1"/>
                </a:solidFill>
                <a:latin typeface="Corbel" panose="020B0503020204020204" pitchFamily="34" charset="0"/>
              </a:rPr>
              <a:t>Which research questions does the source help you answer?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It may be more than one – explain HOW they help you to answer the question by referring to the content of the source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Remember: this does not have to be a HUGE amount of writing, but it does have to respond to what the question/s are asking!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1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4624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good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14849"/>
              </p:ext>
            </p:extLst>
          </p:nvPr>
        </p:nvGraphicFramePr>
        <p:xfrm>
          <a:off x="1105273" y="1268760"/>
          <a:ext cx="7859215" cy="52101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74129">
                  <a:extLst>
                    <a:ext uri="{9D8B030D-6E8A-4147-A177-3AD203B41FA5}">
                      <a16:colId xmlns:a16="http://schemas.microsoft.com/office/drawing/2014/main" val="2062081912"/>
                    </a:ext>
                  </a:extLst>
                </a:gridCol>
                <a:gridCol w="1403343">
                  <a:extLst>
                    <a:ext uri="{9D8B030D-6E8A-4147-A177-3AD203B41FA5}">
                      <a16:colId xmlns:a16="http://schemas.microsoft.com/office/drawing/2014/main" val="2790708836"/>
                    </a:ext>
                  </a:extLst>
                </a:gridCol>
                <a:gridCol w="1543430">
                  <a:extLst>
                    <a:ext uri="{9D8B030D-6E8A-4147-A177-3AD203B41FA5}">
                      <a16:colId xmlns:a16="http://schemas.microsoft.com/office/drawing/2014/main" val="3850599762"/>
                    </a:ext>
                  </a:extLst>
                </a:gridCol>
                <a:gridCol w="1614215">
                  <a:extLst>
                    <a:ext uri="{9D8B030D-6E8A-4147-A177-3AD203B41FA5}">
                      <a16:colId xmlns:a16="http://schemas.microsoft.com/office/drawing/2014/main" val="1725799337"/>
                    </a:ext>
                  </a:extLst>
                </a:gridCol>
                <a:gridCol w="1824098">
                  <a:extLst>
                    <a:ext uri="{9D8B030D-6E8A-4147-A177-3AD203B41FA5}">
                      <a16:colId xmlns:a16="http://schemas.microsoft.com/office/drawing/2014/main" val="3981431001"/>
                    </a:ext>
                  </a:extLst>
                </a:gridCol>
              </a:tblGrid>
              <a:tr h="637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Resources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(Name and origin)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Was it a Primary or Secondary source?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How can you tell?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Whose perspective is represented in the source?  What is their bias?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Was it a reliable source? </a:t>
                      </a:r>
                      <a:endParaRPr lang="en-AU" sz="160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Why/why not?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Why was this source useful?</a:t>
                      </a:r>
                      <a:endParaRPr lang="en-AU" sz="160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Which inquiry question does this source help you to answer?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extLst>
                  <a:ext uri="{0D108BD9-81ED-4DB2-BD59-A6C34878D82A}">
                    <a16:rowId xmlns:a16="http://schemas.microsoft.com/office/drawing/2014/main" val="3618636702"/>
                  </a:ext>
                </a:extLst>
              </a:tr>
              <a:tr h="29159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1. </a:t>
                      </a:r>
                      <a:r>
                        <a:rPr lang="en-US" sz="1200" dirty="0">
                          <a:effectLst/>
                          <a:latin typeface="Corbel" panose="020B0503020204020204" pitchFamily="34" charset="0"/>
                        </a:rPr>
                        <a:t>Economic Consequences of WW2 in Greece</a:t>
                      </a:r>
                      <a:r>
                        <a:rPr lang="en-US" sz="1200" baseline="0" dirty="0">
                          <a:effectLst/>
                          <a:latin typeface="Corbel" panose="020B0503020204020204" pitchFamily="34" charset="0"/>
                        </a:rPr>
                        <a:t> (http://sites.tufts.edu/yioannides/files/2012/09/Talk-OXI-Day-MaliotisCenter-Oct31-20041.pdf)</a:t>
                      </a:r>
                      <a:endParaRPr lang="en-AU" sz="14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50" u="none" strike="noStrike" dirty="0">
                          <a:effectLst/>
                          <a:latin typeface="Corbel" panose="020B0503020204020204" pitchFamily="34" charset="0"/>
                        </a:rPr>
                        <a:t>Secondary source, as the information is data-based and collected will after WW2</a:t>
                      </a:r>
                      <a:endParaRPr lang="en-AU" sz="105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  <a:latin typeface="Corbel" panose="020B0503020204020204" pitchFamily="34" charset="0"/>
                        </a:rPr>
                        <a:t>The author of this secondary source is a Professor of Economics at Tufts University. He is also of Greek descent, which suggests he has an intimate knowledge of Greece’s economic history.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u="none" strike="noStrike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 panose="02020603050405020304" pitchFamily="18" charset="0"/>
                        </a:rPr>
                        <a:t>Should be no bias present in this perspective despite his Greek heritage, as the information is mostly data-based and all opinions are supported with this information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  <a:latin typeface="Corbel" panose="020B0503020204020204" pitchFamily="34" charset="0"/>
                        </a:rPr>
                        <a:t>The author of this secondary source is a Professor of Economics at Tufts University, suggesting the economic information is most likely factual and accurate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05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  <a:latin typeface="Corbel" panose="020B0503020204020204" pitchFamily="34" charset="0"/>
                        </a:rPr>
                        <a:t>Definitely assists in answering my research question regarding life in Greece during/after World War Two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u="none" strike="noStrike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  <a:latin typeface="Corbel" panose="020B0503020204020204" pitchFamily="34" charset="0"/>
                        </a:rPr>
                        <a:t>Now that I have info on the economic, I need to continue to find sources that help with social/political effects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05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extLst>
                  <a:ext uri="{0D108BD9-81ED-4DB2-BD59-A6C34878D82A}">
                    <a16:rowId xmlns:a16="http://schemas.microsoft.com/office/drawing/2014/main" val="114519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5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9776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bad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2194"/>
              </p:ext>
            </p:extLst>
          </p:nvPr>
        </p:nvGraphicFramePr>
        <p:xfrm>
          <a:off x="1105273" y="1614883"/>
          <a:ext cx="7859215" cy="383034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74129">
                  <a:extLst>
                    <a:ext uri="{9D8B030D-6E8A-4147-A177-3AD203B41FA5}">
                      <a16:colId xmlns:a16="http://schemas.microsoft.com/office/drawing/2014/main" val="2062081912"/>
                    </a:ext>
                  </a:extLst>
                </a:gridCol>
                <a:gridCol w="1403343">
                  <a:extLst>
                    <a:ext uri="{9D8B030D-6E8A-4147-A177-3AD203B41FA5}">
                      <a16:colId xmlns:a16="http://schemas.microsoft.com/office/drawing/2014/main" val="2790708836"/>
                    </a:ext>
                  </a:extLst>
                </a:gridCol>
                <a:gridCol w="1543430">
                  <a:extLst>
                    <a:ext uri="{9D8B030D-6E8A-4147-A177-3AD203B41FA5}">
                      <a16:colId xmlns:a16="http://schemas.microsoft.com/office/drawing/2014/main" val="3850599762"/>
                    </a:ext>
                  </a:extLst>
                </a:gridCol>
                <a:gridCol w="1614215">
                  <a:extLst>
                    <a:ext uri="{9D8B030D-6E8A-4147-A177-3AD203B41FA5}">
                      <a16:colId xmlns:a16="http://schemas.microsoft.com/office/drawing/2014/main" val="1725799337"/>
                    </a:ext>
                  </a:extLst>
                </a:gridCol>
                <a:gridCol w="1824098">
                  <a:extLst>
                    <a:ext uri="{9D8B030D-6E8A-4147-A177-3AD203B41FA5}">
                      <a16:colId xmlns:a16="http://schemas.microsoft.com/office/drawing/2014/main" val="3981431001"/>
                    </a:ext>
                  </a:extLst>
                </a:gridCol>
              </a:tblGrid>
              <a:tr h="637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Resources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(Name and origin)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Was it a Primary or Secondary source?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How can you tell?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Whose perspective is represented in the source?  What is their bias?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Was it a reliable source? </a:t>
                      </a:r>
                      <a:endParaRPr lang="en-AU" sz="160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Why/why not?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Why was this source useful?</a:t>
                      </a:r>
                      <a:endParaRPr lang="en-AU" sz="160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Which inquiry question does this source help you to answer?</a:t>
                      </a:r>
                      <a:endParaRPr lang="en-AU" sz="16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extLst>
                  <a:ext uri="{0D108BD9-81ED-4DB2-BD59-A6C34878D82A}">
                    <a16:rowId xmlns:a16="http://schemas.microsoft.com/office/drawing/2014/main" val="3618636702"/>
                  </a:ext>
                </a:extLst>
              </a:tr>
              <a:tr h="29159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1. </a:t>
                      </a:r>
                      <a:r>
                        <a:rPr lang="en-US" sz="1200" dirty="0">
                          <a:effectLst/>
                          <a:latin typeface="Corbel" panose="020B0503020204020204" pitchFamily="34" charset="0"/>
                        </a:rPr>
                        <a:t>Economic Consequences of WW2 in Greece</a:t>
                      </a:r>
                      <a:r>
                        <a:rPr lang="en-US" sz="1200" baseline="0" dirty="0">
                          <a:effectLst/>
                          <a:latin typeface="Corbel" panose="020B0503020204020204" pitchFamily="34" charset="0"/>
                        </a:rPr>
                        <a:t> (http://sites.tufts.edu/yioannides/files/2012/09/Talk-OXI-Day-MaliotisCenter-Oct31-20041.pdf)</a:t>
                      </a:r>
                      <a:endParaRPr lang="en-AU" sz="14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050" u="none" strike="noStrike" dirty="0">
                          <a:effectLst/>
                          <a:latin typeface="Corbel" panose="020B0503020204020204" pitchFamily="34" charset="0"/>
                        </a:rPr>
                        <a:t>Secondary</a:t>
                      </a:r>
                      <a:endParaRPr lang="en-AU" sz="105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  <a:latin typeface="Corbel" panose="020B0503020204020204" pitchFamily="34" charset="0"/>
                        </a:rPr>
                        <a:t>No perspective or bias shown because I can’t find the name of the author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u="none" strike="noStrike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  <a:latin typeface="Corbel" panose="020B0503020204020204" pitchFamily="34" charset="0"/>
                        </a:rPr>
                        <a:t>Lots of information with graphs and tables. Obviously written by someone smart, so it must be reliable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05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u="none" strike="noStrike" dirty="0">
                          <a:effectLst/>
                          <a:latin typeface="Corbel" panose="020B0503020204020204" pitchFamily="34" charset="0"/>
                        </a:rPr>
                        <a:t>Helps to answer all of my questions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05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980" marR="55980" marT="0" marB="0"/>
                </a:tc>
                <a:extLst>
                  <a:ext uri="{0D108BD9-81ED-4DB2-BD59-A6C34878D82A}">
                    <a16:rowId xmlns:a16="http://schemas.microsoft.com/office/drawing/2014/main" val="1145192819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03648" y="5877272"/>
            <a:ext cx="7283152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Why is this a bad example?</a:t>
            </a:r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3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What do I have to do?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6" b="23149"/>
          <a:stretch/>
        </p:blipFill>
        <p:spPr>
          <a:xfrm>
            <a:off x="4698488" y="476672"/>
            <a:ext cx="4266000" cy="221111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645D4A-0F9B-4738-BBDD-6ED8EC09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26221"/>
              </p:ext>
            </p:extLst>
          </p:nvPr>
        </p:nvGraphicFramePr>
        <p:xfrm>
          <a:off x="990076" y="3424851"/>
          <a:ext cx="7416824" cy="30314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5048">
                  <a:extLst>
                    <a:ext uri="{9D8B030D-6E8A-4147-A177-3AD203B41FA5}">
                      <a16:colId xmlns:a16="http://schemas.microsoft.com/office/drawing/2014/main" val="2877977197"/>
                    </a:ext>
                  </a:extLst>
                </a:gridCol>
                <a:gridCol w="1731776">
                  <a:extLst>
                    <a:ext uri="{9D8B030D-6E8A-4147-A177-3AD203B41FA5}">
                      <a16:colId xmlns:a16="http://schemas.microsoft.com/office/drawing/2014/main" val="1688294067"/>
                    </a:ext>
                  </a:extLst>
                </a:gridCol>
              </a:tblGrid>
              <a:tr h="44084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Component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Due Date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7832025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Choose a topic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orbel" panose="020B0503020204020204" pitchFamily="34" charset="0"/>
                        </a:rPr>
                        <a:t>Monday, Week 4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83537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Develop a hypothesis and research questions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orbel" panose="020B0503020204020204" pitchFamily="34" charset="0"/>
                        </a:rPr>
                        <a:t> Week 4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167045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Note-making from sources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orbel" panose="020B0503020204020204" pitchFamily="34" charset="0"/>
                        </a:rPr>
                        <a:t> Week 5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555877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Evaluation and reflection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orbel" panose="020B0503020204020204" pitchFamily="34" charset="0"/>
                        </a:rPr>
                        <a:t> Week 5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4724995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Construct your response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orbel" panose="020B0503020204020204" pitchFamily="34" charset="0"/>
                        </a:rPr>
                        <a:t>Week 6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3561121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AU" sz="1800" dirty="0">
                          <a:effectLst/>
                          <a:latin typeface="Corbel" panose="020B0503020204020204" pitchFamily="34" charset="0"/>
                        </a:rPr>
                        <a:t>Draft submission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orbel" panose="020B0503020204020204" pitchFamily="34" charset="0"/>
                        </a:rPr>
                        <a:t> Week 7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221224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AU" sz="1800">
                          <a:effectLst/>
                          <a:latin typeface="Corbel" panose="020B0503020204020204" pitchFamily="34" charset="0"/>
                        </a:rPr>
                        <a:t>Final Submission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orbel" panose="020B0503020204020204" pitchFamily="34" charset="0"/>
                        </a:rPr>
                        <a:t> Week 8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50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677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Reflecting on research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32445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Now that you’ve taken notes and evaluated your sources, you need to reflect on your work: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Do you have enough information to answer my research questions? Do I need to modify the questions?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Have I used a range of accurate, relevant and reliable </a:t>
            </a:r>
            <a:r>
              <a:rPr lang="en-AU" b="1" dirty="0">
                <a:solidFill>
                  <a:schemeClr val="bg1"/>
                </a:solidFill>
                <a:latin typeface="Corbel" panose="020B0503020204020204" pitchFamily="34" charset="0"/>
              </a:rPr>
              <a:t>primary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and </a:t>
            </a:r>
            <a:r>
              <a:rPr lang="en-AU" b="1" dirty="0">
                <a:solidFill>
                  <a:schemeClr val="bg1"/>
                </a:solidFill>
                <a:latin typeface="Corbel" panose="020B0503020204020204" pitchFamily="34" charset="0"/>
              </a:rPr>
              <a:t>secondary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sources? 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Have I revised my hypothesis in light of the notes that I’ve taken?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385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Reflecting on research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24850"/>
            <a:ext cx="8229600" cy="32445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You will need to go back and improve your research if you have any of the following issues: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You have less than five sources OR all your sources are the same format (e.g. all websites with secondary information)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You barely have any notes or quotes or haven’t properly answered your research questions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Your hypothesis still doesn’t tell me what contribution your group actually made to Australia society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519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Planning your response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24850"/>
            <a:ext cx="8229600" cy="32445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Your essay plan should provide a template for completing a draft!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Your note-making table should provide the bulk of the info to put in the essay plan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Also include any direct quotes in the planning section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62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good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15457"/>
              </p:ext>
            </p:extLst>
          </p:nvPr>
        </p:nvGraphicFramePr>
        <p:xfrm>
          <a:off x="1547664" y="1700808"/>
          <a:ext cx="6831590" cy="426720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13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</a:rPr>
                        <a:t>INTRODUCTION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400" b="1" dirty="0">
                          <a:effectLst/>
                          <a:latin typeface="Corbel" panose="020B0503020204020204" pitchFamily="34" charset="0"/>
                        </a:rPr>
                        <a:t>Background Events</a:t>
                      </a:r>
                      <a:endParaRPr lang="en-AU" sz="1800" b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What was living in Greece like post-World War II?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Did the war have a positive or negative impact on life?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6126" marR="6612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en-US" sz="1400" b="1" i="1" dirty="0">
                          <a:latin typeface="Corbel" panose="020B0503020204020204" pitchFamily="34" charset="0"/>
                        </a:rPr>
                        <a:t>“Greek migrants after World War II contributed to Australian society by increasing its work force and its multiculturalism” </a:t>
                      </a:r>
                      <a:endParaRPr lang="en-AU" sz="14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Greece suffered heavily due to WW2 – Axis invasion left Greece divided; political instability / violent uprisings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Civil war ensured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Many Greeks were imprisoned / exiled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Many others died (starvation/conflict)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Economic hardship evident; hyperinflation rendered currency worthless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Many Greeks homeless (cause and effect &gt; link)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400" i="1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“More than 1,000,000 people were left homeless. 23%, almost a quarter of the country’s buildings were destroyed. One-third of the country’s 3000 villages were destroyed. Three fourths of all transportation equipment was destroyed” </a:t>
                      </a:r>
                      <a:r>
                        <a:rPr lang="en-AU" sz="140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AU" sz="1400" dirty="0" err="1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Ioannides</a:t>
                      </a:r>
                      <a:r>
                        <a:rPr lang="en-AU" sz="140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, 2004)</a:t>
                      </a:r>
                      <a:endParaRPr lang="en-AU" sz="14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6126" marR="6612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79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FF0000"/>
                </a:solidFill>
                <a:latin typeface="Avenir Next LT Pro" panose="020B0504020202020204" pitchFamily="34" charset="0"/>
              </a:rPr>
              <a:t>bad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03648" y="5517232"/>
            <a:ext cx="7283152" cy="648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Why is this a bad example?</a:t>
            </a:r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16453"/>
              </p:ext>
            </p:extLst>
          </p:nvPr>
        </p:nvGraphicFramePr>
        <p:xfrm>
          <a:off x="1547664" y="2092816"/>
          <a:ext cx="6831590" cy="25603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13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</a:rPr>
                        <a:t>INTRODUCTION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400" b="1" dirty="0">
                          <a:effectLst/>
                          <a:latin typeface="Corbel" panose="020B0503020204020204" pitchFamily="34" charset="0"/>
                        </a:rPr>
                        <a:t>Background Events</a:t>
                      </a:r>
                      <a:endParaRPr lang="en-AU" sz="1800" b="1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endParaRPr lang="en-AU" sz="18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285750" lvl="0" indent="-285750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What happened during World War II?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6126" marR="6612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1600" b="1" i="1" dirty="0">
                        <a:latin typeface="Corbel" panose="020B0503020204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600" b="1" i="1" dirty="0">
                          <a:latin typeface="Corbel" panose="020B0503020204020204" pitchFamily="34" charset="0"/>
                        </a:rPr>
                        <a:t>“Greek migrants after World War Two developed Australian society”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Lots of people died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War stuffed the country up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AU" sz="1600" dirty="0">
                          <a:effectLst/>
                          <a:latin typeface="Corbel" panose="020B0503020204020204" pitchFamily="34" charset="0"/>
                          <a:ea typeface="MS Mincho"/>
                          <a:cs typeface="Times New Roman"/>
                        </a:rPr>
                        <a:t>No food for people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/>
                      </a:endParaRPr>
                    </a:p>
                  </a:txBody>
                  <a:tcPr marL="66126" marR="6612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65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68867"/>
            <a:ext cx="8229600" cy="94025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AU" sz="5500" b="1" i="1" dirty="0">
                <a:solidFill>
                  <a:schemeClr val="bg1"/>
                </a:solidFill>
                <a:latin typeface="Corbel" panose="020B0503020204020204" pitchFamily="34" charset="0"/>
              </a:rPr>
              <a:t>Refer to the GCC Library website for some great resources!</a:t>
            </a:r>
            <a:endParaRPr lang="en-AU" sz="37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 algn="ctr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6E75C8-41E2-4E33-92A2-48625EDF1735}"/>
              </a:ext>
            </a:extLst>
          </p:cNvPr>
          <p:cNvSpPr txBox="1">
            <a:spLocks/>
          </p:cNvSpPr>
          <p:nvPr/>
        </p:nvSpPr>
        <p:spPr>
          <a:xfrm>
            <a:off x="457200" y="4736967"/>
            <a:ext cx="8229600" cy="187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AU" i="1" dirty="0">
                <a:solidFill>
                  <a:schemeClr val="bg1"/>
                </a:solidFill>
                <a:latin typeface="Corbel" panose="020B0503020204020204" pitchFamily="34" charset="0"/>
              </a:rPr>
              <a:t>Find the Library icon on the student portal</a:t>
            </a:r>
          </a:p>
          <a:p>
            <a:pPr marL="514350" indent="-514350">
              <a:buFont typeface="+mj-lt"/>
              <a:buAutoNum type="arabicPeriod"/>
            </a:pPr>
            <a:r>
              <a:rPr lang="en-AU" i="1" dirty="0">
                <a:solidFill>
                  <a:schemeClr val="bg1"/>
                </a:solidFill>
                <a:latin typeface="Corbel" panose="020B0503020204020204" pitchFamily="34" charset="0"/>
              </a:rPr>
              <a:t>Login (top right)</a:t>
            </a:r>
          </a:p>
          <a:p>
            <a:pPr marL="514350" indent="-514350">
              <a:buFont typeface="+mj-lt"/>
              <a:buAutoNum type="arabicPeriod"/>
            </a:pPr>
            <a:r>
              <a:rPr lang="en-AU" i="1" dirty="0">
                <a:solidFill>
                  <a:schemeClr val="bg1"/>
                </a:solidFill>
                <a:latin typeface="Corbel" panose="020B0503020204020204" pitchFamily="34" charset="0"/>
              </a:rPr>
              <a:t>Click the ‘News’ tab</a:t>
            </a:r>
          </a:p>
          <a:p>
            <a:pPr marL="514350" indent="-514350">
              <a:buFont typeface="+mj-lt"/>
              <a:buAutoNum type="arabicPeriod"/>
            </a:pPr>
            <a:r>
              <a:rPr lang="en-AU" i="1" dirty="0">
                <a:solidFill>
                  <a:schemeClr val="bg1"/>
                </a:solidFill>
                <a:latin typeface="Corbel" panose="020B0503020204020204" pitchFamily="34" charset="0"/>
              </a:rPr>
              <a:t>Access an APA referencing guide and referencing generator!</a:t>
            </a:r>
          </a:p>
          <a:p>
            <a:pPr marL="514350" indent="-514350" algn="ctr">
              <a:buFont typeface="+mj-lt"/>
              <a:buAutoNum type="arabicPeriod"/>
            </a:pPr>
            <a:endParaRPr lang="en-AU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72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68867"/>
            <a:ext cx="8229600" cy="940253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AU" sz="5500" b="1" i="1" dirty="0">
                <a:solidFill>
                  <a:schemeClr val="bg1"/>
                </a:solidFill>
                <a:latin typeface="Corbel" panose="020B0503020204020204" pitchFamily="34" charset="0"/>
              </a:rPr>
              <a:t>Refer to your completed source table in your planner – the table is designed so you can copy and paste the bibliographic details straight into your final copy:</a:t>
            </a:r>
            <a:endParaRPr lang="en-AU" sz="37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 algn="ctr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70199"/>
              </p:ext>
            </p:extLst>
          </p:nvPr>
        </p:nvGraphicFramePr>
        <p:xfrm>
          <a:off x="897005" y="4625733"/>
          <a:ext cx="7638021" cy="11795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4828">
                  <a:extLst>
                    <a:ext uri="{9D8B030D-6E8A-4147-A177-3AD203B41FA5}">
                      <a16:colId xmlns:a16="http://schemas.microsoft.com/office/drawing/2014/main" val="3555901750"/>
                    </a:ext>
                  </a:extLst>
                </a:gridCol>
                <a:gridCol w="1442840">
                  <a:extLst>
                    <a:ext uri="{9D8B030D-6E8A-4147-A177-3AD203B41FA5}">
                      <a16:colId xmlns:a16="http://schemas.microsoft.com/office/drawing/2014/main" val="1560849739"/>
                    </a:ext>
                  </a:extLst>
                </a:gridCol>
                <a:gridCol w="2484893">
                  <a:extLst>
                    <a:ext uri="{9D8B030D-6E8A-4147-A177-3AD203B41FA5}">
                      <a16:colId xmlns:a16="http://schemas.microsoft.com/office/drawing/2014/main" val="1522217095"/>
                    </a:ext>
                  </a:extLst>
                </a:gridCol>
                <a:gridCol w="2015460">
                  <a:extLst>
                    <a:ext uri="{9D8B030D-6E8A-4147-A177-3AD203B41FA5}">
                      <a16:colId xmlns:a16="http://schemas.microsoft.com/office/drawing/2014/main" val="2968390822"/>
                    </a:ext>
                  </a:extLst>
                </a:gridCol>
              </a:tblGrid>
              <a:tr h="429411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Name of author/s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Year of publication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Name of text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Publisher</a:t>
                      </a:r>
                      <a:endParaRPr lang="en-AU" sz="16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 anchor="ctr"/>
                </a:tc>
                <a:extLst>
                  <a:ext uri="{0D108BD9-81ED-4DB2-BD59-A6C34878D82A}">
                    <a16:rowId xmlns:a16="http://schemas.microsoft.com/office/drawing/2014/main" val="1429528167"/>
                  </a:ext>
                </a:extLst>
              </a:tr>
              <a:tr h="705289"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Triolo, R</a:t>
                      </a:r>
                      <a:endParaRPr lang="en-AU" sz="180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>
                        <a:effectLst/>
                        <a:latin typeface="Corbel" panose="020B0503020204020204" pitchFamily="34" charset="0"/>
                      </a:endParaRPr>
                    </a:p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1996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>
                          <a:effectLst/>
                          <a:latin typeface="Corbel" panose="020B0503020204020204" pitchFamily="34" charset="0"/>
                        </a:rPr>
                        <a:t>The Australian Experience</a:t>
                      </a:r>
                      <a:endParaRPr lang="en-AU" sz="180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AU" sz="1200" dirty="0">
                          <a:effectLst/>
                          <a:latin typeface="Corbel" panose="020B0503020204020204" pitchFamily="34" charset="0"/>
                        </a:rPr>
                        <a:t>Cambridge University</a:t>
                      </a:r>
                      <a:endParaRPr lang="en-AU" sz="1800" dirty="0">
                        <a:effectLst/>
                        <a:latin typeface="Corbel" panose="020B0503020204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4771" marR="64771" marT="16793" marB="16793"/>
                </a:tc>
                <a:extLst>
                  <a:ext uri="{0D108BD9-81ED-4DB2-BD59-A6C34878D82A}">
                    <a16:rowId xmlns:a16="http://schemas.microsoft.com/office/drawing/2014/main" val="365071162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EC962-4C7C-46C3-8879-2DA6DE72B3E6}"/>
              </a:ext>
            </a:extLst>
          </p:cNvPr>
          <p:cNvSpPr txBox="1">
            <a:spLocks/>
          </p:cNvSpPr>
          <p:nvPr/>
        </p:nvSpPr>
        <p:spPr>
          <a:xfrm>
            <a:off x="601215" y="5928645"/>
            <a:ext cx="8229600" cy="94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2000" b="1" i="1" dirty="0">
                <a:solidFill>
                  <a:schemeClr val="bg1"/>
                </a:solidFill>
                <a:latin typeface="Corbel" panose="020B0503020204020204" pitchFamily="34" charset="0"/>
              </a:rPr>
              <a:t>Please Note – Place of Publication is no longer required (APA Referencing Guide – 7</a:t>
            </a:r>
            <a:r>
              <a:rPr lang="en-AU" sz="2000" b="1" i="1" baseline="30000" dirty="0">
                <a:solidFill>
                  <a:schemeClr val="bg1"/>
                </a:solidFill>
                <a:latin typeface="Corbel" panose="020B0503020204020204" pitchFamily="34" charset="0"/>
              </a:rPr>
              <a:t>th</a:t>
            </a:r>
            <a:r>
              <a:rPr lang="en-AU" sz="2000" b="1" i="1" dirty="0">
                <a:solidFill>
                  <a:schemeClr val="bg1"/>
                </a:solidFill>
                <a:latin typeface="Corbel" panose="020B0503020204020204" pitchFamily="34" charset="0"/>
              </a:rPr>
              <a:t> Edition)</a:t>
            </a:r>
            <a:endParaRPr lang="en-AU" sz="1200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85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Compiling a Reference List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 lnSpcReduction="10000"/>
          </a:bodyPr>
          <a:lstStyle/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Book Format: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Author Surname, Author First Name Initials (if available). (Year of Publication). </a:t>
            </a:r>
            <a:r>
              <a:rPr lang="en-AU" i="1" dirty="0">
                <a:solidFill>
                  <a:schemeClr val="bg1"/>
                </a:solidFill>
                <a:latin typeface="Corbel" panose="020B0503020204020204" pitchFamily="34" charset="0"/>
              </a:rPr>
              <a:t>Title of Book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. Publisher.</a:t>
            </a:r>
          </a:p>
          <a:p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Example: 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Pappas, B. (2015). </a:t>
            </a:r>
            <a:r>
              <a:rPr lang="en-AU" i="1" dirty="0">
                <a:solidFill>
                  <a:schemeClr val="bg1"/>
                </a:solidFill>
                <a:latin typeface="Corbel" panose="020B0503020204020204" pitchFamily="34" charset="0"/>
              </a:rPr>
              <a:t>How I Survived Teaching Year 10 History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. Penguin Publishing.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50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Compiling a Reference List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640874"/>
            <a:ext cx="8229600" cy="3100494"/>
          </a:xfrm>
        </p:spPr>
        <p:txBody>
          <a:bodyPr>
            <a:normAutofit fontScale="85000" lnSpcReduction="20000"/>
          </a:bodyPr>
          <a:lstStyle/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Website Format: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Author Surname, Author First Name Initials (if available). (Year of Publication). </a:t>
            </a:r>
            <a:r>
              <a:rPr lang="en-AU" i="1" dirty="0">
                <a:solidFill>
                  <a:schemeClr val="bg1"/>
                </a:solidFill>
                <a:latin typeface="Corbel" panose="020B0503020204020204" pitchFamily="34" charset="0"/>
              </a:rPr>
              <a:t>Title of Website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. Website URL.</a:t>
            </a:r>
          </a:p>
          <a:p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Example: 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University of Adelaide. (1971). </a:t>
            </a:r>
            <a:r>
              <a:rPr lang="en-AU" i="1" dirty="0">
                <a:solidFill>
                  <a:schemeClr val="bg1"/>
                </a:solidFill>
                <a:latin typeface="Corbel" panose="020B0503020204020204" pitchFamily="34" charset="0"/>
              </a:rPr>
              <a:t>Greek Communities in Australia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. http://digital.library.adelaide.edu.au/dspace/bitstream/2440/19637/1/09pht882.pdf 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1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In Text Referencing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640874"/>
            <a:ext cx="8229600" cy="3100494"/>
          </a:xfrm>
        </p:spPr>
        <p:txBody>
          <a:bodyPr>
            <a:normAutofit fontScale="92500" lnSpcReduction="20000"/>
          </a:bodyPr>
          <a:lstStyle/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Direct Quoting – using information from a source in its original form</a:t>
            </a:r>
          </a:p>
          <a:p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Example: 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This is reflected in the idea that "schools of thought, methodologies and research techniques reflect their social origins" (Jones, 2015, p. 53).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4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Choosing a Topic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/>
          <a:stretch/>
        </p:blipFill>
        <p:spPr>
          <a:xfrm>
            <a:off x="4714874" y="476673"/>
            <a:ext cx="4249613" cy="2196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384376"/>
          </a:xfrm>
        </p:spPr>
        <p:txBody>
          <a:bodyPr>
            <a:normAutofit fontScale="70000" lnSpcReduction="20000"/>
          </a:bodyPr>
          <a:lstStyle/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Choose a topic that: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Has sufficient, accurate sources of information (a collection of sites from Wikipedia, Yahoo Answers, and Dictionary.com are NOT useful sources!)</a:t>
            </a:r>
          </a:p>
          <a:p>
            <a:pPr lvl="1"/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lvl="1"/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Interests you!</a:t>
            </a:r>
          </a:p>
          <a:p>
            <a:pPr marL="57150" indent="0">
              <a:buNone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7150" indent="0">
              <a:buNone/>
            </a:pPr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Quick Tip: Keep a record of the sources you visit during your topic search – this will make it easier to go back to them later!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42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In Text Referencing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640874"/>
            <a:ext cx="8229600" cy="3100494"/>
          </a:xfrm>
        </p:spPr>
        <p:txBody>
          <a:bodyPr>
            <a:normAutofit fontScale="85000" lnSpcReduction="10000"/>
          </a:bodyPr>
          <a:lstStyle/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Indirect Quoting – using information from a source (not in its original form) to support a point</a:t>
            </a:r>
          </a:p>
          <a:p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AU" b="1" i="1" dirty="0">
                <a:solidFill>
                  <a:schemeClr val="bg1"/>
                </a:solidFill>
                <a:latin typeface="Corbel" panose="020B0503020204020204" pitchFamily="34" charset="0"/>
              </a:rPr>
              <a:t>Example: 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It is argued by </a:t>
            </a:r>
            <a:r>
              <a:rPr lang="en-AU" dirty="0" err="1">
                <a:solidFill>
                  <a:schemeClr val="bg1"/>
                </a:solidFill>
                <a:latin typeface="Corbel" panose="020B0503020204020204" pitchFamily="34" charset="0"/>
              </a:rPr>
              <a:t>Bazzaz</a:t>
            </a: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 (1996) that comparative research in several ecosystems will lead to an understanding of succession as an ecological process.</a:t>
            </a:r>
          </a:p>
          <a:p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54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72922"/>
            <a:ext cx="8229600" cy="1948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i="1" dirty="0">
                <a:solidFill>
                  <a:schemeClr val="bg1"/>
                </a:solidFill>
                <a:latin typeface="Corbel" panose="020B0503020204020204" pitchFamily="34" charset="0"/>
              </a:rPr>
              <a:t>Let’s see who’s been paying attention!</a:t>
            </a:r>
            <a:endParaRPr lang="en-AU" sz="5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6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i="1" dirty="0">
                <a:solidFill>
                  <a:schemeClr val="bg1"/>
                </a:solidFill>
                <a:latin typeface="Corbel" panose="020B0503020204020204" pitchFamily="34" charset="0"/>
              </a:rPr>
              <a:t>Write a bibliographic reference using the following: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Publisher: MacMillan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Date Published: 2022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Author: Zali Penman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Title of Book: How To Insult Your Teacher</a:t>
            </a: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73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  <a:cs typeface="Vani" panose="020B0502040204020203" pitchFamily="18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i="1" dirty="0">
                <a:solidFill>
                  <a:schemeClr val="bg1"/>
                </a:solidFill>
                <a:latin typeface="Corbel" panose="020B0503020204020204" pitchFamily="34" charset="0"/>
              </a:rPr>
              <a:t>Correct Answer:</a:t>
            </a:r>
          </a:p>
          <a:p>
            <a:pPr marL="0" indent="0">
              <a:buNone/>
            </a:pPr>
            <a:endParaRPr lang="en-AU" sz="2800" b="1" i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Penman, Z. (2022). </a:t>
            </a:r>
            <a:r>
              <a:rPr lang="en-AU" sz="2400" i="1" dirty="0">
                <a:solidFill>
                  <a:schemeClr val="bg1"/>
                </a:solidFill>
                <a:latin typeface="Corbel" panose="020B0503020204020204" pitchFamily="34" charset="0"/>
              </a:rPr>
              <a:t>How To Insult Your Teacher.</a:t>
            </a: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 MacMillan.</a:t>
            </a: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3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i="1" dirty="0">
                <a:solidFill>
                  <a:schemeClr val="bg1"/>
                </a:solidFill>
                <a:latin typeface="Corbel" panose="020B0503020204020204" pitchFamily="34" charset="0"/>
              </a:rPr>
              <a:t>Write a bibliographic reference using the following:</a:t>
            </a:r>
            <a:endParaRPr lang="en-AU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Author: Belle Gallagher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Year of Publication: 2018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Title of Website: Belle’s Brilliant Study Tips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Website URL: www.bellesbrillianttips.com/study</a:t>
            </a: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74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i="1" dirty="0">
                <a:solidFill>
                  <a:schemeClr val="bg1"/>
                </a:solidFill>
                <a:latin typeface="Corbel" panose="020B0503020204020204" pitchFamily="34" charset="0"/>
              </a:rPr>
              <a:t>Correct Answer:</a:t>
            </a:r>
          </a:p>
          <a:p>
            <a:pPr marL="0" indent="0">
              <a:buNone/>
            </a:pPr>
            <a:endParaRPr lang="en-AU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Gallagher, B. (2018). </a:t>
            </a:r>
            <a:r>
              <a:rPr lang="en-US" sz="2400" i="1" dirty="0">
                <a:solidFill>
                  <a:schemeClr val="bg1"/>
                </a:solidFill>
                <a:latin typeface="Corbel" panose="020B0503020204020204" pitchFamily="34" charset="0"/>
              </a:rPr>
              <a:t>Belle’s Brilliant Study Tips</a:t>
            </a: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. www.bellesbrillianttips.com/study.</a:t>
            </a: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5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i="1" dirty="0">
                <a:solidFill>
                  <a:schemeClr val="bg1"/>
                </a:solidFill>
                <a:latin typeface="Corbel" panose="020B0503020204020204" pitchFamily="34" charset="0"/>
              </a:rPr>
              <a:t>Directly quote in the middle of a sentence: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Page Number: 42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Author: Flynn Powell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Date Published: 2021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“Mr Pappas has the best jokes I’ve ever heard... he’s a comedic genius!”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47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i="1" dirty="0">
                <a:solidFill>
                  <a:schemeClr val="bg1"/>
                </a:solidFill>
                <a:latin typeface="Corbel" panose="020B0503020204020204" pitchFamily="34" charset="0"/>
              </a:rPr>
              <a:t>Correct Answer:</a:t>
            </a:r>
          </a:p>
          <a:p>
            <a:pPr marL="0" indent="0">
              <a:buNone/>
            </a:pPr>
            <a:endParaRPr lang="en-AU" sz="2800" b="1" i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Being in class for History students is a great place to be, because “Mr Pappas has the best jokes I’ve ever heard... he’s a comedic genius!” (Powell, 2021, p.42).</a:t>
            </a:r>
          </a:p>
          <a:p>
            <a:pPr marL="0" indent="0">
              <a:buNone/>
            </a:pPr>
            <a:endParaRPr lang="en-AU" b="1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89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i="1" dirty="0">
                <a:solidFill>
                  <a:schemeClr val="bg1"/>
                </a:solidFill>
                <a:latin typeface="Corbel" panose="020B0503020204020204" pitchFamily="34" charset="0"/>
              </a:rPr>
              <a:t>Indirectly quote in the middle of a sentence: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Author: Brenton Pappas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Date Published: 2022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“My current Year 10 History class is the best one I’ve had in Semester One of 2022!”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91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Referencing Relay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310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i="1" dirty="0">
                <a:solidFill>
                  <a:schemeClr val="bg1"/>
                </a:solidFill>
                <a:latin typeface="Corbel" panose="020B0503020204020204" pitchFamily="34" charset="0"/>
              </a:rPr>
              <a:t>Correct Answer:</a:t>
            </a:r>
          </a:p>
          <a:p>
            <a:pPr marL="0" indent="0">
              <a:buNone/>
            </a:pPr>
            <a:endParaRPr lang="en-AU" sz="2800" b="1" i="1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  <a:latin typeface="Corbel" panose="020B0503020204020204" pitchFamily="34" charset="0"/>
              </a:rPr>
              <a:t>Pappas (2022) claims that his current year 10 History class is one of his best ever.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87500"/>
            <a:ext cx="4248472" cy="22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>
          <a:xfrm>
            <a:off x="4716016" y="459773"/>
            <a:ext cx="4248472" cy="2221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8991"/>
          <a:stretch/>
        </p:blipFill>
        <p:spPr>
          <a:xfrm>
            <a:off x="4716016" y="431498"/>
            <a:ext cx="4248472" cy="2249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50F21-5323-4CCA-A8E8-BD8EB649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2" y="1484784"/>
            <a:ext cx="4655544" cy="4983162"/>
          </a:xfrm>
        </p:spPr>
        <p:txBody>
          <a:bodyPr anchor="ctr">
            <a:normAutofit fontScale="92500" lnSpcReduction="10000"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-AU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Learning Intention</a:t>
            </a:r>
          </a:p>
          <a:p>
            <a:pPr marL="0" lvl="0" indent="0" algn="l"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800" b="1" i="1" dirty="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800" dirty="0">
                <a:solidFill>
                  <a:schemeClr val="bg1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importance of reliable and useful sources </a:t>
            </a:r>
          </a:p>
          <a:p>
            <a:pPr marL="0" lvl="0" indent="0" algn="l"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spcBef>
                <a:spcPts val="0"/>
              </a:spcBef>
              <a:buNone/>
            </a:pPr>
            <a:r>
              <a:rPr lang="en-AU" sz="2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Success Criteria</a:t>
            </a:r>
          </a:p>
          <a:p>
            <a:pPr marL="0" lvl="0" indent="0" algn="l"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b="1" i="1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key resources on the College library website</a:t>
            </a:r>
          </a:p>
          <a:p>
            <a:pPr marL="342900" lvl="0" indent="-342900" algn="l"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800" dirty="0">
              <a:solidFill>
                <a:schemeClr val="bg1"/>
              </a:solidFill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b="1" i="1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list of research questions to frame my historical inquiry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Lesson Focus</a:t>
            </a:r>
            <a:endParaRPr lang="en-AU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26" name="Picture 2" descr="gold medal">
            <a:extLst>
              <a:ext uri="{FF2B5EF4-FFF2-40B4-BE49-F238E27FC236}">
                <a16:creationId xmlns:a16="http://schemas.microsoft.com/office/drawing/2014/main" id="{4214793F-8433-4158-854B-39E83D3A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27" y="3933996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tmoji Image">
            <a:extLst>
              <a:ext uri="{FF2B5EF4-FFF2-40B4-BE49-F238E27FC236}">
                <a16:creationId xmlns:a16="http://schemas.microsoft.com/office/drawing/2014/main" id="{149FBCD8-E7E5-4590-A856-5F5CEDB0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27" y="1230569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0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en-AU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Library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endParaRPr lang="en-US" b="1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“Greek migrants after World War II contributed to Australian society by increasing its work force and its multiculturalism” </a:t>
            </a:r>
          </a:p>
          <a:p>
            <a:pPr algn="ctr"/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5110C0F-78D0-4851-96A2-BA45C112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9" y="1916832"/>
            <a:ext cx="9144000" cy="410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1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Other Key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latin typeface="Corbel" panose="020B0503020204020204" pitchFamily="34" charset="0"/>
              </a:rPr>
              <a:t>Google search option in "Search other sources" removes advertising and tends to have reputable/credible sources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latin typeface="Corbel" panose="020B0503020204020204" pitchFamily="34" charset="0"/>
              </a:rPr>
              <a:t>APA Referencing Guide –is information on how to reference an interview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latin typeface="Corbel" panose="020B0503020204020204" pitchFamily="34" charset="0"/>
              </a:rPr>
              <a:t>SLSA referencing generator – use it!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>
              <a:latin typeface="Corbel" panose="020B05030202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latin typeface="Corbel" panose="020B0503020204020204" pitchFamily="34" charset="0"/>
              </a:rPr>
              <a:t>Books available on the tables near the photocopier</a:t>
            </a:r>
            <a:endParaRPr lang="en-AU" b="1" i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2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r="12898"/>
          <a:stretch/>
        </p:blipFill>
        <p:spPr bwMode="auto">
          <a:xfrm>
            <a:off x="-36512" y="-1"/>
            <a:ext cx="521321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9988"/>
          <a:stretch/>
        </p:blipFill>
        <p:spPr bwMode="auto">
          <a:xfrm>
            <a:off x="3924201" y="-1"/>
            <a:ext cx="5256584" cy="314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9856"/>
            <a:ext cx="3528392" cy="11430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Avenir Next LT Pro" panose="020B0504020202020204" pitchFamily="34" charset="0"/>
              </a:rPr>
              <a:t>Writing a hypothesis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6673"/>
            <a:ext cx="4248472" cy="21968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424850"/>
            <a:ext cx="8229600" cy="324451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Conduct some initial research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What sorts of sources are available?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What are they saying about your group/individual?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Try searching for ‘YOUR GROUP immigration to Australia + contribution’ or similar</a:t>
            </a:r>
          </a:p>
          <a:p>
            <a:pPr marL="514350" indent="-514350">
              <a:buFont typeface="+mj-lt"/>
              <a:buAutoNum type="arabicPeriod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Construct a BASIC statement about your chosen group</a:t>
            </a:r>
          </a:p>
          <a:p>
            <a:pPr marL="514350" indent="-514350">
              <a:buFont typeface="+mj-lt"/>
              <a:buAutoNum type="arabicPeriod"/>
            </a:pPr>
            <a:endParaRPr lang="en-AU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/>
                </a:solidFill>
                <a:latin typeface="Corbel" panose="020B0503020204020204" pitchFamily="34" charset="0"/>
              </a:rPr>
              <a:t>As you research and find more information, you will be able to develop your hypothesis further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531"/>
            <a:ext cx="9144000" cy="6832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sz="1600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  <a:p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5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7642" r="32808" b="16969"/>
          <a:stretch/>
        </p:blipFill>
        <p:spPr>
          <a:xfrm>
            <a:off x="-96394" y="-27384"/>
            <a:ext cx="9236315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en-AU" b="1" dirty="0">
                <a:latin typeface="Avenir Next LT Pro" panose="020B0504020202020204" pitchFamily="34" charset="0"/>
              </a:rPr>
              <a:t>A </a:t>
            </a:r>
            <a:r>
              <a:rPr lang="en-AU" b="1" dirty="0">
                <a:solidFill>
                  <a:srgbClr val="00B050"/>
                </a:solidFill>
                <a:latin typeface="Avenir Next LT Pro" panose="020B0504020202020204" pitchFamily="34" charset="0"/>
              </a:rPr>
              <a:t>good</a:t>
            </a:r>
            <a:r>
              <a:rPr lang="en-AU" b="1" dirty="0">
                <a:latin typeface="Avenir Next LT Pro" panose="020B0504020202020204" pitchFamily="34" charset="0"/>
              </a:rPr>
              <a:t>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endParaRPr lang="en-US" b="1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b="1" i="1" dirty="0">
                <a:latin typeface="Corbel" panose="020B0503020204020204" pitchFamily="34" charset="0"/>
              </a:rPr>
              <a:t>“Greek migrants after World War II contributed to Australian society by increasing its work force and its multiculturalism” </a:t>
            </a:r>
          </a:p>
          <a:p>
            <a:pPr algn="ctr"/>
            <a:endParaRPr lang="en-US" b="1" dirty="0">
              <a:latin typeface="Corbel" panose="020B0503020204020204" pitchFamily="34" charset="0"/>
            </a:endParaRPr>
          </a:p>
          <a:p>
            <a:pPr algn="ctr"/>
            <a:endParaRPr lang="en-AU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6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3426</Words>
  <Application>Microsoft Office PowerPoint</Application>
  <PresentationFormat>On-screen Show (4:3)</PresentationFormat>
  <Paragraphs>1280</Paragraphs>
  <Slides>49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Avenir Next LT Pro</vt:lpstr>
      <vt:lpstr>Calibri</vt:lpstr>
      <vt:lpstr>Candara</vt:lpstr>
      <vt:lpstr>Corbel</vt:lpstr>
      <vt:lpstr>Wingdings</vt:lpstr>
      <vt:lpstr>Office Theme</vt:lpstr>
      <vt:lpstr>1_Office Theme</vt:lpstr>
      <vt:lpstr>2_Office Theme</vt:lpstr>
      <vt:lpstr>5_Office Theme</vt:lpstr>
      <vt:lpstr>Lesson Focus</vt:lpstr>
      <vt:lpstr>WRITING AN AWESOME ASSIGNMENT!</vt:lpstr>
      <vt:lpstr>What do I have to do?</vt:lpstr>
      <vt:lpstr>Choosing a Topic</vt:lpstr>
      <vt:lpstr>Lesson Focus</vt:lpstr>
      <vt:lpstr>Library Resources</vt:lpstr>
      <vt:lpstr>Other Key Info</vt:lpstr>
      <vt:lpstr>Writing a hypothesis</vt:lpstr>
      <vt:lpstr>A good example:</vt:lpstr>
      <vt:lpstr>A bad example:</vt:lpstr>
      <vt:lpstr>Developing research questions</vt:lpstr>
      <vt:lpstr>A good example:</vt:lpstr>
      <vt:lpstr>A bad example:</vt:lpstr>
      <vt:lpstr>Locate and organise sources</vt:lpstr>
      <vt:lpstr>A good example:</vt:lpstr>
      <vt:lpstr>A good example:</vt:lpstr>
      <vt:lpstr>A bad example:</vt:lpstr>
      <vt:lpstr>A bad example:</vt:lpstr>
      <vt:lpstr>Making notes from sources</vt:lpstr>
      <vt:lpstr>Making notes from sources</vt:lpstr>
      <vt:lpstr>A good example:</vt:lpstr>
      <vt:lpstr>A good example:</vt:lpstr>
      <vt:lpstr>A bad example:</vt:lpstr>
      <vt:lpstr>A bad example:</vt:lpstr>
      <vt:lpstr>Evaluation of sources</vt:lpstr>
      <vt:lpstr>Evaluation of sources</vt:lpstr>
      <vt:lpstr>Evaluation of sources</vt:lpstr>
      <vt:lpstr>A good example:</vt:lpstr>
      <vt:lpstr>A bad example:</vt:lpstr>
      <vt:lpstr>Reflecting on research</vt:lpstr>
      <vt:lpstr>Reflecting on research</vt:lpstr>
      <vt:lpstr>Planning your response</vt:lpstr>
      <vt:lpstr>A good example:</vt:lpstr>
      <vt:lpstr>A bad example:</vt:lpstr>
      <vt:lpstr>Referencing</vt:lpstr>
      <vt:lpstr>Referencing</vt:lpstr>
      <vt:lpstr>Compiling a Reference List</vt:lpstr>
      <vt:lpstr>Compiling a Reference List</vt:lpstr>
      <vt:lpstr>In Text Referencing</vt:lpstr>
      <vt:lpstr>In Text Referencing</vt:lpstr>
      <vt:lpstr>Referencing Relay</vt:lpstr>
      <vt:lpstr>Referencing Relay</vt:lpstr>
      <vt:lpstr>Referencing Relay</vt:lpstr>
      <vt:lpstr>Referencing Relay</vt:lpstr>
      <vt:lpstr>Referencing Relay</vt:lpstr>
      <vt:lpstr>Referencing Relay</vt:lpstr>
      <vt:lpstr>Referencing Relay</vt:lpstr>
      <vt:lpstr>Referencing Relay</vt:lpstr>
      <vt:lpstr>Referencing Relay</vt:lpstr>
    </vt:vector>
  </TitlesOfParts>
  <Company>Good Counsel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Brenton Pappars</dc:creator>
  <cp:lastModifiedBy>Brenton Pappas</cp:lastModifiedBy>
  <cp:revision>105</cp:revision>
  <dcterms:created xsi:type="dcterms:W3CDTF">2014-10-08T10:07:48Z</dcterms:created>
  <dcterms:modified xsi:type="dcterms:W3CDTF">2022-05-08T11:46:17Z</dcterms:modified>
</cp:coreProperties>
</file>