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 idx="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 idx="1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8714439-A563-4408-BD23-AE68699060C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Num" idx="13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F923B6-4916-44F6-A5A4-54765DE5E1E4}" type="slidenum">
              <a: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Num" idx="14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4483CA-944A-444B-BC8C-04A4DF80442C}" type="slidenum">
              <a: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F4B1E9-FEBC-4B08-93E5-CA979D91D395}" type="slidenum">
              <a: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Num" idx="16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ACFE8C-2292-48F4-BEC8-7F5668BC747A}" type="slidenum">
              <a: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Num" idx="17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DDF2D3-7CA9-49EB-8CE7-390222CD4D0E}" type="slidenum">
              <a: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8C88AC-77AA-4EF5-A886-6C381470842D}" type="slidenum">
              <a: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Num" idx="19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FAA6BC-E9A1-4802-887A-75D3DFF17972}" type="slidenum">
              <a: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Num" idx="2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691322-7F37-4E58-A16F-14C51C84C34D}" type="slidenum">
              <a: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Num" idx="2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227822-CC19-4642-A049-2BDD77A125EC}" type="slidenum">
              <a:rPr b="1" lang="en-AU" sz="1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F4A29C-F218-466C-8CBB-1D4B0FDB75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55F707-45B3-46F0-84B0-8818DD5A1E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E7F76E-7D7B-4624-9068-0B388E22057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906716-F33A-49B9-9613-542F78E2D96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F6478C-76E0-4851-A0FC-506045D1FE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F7C46FA-B897-43F0-88D8-6CB0C8AAA6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86E126-9FA5-4CEB-BE0C-360A8084F8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FD3B31-99A0-4B00-ABB6-3D60696431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FC27D17-C92E-45B0-BA93-C07D246743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3F1163A-3EC6-4422-90A4-94AF05E9AF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29C288-44D7-479A-95D9-2164BEA387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0A2270-6494-4809-AE0F-7547EF2AC8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30BCC72-B2DB-42DE-AE61-26CA5456C9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B34B2B5-DA97-4F7F-B9DF-D8AB145750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1309475-D315-4BA5-A3D1-1D90AD6055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301B54-D739-49BD-BB20-CBE65B1BFF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4DC45E4-48F3-4BA1-952A-DC26CDA9968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4B975F-6359-42FB-9735-6B7C9ADECB0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202924-323E-43C9-BEC2-8C4D4F2B66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7DEB90-AE49-445B-B2D8-65152B9D73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68F443-63A7-44C7-A200-2079AFD05F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F698CB-9FD7-4691-A535-60A81CE23A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C35FE7-DCF6-4E25-8390-532146EB96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2E69C7-9C06-4073-B318-0F8419D4BE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: Shape 1"/>
          <p:cNvSpPr/>
          <p:nvPr/>
        </p:nvSpPr>
        <p:spPr>
          <a:xfrm>
            <a:off x="0" y="0"/>
            <a:ext cx="10079640" cy="56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Freeform: Shape 2"/>
          <p:cNvSpPr/>
          <p:nvPr/>
        </p:nvSpPr>
        <p:spPr>
          <a:xfrm>
            <a:off x="0" y="0"/>
            <a:ext cx="10079640" cy="37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dt" idx="1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AU" sz="18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3B65361F-1CA4-4B65-9C1F-2AF17A3D96B9}" type="slidenum">
              <a:rPr b="1" lang="en-AU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A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1"/>
          <p:cNvSpPr/>
          <p:nvPr/>
        </p:nvSpPr>
        <p:spPr>
          <a:xfrm>
            <a:off x="0" y="5400000"/>
            <a:ext cx="100796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Freeform: Shape 2"/>
          <p:cNvSpPr/>
          <p:nvPr/>
        </p:nvSpPr>
        <p:spPr>
          <a:xfrm>
            <a:off x="0" y="0"/>
            <a:ext cx="10079640" cy="121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Freeform: Shape 7"/>
          <p:cNvSpPr/>
          <p:nvPr/>
        </p:nvSpPr>
        <p:spPr>
          <a:xfrm>
            <a:off x="9315000" y="5175000"/>
            <a:ext cx="449640" cy="44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arcTo wR="10800" hR="10800" stAng="-5400000" swAng="-21600000"/>
                <a:close/>
              </a:path>
            </a:pathLst>
          </a:cu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TextBox 8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5ED32F97-C627-4A79-91D7-DA961C218264}" type="slidenum">
              <a:rPr b="0" lang="en-US" sz="18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dt" idx="4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5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  <a:endParaRPr b="1" lang="en-AU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A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eeform: Shape 1"/>
          <p:cNvSpPr/>
          <p:nvPr/>
        </p:nvSpPr>
        <p:spPr>
          <a:xfrm>
            <a:off x="0" y="0"/>
            <a:ext cx="10079640" cy="56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Freeform: Shape 2"/>
          <p:cNvSpPr/>
          <p:nvPr/>
        </p:nvSpPr>
        <p:spPr>
          <a:xfrm>
            <a:off x="2520000" y="1350000"/>
            <a:ext cx="5039640" cy="188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0" y="3590"/>
                </a:lnTo>
                <a:lnTo>
                  <a:pt x="0" y="6280"/>
                </a:lnTo>
                <a:lnTo>
                  <a:pt x="0" y="8970"/>
                </a:lnTo>
                <a:lnTo>
                  <a:pt x="0" y="12630"/>
                </a:lnTo>
                <a:lnTo>
                  <a:pt x="0" y="15320"/>
                </a:lnTo>
                <a:lnTo>
                  <a:pt x="0" y="18010"/>
                </a:lnTo>
                <a:lnTo>
                  <a:pt x="0" y="21600"/>
                </a:lnTo>
                <a:lnTo>
                  <a:pt x="3590" y="21600"/>
                </a:lnTo>
                <a:lnTo>
                  <a:pt x="3449" y="39510"/>
                </a:lnTo>
                <a:lnTo>
                  <a:pt x="8970" y="21600"/>
                </a:lnTo>
                <a:lnTo>
                  <a:pt x="12630" y="21600"/>
                </a:lnTo>
                <a:lnTo>
                  <a:pt x="15320" y="21600"/>
                </a:lnTo>
                <a:lnTo>
                  <a:pt x="18010" y="21600"/>
                </a:lnTo>
                <a:lnTo>
                  <a:pt x="21600" y="21600"/>
                </a:lnTo>
                <a:lnTo>
                  <a:pt x="21600" y="18010"/>
                </a:lnTo>
                <a:lnTo>
                  <a:pt x="21600" y="15320"/>
                </a:lnTo>
                <a:lnTo>
                  <a:pt x="21600" y="12630"/>
                </a:lnTo>
                <a:lnTo>
                  <a:pt x="21600" y="8970"/>
                </a:lnTo>
                <a:lnTo>
                  <a:pt x="21600" y="6280"/>
                </a:lnTo>
                <a:lnTo>
                  <a:pt x="21600" y="3590"/>
                </a:lnTo>
                <a:lnTo>
                  <a:pt x="21600" y="0"/>
                </a:lnTo>
                <a:lnTo>
                  <a:pt x="18010" y="0"/>
                </a:lnTo>
                <a:lnTo>
                  <a:pt x="15320" y="0"/>
                </a:lnTo>
                <a:lnTo>
                  <a:pt x="12630" y="0"/>
                </a:lnTo>
                <a:lnTo>
                  <a:pt x="8970" y="0"/>
                </a:lnTo>
                <a:lnTo>
                  <a:pt x="6280" y="0"/>
                </a:lnTo>
                <a:lnTo>
                  <a:pt x="3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1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Num" idx="8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AU" sz="18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AA45C895-1C77-4951-963E-5EFD3D7400F8}" type="slidenum">
              <a:rPr b="1" lang="en-AU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AU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A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2577240"/>
            <a:ext cx="9359640" cy="123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en-AU" sz="2700" spc="-1" strike="noStrike">
                <a:solidFill>
                  <a:srgbClr val="ffffff"/>
                </a:solidFill>
                <a:latin typeface="Source Sans Pro Black"/>
              </a:rPr>
              <a:t>Analysing the Issue of Methamphetamine Abuse Through the See Judge Act Framework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360000" y="3012840"/>
            <a:ext cx="935964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655"/>
              </a:spcAft>
              <a:buNone/>
              <a:tabLst>
                <a:tab algn="l" pos="0"/>
              </a:tabLst>
            </a:pPr>
            <a:r>
              <a:rPr b="0" lang="en-AU" sz="2200" spc="-1" strike="noStrike">
                <a:solidFill>
                  <a:srgbClr val="ffffff"/>
                </a:solidFill>
                <a:latin typeface="Source Sans Pro"/>
              </a:rPr>
              <a:t>James Macgillivray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AU" sz="2700" spc="-1" strike="noStrike">
                <a:solidFill>
                  <a:srgbClr val="ffffff"/>
                </a:solidFill>
                <a:latin typeface="Source Sans Pro Black"/>
              </a:rPr>
              <a:t>See – Identifying What the Issue is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Methamphetamine is:</a:t>
            </a:r>
            <a:endParaRPr b="1" lang="en-AU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>
              <a:lnSpc>
                <a:spcPct val="90000"/>
              </a:lnSpc>
              <a:spcAft>
                <a:spcPts val="105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A potent central nervous system stimulant</a:t>
            </a:r>
            <a:endParaRPr b="0" lang="en-AU" sz="24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90000"/>
              </a:lnSpc>
              <a:spcAft>
                <a:spcPts val="105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Mainly used as a recreational drug</a:t>
            </a:r>
            <a:endParaRPr b="0" lang="en-AU" sz="24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90000"/>
              </a:lnSpc>
              <a:spcAft>
                <a:spcPts val="105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Highly addictive</a:t>
            </a:r>
            <a:endParaRPr b="0" lang="en-AU" sz="24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90000"/>
              </a:lnSpc>
              <a:spcAft>
                <a:spcPts val="105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Illegal</a:t>
            </a:r>
            <a:endParaRPr b="0" lang="en-AU" sz="24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90000"/>
              </a:lnSpc>
              <a:spcAft>
                <a:spcPts val="105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A Cause of Violent Behaviour</a:t>
            </a:r>
            <a:endParaRPr b="0" lang="en-AU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Picture 3" descr=""/>
          <p:cNvPicPr/>
          <p:nvPr/>
        </p:nvPicPr>
        <p:blipFill>
          <a:blip r:embed="rId1"/>
          <a:stretch/>
        </p:blipFill>
        <p:spPr>
          <a:xfrm>
            <a:off x="6537240" y="1911240"/>
            <a:ext cx="2466720" cy="184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AU" sz="2700" spc="-1" strike="noStrike">
                <a:solidFill>
                  <a:srgbClr val="ffffff"/>
                </a:solidFill>
                <a:latin typeface="Source Sans Pro Black"/>
              </a:rPr>
              <a:t>See – Identifying the Prevalence of the Issue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Drub abuse in Innisfail is very high relatively to other cities and towns</a:t>
            </a:r>
            <a:endParaRPr b="1" lang="en-AU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1.3% in Cassowary Coast in past year</a:t>
            </a:r>
            <a:endParaRPr b="1" lang="en-AU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0.8% in Brisbane in past year</a:t>
            </a:r>
            <a:endParaRPr b="1" lang="en-AU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This is a 50% difference</a:t>
            </a:r>
            <a:endParaRPr b="1" lang="en-A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AU" sz="2700" spc="-1" strike="noStrike">
                <a:solidFill>
                  <a:srgbClr val="ffffff"/>
                </a:solidFill>
                <a:latin typeface="Source Sans Pro Black"/>
              </a:rPr>
              <a:t>See – Why is this an Issue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In some circumstances using illicit substances can be only harmful to the one using the drug</a:t>
            </a:r>
            <a:endParaRPr b="1" lang="en-AU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However this is obviously not always the case and many drugs make people extremely aggressive and and cause large amounts of violence in communities.</a:t>
            </a:r>
            <a:endParaRPr b="1" lang="en-AU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Since Violence is obviously bad, taking drugs causing violence should not be tolerated.</a:t>
            </a:r>
            <a:endParaRPr b="1" lang="en-A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AU" sz="2700" spc="-1" strike="noStrike">
                <a:solidFill>
                  <a:srgbClr val="ffffff"/>
                </a:solidFill>
                <a:latin typeface="Source Sans Pro Black"/>
              </a:rPr>
              <a:t>See – What is Causing the Issue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4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People try Methamphetamine for a few reasons including:</a:t>
            </a:r>
            <a:endParaRPr b="1" lang="en-AU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>
              <a:lnSpc>
                <a:spcPct val="90000"/>
              </a:lnSpc>
              <a:spcAft>
                <a:spcPts val="105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Curiosity</a:t>
            </a:r>
            <a:endParaRPr b="0" lang="en-AU" sz="24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90000"/>
              </a:lnSpc>
              <a:spcAft>
                <a:spcPts val="105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Boredom</a:t>
            </a:r>
            <a:endParaRPr b="0" lang="en-AU" sz="24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90000"/>
              </a:lnSpc>
              <a:spcAft>
                <a:spcPts val="105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Cope with Mental Health Issues (Depression/Anxiety)</a:t>
            </a:r>
            <a:endParaRPr b="0" lang="en-AU" sz="24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90000"/>
              </a:lnSpc>
              <a:spcAft>
                <a:spcPts val="105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AU" sz="21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Feeling apart of a social group</a:t>
            </a:r>
            <a:endParaRPr b="0" lang="en-AU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AU" sz="2700" spc="-1" strike="noStrike">
                <a:solidFill>
                  <a:srgbClr val="ffffff"/>
                </a:solidFill>
                <a:latin typeface="Source Sans Pro Black"/>
              </a:rPr>
              <a:t>See – What is Causing the Issue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Once these people are “in the door” further use it usually caused by addiction</a:t>
            </a:r>
            <a:endParaRPr b="1" lang="en-AU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Methamphetamine is highly addictive</a:t>
            </a:r>
            <a:endParaRPr b="1" lang="en-A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AU" sz="2700" spc="-1" strike="noStrike">
                <a:solidFill>
                  <a:srgbClr val="ffffff"/>
                </a:solidFill>
                <a:latin typeface="Source Sans Pro Black"/>
              </a:rPr>
              <a:t>Judge – What are the Broader Impacts on Society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4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Increased impact on welfare system</a:t>
            </a:r>
            <a:endParaRPr b="1" lang="en-AU" sz="2400" spc="-1" strike="noStrike">
              <a:solidFill>
                <a:srgbClr val="2c3e5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	</a:t>
            </a: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People who take drugs have less money to pay for </a:t>
            </a: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	</a:t>
            </a: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	</a:t>
            </a: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themselves </a:t>
            </a: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	</a:t>
            </a: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and require more medial care</a:t>
            </a:r>
            <a:endParaRPr b="1" lang="en-AU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  <a:tabLst>
                <a:tab algn="l" pos="0"/>
              </a:tabLst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Increased homeless population</a:t>
            </a:r>
            <a:endParaRPr b="1" lang="en-AU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Drug users spend money on drugs and often won’t/can’t pay for housing</a:t>
            </a:r>
            <a:endParaRPr b="0" lang="en-A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1" lang="en-A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AU" sz="2700" spc="-1" strike="noStrike">
                <a:solidFill>
                  <a:srgbClr val="ffffff"/>
                </a:solidFill>
                <a:latin typeface="Source Sans Pro Black"/>
              </a:rPr>
              <a:t>Act – What does the Church say we Should do About This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4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The Church was a strong stance against the use of mind altering drugs and tempation</a:t>
            </a:r>
            <a:endParaRPr b="1" lang="en-AU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en-AU" sz="1600" spc="-1" strike="noStrike">
                <a:solidFill>
                  <a:srgbClr val="2c3e50"/>
                </a:solidFill>
                <a:latin typeface="Source Sans Pro Semibold"/>
                <a:ea typeface="Arial"/>
              </a:rPr>
              <a:t>No temptation has overtaken you except what is common to mankind. And God is faithful; he will not let you be tempted beyond what you can bear. But when you are tempted, he will also provide a way out so that you can endure it - </a:t>
            </a:r>
            <a:r>
              <a:rPr b="1" lang="en-AU" sz="1600" spc="-1" strike="noStrike">
                <a:solidFill>
                  <a:srgbClr val="2c3e50"/>
                </a:solidFill>
                <a:latin typeface="Source Sans Pro Semibold"/>
              </a:rPr>
              <a:t>Corinthians 10:13</a:t>
            </a:r>
            <a:endParaRPr b="1" lang="en-AU" sz="1600" spc="-1" strike="noStrike">
              <a:solidFill>
                <a:srgbClr val="2c3e50"/>
              </a:solidFill>
              <a:latin typeface="Source Sans Pro Semibold"/>
            </a:endParaRPr>
          </a:p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endParaRPr b="1" lang="en-AU" sz="1600" spc="-1" strike="noStrike">
              <a:solidFill>
                <a:srgbClr val="2c3e50"/>
              </a:solidFill>
              <a:latin typeface="Source Sans Pro Semibold"/>
            </a:endParaRPr>
          </a:p>
          <a:p>
            <a:pPr marL="343080" indent="-343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en-AU" sz="2400" spc="-1" strike="noStrike">
                <a:solidFill>
                  <a:srgbClr val="2c3e50"/>
                </a:solidFill>
                <a:latin typeface="Source Sans Pro Semibold"/>
              </a:rPr>
              <a:t>Prevention, Care and Suppression</a:t>
            </a:r>
            <a:endParaRPr b="1" lang="en-AU" sz="2400" spc="-1" strike="noStrike">
              <a:solidFill>
                <a:srgbClr val="2c3e5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1" lang="en-A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Num" idx="12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AU" sz="18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51F6D026-2566-435F-A843-370D50DA47BE}" type="slidenum">
              <a:rPr b="1" lang="en-AU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2700" spc="-1" strike="noStrike">
                <a:solidFill>
                  <a:srgbClr val="2c3e50"/>
                </a:solidFill>
                <a:latin typeface="Source Sans Pro Black"/>
              </a:rPr>
              <a:t>END.</a:t>
            </a:r>
            <a:endParaRPr b="1" lang="en-A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Application>LibreOffice/7.3.6.2$Linux_X86_64 LibreOffice_project/30$Build-2</Application>
  <AppVersion>15.0000</AppVersion>
  <Words>266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2022-10-19T14:25:29Z</dcterms:created>
  <dc:creator/>
  <dc:description/>
  <dc:language>en-US</dc:language>
  <cp:lastModifiedBy/>
  <dcterms:modified xsi:type="dcterms:W3CDTF">2022-11-13T21:19:42Z</dcterms:modified>
  <cp:revision>13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Custom</vt:lpwstr>
  </property>
  <property fmtid="{D5CDD505-2E9C-101B-9397-08002B2CF9AE}" pid="4" name="Slides">
    <vt:i4>8</vt:i4>
  </property>
</Properties>
</file>