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67" r:id="rId5"/>
    <p:sldId id="268" r:id="rId6"/>
    <p:sldId id="264" r:id="rId7"/>
    <p:sldId id="269" r:id="rId8"/>
    <p:sldId id="270" r:id="rId9"/>
    <p:sldId id="271" r:id="rId10"/>
    <p:sldId id="272" r:id="rId11"/>
    <p:sldId id="287" r:id="rId12"/>
    <p:sldId id="288" r:id="rId13"/>
    <p:sldId id="282" r:id="rId14"/>
    <p:sldId id="284" r:id="rId15"/>
    <p:sldId id="286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92EDA-0FDC-417C-8409-01CA141D52CF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2656-3957-42C1-AAC6-BD94246E59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4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ac42cd0a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ac42cd0a_0_6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43ac42cd0a_0_6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08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63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30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8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3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51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ac42cd0a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ac42cd0a_0_6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43ac42cd0a_0_6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65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DF8-5A5F-459C-B72F-ECB0B528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7BC2A-430F-4687-96AF-625F2AAFD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A1B8-2E3E-4878-A2DB-8D086BD6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5CE6-0704-4EC8-917C-414F2E59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C4B2-B2F4-4EDE-BD7E-A4C608A5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32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5609-1230-4FD9-ADC7-4FC8103B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DB76-F3EB-49B2-8AF0-AFF1B8DE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9170-5FBF-41F6-BE11-870AB07F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40C2-E4D5-4616-BC5A-893EABDE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E3B8-9832-4C8F-BC07-4E8237E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27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4FCD-2492-46B9-B559-52F473AA3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3F4A-7C7B-4366-9EF2-216C9471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80A8-530E-4E78-9B6B-AA0CE6AB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6FE5-1334-4D56-A43B-0AB49CD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DCEB-72E7-490C-B684-A088138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78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DE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0" y="952000"/>
            <a:ext cx="12192000" cy="4953900"/>
          </a:xfrm>
          <a:prstGeom prst="rect">
            <a:avLst/>
          </a:prstGeom>
          <a:solidFill>
            <a:srgbClr val="0D65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10917200" y="5901600"/>
            <a:ext cx="1274700" cy="956400"/>
          </a:xfrm>
          <a:prstGeom prst="rect">
            <a:avLst/>
          </a:prstGeom>
          <a:solidFill>
            <a:srgbClr val="A7C9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0" y="5906000"/>
            <a:ext cx="2695200" cy="951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359367" y="5901600"/>
            <a:ext cx="4249500" cy="956400"/>
          </a:xfrm>
          <a:prstGeom prst="rect">
            <a:avLst/>
          </a:prstGeom>
          <a:solidFill>
            <a:srgbClr val="78B5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9608967" y="5906000"/>
            <a:ext cx="1308000" cy="9519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6136800" y="0"/>
            <a:ext cx="6055200" cy="956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/>
          </p:nvPr>
        </p:nvSpPr>
        <p:spPr>
          <a:xfrm>
            <a:off x="1297767" y="1788634"/>
            <a:ext cx="8352000" cy="3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392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iror and Content Layout">
  <p:cSld name="Moniror and Content 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12192000" cy="37947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0" y="3794760"/>
            <a:ext cx="12192000" cy="30633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41248" y="805472"/>
            <a:ext cx="81273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6410166" y="4162794"/>
            <a:ext cx="2286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6410166" y="4596010"/>
            <a:ext cx="22860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9196942" y="4162794"/>
            <a:ext cx="22860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"/>
          </p:nvPr>
        </p:nvSpPr>
        <p:spPr>
          <a:xfrm>
            <a:off x="9196942" y="4596010"/>
            <a:ext cx="22860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5"/>
          </p:nvPr>
        </p:nvSpPr>
        <p:spPr>
          <a:xfrm>
            <a:off x="836613" y="1392450"/>
            <a:ext cx="8128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39788" y="2174510"/>
            <a:ext cx="4947000" cy="409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1"/>
          <p:cNvSpPr>
            <a:spLocks noGrp="1"/>
          </p:cNvSpPr>
          <p:nvPr>
            <p:ph type="pic" idx="6"/>
          </p:nvPr>
        </p:nvSpPr>
        <p:spPr>
          <a:xfrm>
            <a:off x="6411224" y="2623415"/>
            <a:ext cx="10698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>
            <a:spLocks noGrp="1"/>
          </p:cNvSpPr>
          <p:nvPr>
            <p:ph type="pic" idx="7"/>
          </p:nvPr>
        </p:nvSpPr>
        <p:spPr>
          <a:xfrm>
            <a:off x="9196942" y="2623415"/>
            <a:ext cx="10698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>
            <a:spLocks noGrp="1"/>
          </p:cNvSpPr>
          <p:nvPr>
            <p:ph type="pic" idx="8"/>
          </p:nvPr>
        </p:nvSpPr>
        <p:spPr>
          <a:xfrm>
            <a:off x="976313" y="2359025"/>
            <a:ext cx="4648200" cy="2873400"/>
          </a:xfrm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9"/>
          </p:nvPr>
        </p:nvSpPr>
        <p:spPr>
          <a:xfrm>
            <a:off x="9409913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40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5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23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Text Layout">
  <p:cSld name="Two Content Text Layou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2807208"/>
            <a:ext cx="12192000" cy="40509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831850" y="4096261"/>
            <a:ext cx="49272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324399"/>
            <a:ext cx="10515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2"/>
          </p:nvPr>
        </p:nvSpPr>
        <p:spPr>
          <a:xfrm>
            <a:off x="6424947" y="4096261"/>
            <a:ext cx="49272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>
            <a:spLocks noGrp="1"/>
          </p:cNvSpPr>
          <p:nvPr>
            <p:ph type="pic" idx="3"/>
          </p:nvPr>
        </p:nvSpPr>
        <p:spPr>
          <a:xfrm>
            <a:off x="831850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420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nd Caption Layout">
  <p:cSld name="Two Content and Caption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0" y="2990088"/>
            <a:ext cx="12192000" cy="38679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199" y="805472"/>
            <a:ext cx="6861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1053452" y="3340707"/>
            <a:ext cx="3666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"/>
          </p:nvPr>
        </p:nvSpPr>
        <p:spPr>
          <a:xfrm>
            <a:off x="836612" y="3773923"/>
            <a:ext cx="5259300" cy="20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3"/>
          </p:nvPr>
        </p:nvSpPr>
        <p:spPr>
          <a:xfrm>
            <a:off x="836613" y="1392449"/>
            <a:ext cx="10515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4"/>
          </p:nvPr>
        </p:nvSpPr>
        <p:spPr>
          <a:xfrm>
            <a:off x="6682936" y="3353508"/>
            <a:ext cx="3666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5"/>
          </p:nvPr>
        </p:nvSpPr>
        <p:spPr>
          <a:xfrm>
            <a:off x="6466097" y="3786724"/>
            <a:ext cx="5068200" cy="20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>
            <a:spLocks noGrp="1"/>
          </p:cNvSpPr>
          <p:nvPr>
            <p:ph type="pic" idx="6"/>
          </p:nvPr>
        </p:nvSpPr>
        <p:spPr>
          <a:xfrm>
            <a:off x="9409913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44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s and Content Layout">
  <p:cSld name="Circles and Content Layou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-1587" y="-1"/>
            <a:ext cx="12192000" cy="68580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0" y="3690968"/>
            <a:ext cx="12192000" cy="31671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838200" y="805472"/>
            <a:ext cx="7081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587236" y="4798586"/>
            <a:ext cx="25773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2"/>
          </p:nvPr>
        </p:nvSpPr>
        <p:spPr>
          <a:xfrm>
            <a:off x="1587236" y="5235475"/>
            <a:ext cx="2577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3"/>
          </p:nvPr>
        </p:nvSpPr>
        <p:spPr>
          <a:xfrm>
            <a:off x="836613" y="1392449"/>
            <a:ext cx="105156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1969178" y="2806082"/>
            <a:ext cx="1847100" cy="1847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F7F7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4730062" y="2358026"/>
            <a:ext cx="2295000" cy="22950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F7F7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613594" y="2037986"/>
            <a:ext cx="2615100" cy="2615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F7F7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4"/>
          </p:nvPr>
        </p:nvSpPr>
        <p:spPr>
          <a:xfrm>
            <a:off x="2022734" y="3082272"/>
            <a:ext cx="17400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5"/>
          </p:nvPr>
        </p:nvSpPr>
        <p:spPr>
          <a:xfrm>
            <a:off x="2022734" y="4075184"/>
            <a:ext cx="17400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6"/>
          </p:nvPr>
        </p:nvSpPr>
        <p:spPr>
          <a:xfrm>
            <a:off x="5007646" y="2886747"/>
            <a:ext cx="17400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7"/>
          </p:nvPr>
        </p:nvSpPr>
        <p:spPr>
          <a:xfrm>
            <a:off x="5007646" y="3879659"/>
            <a:ext cx="17400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8"/>
          </p:nvPr>
        </p:nvSpPr>
        <p:spPr>
          <a:xfrm>
            <a:off x="7761966" y="2723457"/>
            <a:ext cx="22950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9"/>
          </p:nvPr>
        </p:nvSpPr>
        <p:spPr>
          <a:xfrm>
            <a:off x="8038166" y="3716369"/>
            <a:ext cx="17400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3"/>
          </p:nvPr>
        </p:nvSpPr>
        <p:spPr>
          <a:xfrm>
            <a:off x="4587884" y="4798586"/>
            <a:ext cx="25773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4"/>
          </p:nvPr>
        </p:nvSpPr>
        <p:spPr>
          <a:xfrm>
            <a:off x="4587884" y="5240927"/>
            <a:ext cx="2577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5"/>
          </p:nvPr>
        </p:nvSpPr>
        <p:spPr>
          <a:xfrm>
            <a:off x="7654886" y="4798586"/>
            <a:ext cx="25773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16"/>
          </p:nvPr>
        </p:nvSpPr>
        <p:spPr>
          <a:xfrm>
            <a:off x="7654886" y="5231802"/>
            <a:ext cx="2577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8" name="Google Shape;238;p27"/>
          <p:cNvSpPr>
            <a:spLocks noGrp="1"/>
          </p:cNvSpPr>
          <p:nvPr>
            <p:ph type="pic" idx="17"/>
          </p:nvPr>
        </p:nvSpPr>
        <p:spPr>
          <a:xfrm>
            <a:off x="9409913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06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s Content Layout">
  <p:cSld name="Testimonials Content Layou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0" y="3541262"/>
            <a:ext cx="12192000" cy="33168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838199" y="805472"/>
            <a:ext cx="6861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2742719" y="2572232"/>
            <a:ext cx="1908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2742719" y="3209465"/>
            <a:ext cx="19080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>
            <a:spLocks noGrp="1"/>
          </p:cNvSpPr>
          <p:nvPr>
            <p:ph type="pic" idx="3"/>
          </p:nvPr>
        </p:nvSpPr>
        <p:spPr>
          <a:xfrm>
            <a:off x="1030546" y="2440194"/>
            <a:ext cx="1389900" cy="1389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4"/>
          </p:nvPr>
        </p:nvSpPr>
        <p:spPr>
          <a:xfrm>
            <a:off x="7916852" y="2572232"/>
            <a:ext cx="19080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5"/>
          </p:nvPr>
        </p:nvSpPr>
        <p:spPr>
          <a:xfrm>
            <a:off x="7916852" y="3209465"/>
            <a:ext cx="19080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>
            <a:spLocks noGrp="1"/>
          </p:cNvSpPr>
          <p:nvPr>
            <p:ph type="pic" idx="6"/>
          </p:nvPr>
        </p:nvSpPr>
        <p:spPr>
          <a:xfrm>
            <a:off x="6252805" y="2440194"/>
            <a:ext cx="1389900" cy="1389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body" idx="7"/>
          </p:nvPr>
        </p:nvSpPr>
        <p:spPr>
          <a:xfrm>
            <a:off x="2742719" y="3874620"/>
            <a:ext cx="3039900" cy="1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8"/>
          </p:nvPr>
        </p:nvSpPr>
        <p:spPr>
          <a:xfrm>
            <a:off x="7916852" y="3874620"/>
            <a:ext cx="3039900" cy="1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5" name="Google Shape;255;p28"/>
          <p:cNvSpPr>
            <a:spLocks noGrp="1"/>
          </p:cNvSpPr>
          <p:nvPr>
            <p:ph type="pic" idx="9"/>
          </p:nvPr>
        </p:nvSpPr>
        <p:spPr>
          <a:xfrm>
            <a:off x="9409913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ection Content">
  <p:cSld name="Header Section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831850" y="4721902"/>
            <a:ext cx="106806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38200" y="4062334"/>
            <a:ext cx="106743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  <a:defRPr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8609013" y="5998474"/>
            <a:ext cx="2743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7237413" y="6168551"/>
            <a:ext cx="41148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38200" y="615585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831850" y="851603"/>
            <a:ext cx="1938600" cy="39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16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895-85CB-4A95-B7CA-FC0623B3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611-3FCC-476D-8F6C-3084A3BE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D252-1E04-4950-B5DE-B2008B5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5BA5-CAE4-4F46-9C11-401541DA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E3D2-202A-4387-B4CC-9638C46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7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28C5-EE25-42F3-B764-A57370CE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7E8F-0BE2-49A4-841C-20E22647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D089-AAF4-4AF3-8B99-2A3079C1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AE3A-9F08-4590-9256-84FAAEEA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6928-A58B-45AA-AC0A-ED5A326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54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5BD4-A0EC-4120-AF8A-79A8BF2B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6DB1-80FC-4D07-B207-36D01364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A5322-5BFF-4BD1-8A2E-628A45CA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071F-6BC8-4BF6-9772-CAAECB2E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8046-E9D4-4C3C-B2D4-A46EA604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44A6-68D0-47E4-AED8-E4C80CB0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1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8CE3-34D6-4434-8454-373D989C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94A4-00E5-4717-80D0-C41CD363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6DCE3-FD6E-46D8-BD72-5381881B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6C1EB-50A7-481B-AA76-86854FFB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4E253-F5C6-4151-82AB-3FF6B6708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73F17-FF10-461B-BC97-4AF3F5A2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F383B-BB9C-4820-A63A-4DA5FA19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BBC35-4173-4C9D-82CD-E3E3507B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1FFF-263F-4F85-81A2-F28A1A53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7830A-6A9D-4216-ACEC-1140750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1F5E1-908A-42EF-94A4-D39EEB4C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AF3D-86D5-4906-B9D9-DE83865D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24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57473-E721-4E58-B77F-FF6FC3F8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8C51-A0D1-49AC-BCAF-F8B55F6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0E69-5649-4DA0-8803-2427C0D4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1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122-8110-4958-B94E-98B16746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2970-0EB7-4B8F-9D92-C1BBEC90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5C68C-B2C0-488E-964C-B15E743B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75BE-1372-43AD-BAE1-C4F20361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F7DD-E810-49C2-A387-7F22CB4B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6857-92B2-4E91-9D09-D7126281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52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F0D0-8C37-45CA-8064-D0990A08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53C8C-4CC5-45F2-BF36-3C2E5151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0FFD5-06A8-408A-9287-41ADA2E1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75DC-B9B8-4B6F-AC38-7C67DCE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E8D74-39CF-4440-AB10-6761FA3A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81719-D54E-4A67-8B7A-3CB1CBB0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5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F24E7-79B1-47B8-B575-8D0D7FC5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E306-7D70-4FEE-98E7-6ED965D3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A095-EEC1-48E6-9B44-D949F49EE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CBD4-6044-49CE-B5AB-35E39AA383E2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C162-A923-4CE2-BF62-F1C93C314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ADF8-A5EE-4DC1-862F-13BF1D6BC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726D-FA49-4BEC-A345-8CDA01C04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66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dobe.com/page/osIlQd0PNrKhN/" TargetMode="External"/><Relationship Id="rId2" Type="http://schemas.openxmlformats.org/officeDocument/2006/relationships/hyperlink" Target="https://www.travelmoneyoz.com/blog/destination-essentials/travel-hacks-beginners-guide-philippine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FA6DE5-7903-4D53-BF25-7C60D860B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18" name="Google Shape;418;p4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000" b="1" i="0" u="none" strike="noStrike" cap="none"/>
              <a:t>Week 2: Travel in the Media: journalism and blogging</a:t>
            </a:r>
          </a:p>
        </p:txBody>
      </p:sp>
      <p:sp>
        <p:nvSpPr>
          <p:cNvPr id="419" name="Google Shape;41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946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BA97-3986-4B81-80B1-D24B0F2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Blog :</a:t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3B63-7BC0-43B0-B930-C61ACF0A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Noun: </a:t>
            </a:r>
          </a:p>
          <a:p>
            <a:r>
              <a:rPr lang="en-US" dirty="0"/>
              <a:t>a regular record of your thoughts, opinions, or experiences that you put on the internet for other people to read:</a:t>
            </a:r>
          </a:p>
          <a:p>
            <a:pPr>
              <a:buFontTx/>
              <a:buChar char="-"/>
            </a:pPr>
            <a:r>
              <a:rPr lang="en-US" dirty="0"/>
              <a:t>She writes a food blog in which she shares recipes, tips, and restaurant reviews.</a:t>
            </a:r>
          </a:p>
          <a:p>
            <a:pPr marL="107950" indent="0">
              <a:buNone/>
            </a:pPr>
            <a:endParaRPr lang="en-US" dirty="0"/>
          </a:p>
          <a:p>
            <a:r>
              <a:rPr lang="en-US" dirty="0"/>
              <a:t>Verb: to write or add material to a blog:</a:t>
            </a:r>
          </a:p>
          <a:p>
            <a:r>
              <a:rPr lang="en-US" dirty="0"/>
              <a:t>She blogs about fashion.</a:t>
            </a:r>
          </a:p>
          <a:p>
            <a:endParaRPr lang="en-US" dirty="0"/>
          </a:p>
          <a:p>
            <a:r>
              <a:rPr lang="en-US" dirty="0"/>
              <a:t>Blogger (noun) is one who blogs</a:t>
            </a:r>
            <a:endParaRPr lang="en-A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7950" indent="0">
              <a:buNone/>
            </a:pPr>
            <a:r>
              <a:rPr lang="en-US" sz="1200" dirty="0"/>
              <a:t>BLOG | meaning in the Cambridge English Dictionary. (2019). Dictionary.cambridge.org. Retrieved 13 October 2019, from https://dictionary.cambridge.org/dictionary/english/blog</a:t>
            </a:r>
            <a:endParaRPr lang="en-A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5A631-9F5D-4A96-A2E8-6C50B6EAA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D296B-F642-461B-80DD-3FB00412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07" y="1890599"/>
            <a:ext cx="6702593" cy="36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8FF3-9AF3-404D-93C6-2E32902F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blog examples: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B137-FCDD-4579-BFE9-603273DD7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>
                <a:hlinkClick r:id="rId2"/>
              </a:rPr>
              <a:t>Professional</a:t>
            </a:r>
            <a:endParaRPr lang="en-AU" dirty="0">
              <a:hlinkClick r:id="" action="ppaction://noaction"/>
            </a:endParaRPr>
          </a:p>
          <a:p>
            <a:r>
              <a:rPr lang="en-AU" dirty="0">
                <a:hlinkClick r:id="rId2"/>
              </a:rPr>
              <a:t>https://www.travelmoneyoz.com/blog/destination-essentials/travel-hacks-beginners-guide-philippines</a:t>
            </a:r>
            <a:endParaRPr lang="en-AU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AU" dirty="0"/>
              <a:t>s a class we will look at this example and note the stylistic features (format) and some language features.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DADA0-40E0-4001-B5A3-D711E2FFCA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Student:</a:t>
            </a:r>
          </a:p>
          <a:p>
            <a:r>
              <a:rPr lang="en-AU" dirty="0">
                <a:hlinkClick r:id="rId3"/>
              </a:rPr>
              <a:t>https://spark.adobe.com/page/osIlQd0PNrKhN/</a:t>
            </a:r>
            <a:r>
              <a:rPr lang="en-AU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AU" dirty="0"/>
              <a:t>n pairs you will look at this example and identify the stylistic features (format) and some language features.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54EA-8595-42F8-A16D-0803CF3E9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58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46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F290-BB5B-4967-80C0-45CC805E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Homework: due Friday.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BF7A0-16DC-478D-9303-66549857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2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71413-7F65-4905-A3F8-34A84DDC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Find a list of top 10 bloggers and find your </a:t>
            </a:r>
            <a:r>
              <a:rPr lang="en-US" sz="2000" dirty="0" err="1">
                <a:solidFill>
                  <a:srgbClr val="FFFFFF"/>
                </a:solidFill>
              </a:rPr>
              <a:t>favourite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Find a how –to-blog website to bookmark and scan it for information.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Explain why it is your </a:t>
            </a:r>
            <a:r>
              <a:rPr lang="en-US" sz="2000" dirty="0" err="1">
                <a:solidFill>
                  <a:srgbClr val="FFFFFF"/>
                </a:solidFill>
              </a:rPr>
              <a:t>favourite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7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CF9109-05B6-47FB-9EC3-F53C2578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Aim: check understanding of blog by identifying blogs.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DEFBE1C-C7D3-425C-8556-0F151565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 to Education </a:t>
            </a:r>
            <a: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erfect to complete a lesson on blogging.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C3C58-31A3-4FDB-AC70-5E16B739C6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6503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CF9109-05B6-47FB-9EC3-F53C2578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Aim: analyzing features of blogs.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DEFBE1C-C7D3-425C-8556-0F151565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 to </a:t>
            </a:r>
            <a: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stileapp.com/join</a:t>
            </a:r>
            <a:b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CLASS CODE</a:t>
            </a:r>
            <a:b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W4RHC7 to 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complete a lesson on blogging.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C3C58-31A3-4FDB-AC70-5E16B739C6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126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 4, Week 2: travel journalism - blogging</a:t>
            </a:r>
            <a:endParaRPr dirty="0"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intentions: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B21D5-3EBF-4B4C-AF32-B61E67932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travel journalism, culture, blog</a:t>
            </a:r>
          </a:p>
          <a:p>
            <a:r>
              <a:rPr lang="en-US" dirty="0"/>
              <a:t>Understand task</a:t>
            </a:r>
          </a:p>
          <a:p>
            <a:r>
              <a:rPr lang="en-US" dirty="0"/>
              <a:t>understand the change in time in representation of cultures from British colonial times until now</a:t>
            </a:r>
          </a:p>
          <a:p>
            <a:r>
              <a:rPr lang="en-US" dirty="0"/>
              <a:t>understand the role of adjectives/ verbs/ figurative devices used in representing a culture and creating a positive and negative tone</a:t>
            </a:r>
          </a:p>
          <a:p>
            <a:endParaRPr lang="en-AU" dirty="0"/>
          </a:p>
        </p:txBody>
      </p:sp>
      <p:sp>
        <p:nvSpPr>
          <p:cNvPr id="428" name="Google Shape;428;p48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Success criteria By the end of the week: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9894-DA0D-452A-BD69-CADCF1AC13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Experiment with writing to represent a culture by changing verbs and adjectives</a:t>
            </a:r>
          </a:p>
          <a:p>
            <a:r>
              <a:rPr lang="en-US" dirty="0"/>
              <a:t>Define travel journalism, culture, blog</a:t>
            </a:r>
          </a:p>
          <a:p>
            <a:r>
              <a:rPr lang="en-US" dirty="0"/>
              <a:t>Understand and experiment with creating tone</a:t>
            </a:r>
          </a:p>
          <a:p>
            <a:r>
              <a:rPr lang="en-US" dirty="0"/>
              <a:t>Compare vocabulary used to create positive and negative tone</a:t>
            </a:r>
          </a:p>
          <a:p>
            <a:r>
              <a:rPr lang="en-US" dirty="0"/>
              <a:t>Identify features of blog on Education perfect</a:t>
            </a:r>
          </a:p>
          <a:p>
            <a:r>
              <a:rPr lang="en-US" dirty="0" err="1"/>
              <a:t>Analyse</a:t>
            </a:r>
            <a:r>
              <a:rPr lang="en-US" dirty="0"/>
              <a:t> features of blogs on stile app </a:t>
            </a:r>
          </a:p>
          <a:p>
            <a:r>
              <a:rPr lang="en-US" dirty="0"/>
              <a:t>Create blog and start post 1</a:t>
            </a:r>
            <a:endParaRPr lang="en-AU" dirty="0"/>
          </a:p>
        </p:txBody>
      </p:sp>
      <p:sp>
        <p:nvSpPr>
          <p:cNvPr id="426" name="Google Shape;426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84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Travelling</a:t>
            </a:r>
            <a:endParaRPr sz="36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Brainstorm</a:t>
            </a:r>
            <a:endParaRPr sz="2200" b="1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entices a traveller to visit a location?</a:t>
            </a: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Reflect</a:t>
            </a:r>
            <a:endParaRPr sz="2200" b="1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would you like to travel to, that you haven’t been before?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makes you want to go there?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travellers go to a location for?</a:t>
            </a:r>
            <a:endParaRPr sz="1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9" name="Google Shape;389;p44" descr="Image icon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2984" r="2984"/>
          <a:stretch/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 descr="Pencil icon"/>
          <p:cNvPicPr preferRelativeResize="0">
            <a:picLocks noGrp="1"/>
          </p:cNvPicPr>
          <p:nvPr>
            <p:ph type="pic" idx="7"/>
          </p:nvPr>
        </p:nvPicPr>
        <p:blipFill rotWithShape="1">
          <a:blip r:embed="rId4">
            <a:alphaModFix/>
          </a:blip>
          <a:srcRect l="2914" r="2914"/>
          <a:stretch/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4" descr="Abstract background"/>
          <p:cNvPicPr preferRelativeResize="0">
            <a:picLocks noGrp="1"/>
          </p:cNvPicPr>
          <p:nvPr>
            <p:ph type="pic" idx="8"/>
          </p:nvPr>
        </p:nvPicPr>
        <p:blipFill rotWithShape="1">
          <a:blip r:embed="rId5">
            <a:alphaModFix/>
          </a:blip>
          <a:srcRect l="448" r="448"/>
          <a:stretch/>
        </p:blipFill>
        <p:spPr>
          <a:prstGeom prst="rect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44"/>
          <p:cNvSpPr txBox="1"/>
          <p:nvPr/>
        </p:nvSpPr>
        <p:spPr>
          <a:xfrm>
            <a:off x="1005840" y="2377440"/>
            <a:ext cx="459812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Culture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Sports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Wildlife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8738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 dirty="0">
                <a:latin typeface="Book Antiqua"/>
                <a:ea typeface="Book Antiqua"/>
                <a:cs typeface="Book Antiqua"/>
                <a:sym typeface="Book Antiqua"/>
              </a:rPr>
              <a:t>Travel journalism</a:t>
            </a:r>
            <a:endParaRPr sz="3600" b="1" i="0" u="none" strike="noStrike" cap="none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4" name="Google Shape;434;p49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Overtly informative</a:t>
            </a:r>
            <a:endParaRPr dirty="0"/>
          </a:p>
          <a:p>
            <a:pPr marL="216000" marR="0" lvl="0" indent="-216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review-like in style, </a:t>
            </a:r>
          </a:p>
          <a:p>
            <a:pPr marL="216000" marR="0" lvl="0" indent="-216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offers insights into experiences to inform a would-be traveler</a:t>
            </a:r>
            <a:endParaRPr dirty="0"/>
          </a:p>
          <a:p>
            <a:pPr marL="216000" marR="0" lvl="0" indent="-216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Journalist must bring the destination to life, in order to inform the audience</a:t>
            </a:r>
            <a:endParaRPr sz="17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16000" marR="0" lvl="0" indent="-108049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7F7F7F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4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Involves:</a:t>
            </a:r>
            <a:endParaRPr>
              <a:solidFill>
                <a:srgbClr val="0000FF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‘selling’ a culture or reason to visit to others</a:t>
            </a:r>
            <a:endParaRPr>
              <a:solidFill>
                <a:srgbClr val="0000FF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Recounts of experiences with details like cost, transport, routes, options, cautions</a:t>
            </a:r>
            <a:endParaRPr>
              <a:solidFill>
                <a:srgbClr val="0000FF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Being tailored to the audience (customised)</a:t>
            </a:r>
            <a:endParaRPr>
              <a:solidFill>
                <a:srgbClr val="0000FF"/>
              </a:solidFill>
            </a:endParaRPr>
          </a:p>
          <a:p>
            <a:pPr marL="742950" marR="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888888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37" name="Google Shape;437;p49" descr="Image result for travel journ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830" y="3748483"/>
            <a:ext cx="3359513" cy="2518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86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Representing cultures</a:t>
            </a:r>
            <a:endParaRPr sz="36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8" name="Google Shape;448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4" name="Google Shape;444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Days of the British Empire</a:t>
            </a:r>
            <a:endParaRPr sz="2200" b="1" i="0" u="none" strike="noStrike" cap="none" dirty="0">
              <a:solidFill>
                <a:schemeClr val="l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5" name="Google Shape;445;p5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5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sym typeface="Source Sans Pro"/>
              </a:rPr>
              <a:t>Viewed other countries’ cultures as being uncivilized or primitive</a:t>
            </a:r>
            <a:endParaRPr dirty="0">
              <a:solidFill>
                <a:schemeClr val="bg1"/>
              </a:solidFill>
            </a:endParaRPr>
          </a:p>
          <a:p>
            <a:pPr marL="216000" marR="0" lvl="0" indent="-216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5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sym typeface="Source Sans Pro"/>
              </a:rPr>
              <a:t>Culture of those in power (Brits) were seen as superior (everyone else needed to conform – language, customs, religion, etc.)</a:t>
            </a:r>
            <a:endParaRPr dirty="0">
              <a:solidFill>
                <a:schemeClr val="bg1"/>
              </a:solidFill>
            </a:endParaRPr>
          </a:p>
          <a:p>
            <a:pPr marL="216000" lvl="0" indent="-216000">
              <a:spcAft>
                <a:spcPts val="2100"/>
              </a:spcAft>
              <a:buClr>
                <a:srgbClr val="0000FF"/>
              </a:buClr>
              <a:buSzPts val="2250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Many cultures who were deemed ‘inferior’ lost their customs, language, dialects and other forms of individualization. This was particularly due to cultural misrepresentation</a:t>
            </a:r>
            <a:r>
              <a:rPr lang="en-US" sz="1800" dirty="0">
                <a:solidFill>
                  <a:schemeClr val="bg1"/>
                </a:solidFill>
              </a:rPr>
              <a:t>, and </a:t>
            </a:r>
            <a:r>
              <a:rPr lang="en-US" sz="1800" b="0" i="0" u="none" strike="noStrike" cap="none" dirty="0">
                <a:solidFill>
                  <a:schemeClr val="bg1"/>
                </a:solidFill>
                <a:sym typeface="Source Sans Pro"/>
              </a:rPr>
              <a:t>stereotypes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43" name="Google Shape;443;p50"/>
          <p:cNvSpPr txBox="1">
            <a:spLocks noGrp="1"/>
          </p:cNvSpPr>
          <p:nvPr>
            <p:ph type="body" idx="3"/>
          </p:nvPr>
        </p:nvSpPr>
        <p:spPr>
          <a:xfrm>
            <a:off x="836613" y="1392449"/>
            <a:ext cx="10515600" cy="131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81"/>
              <a:buFont typeface="Noto Sans Symbols"/>
              <a:buNone/>
            </a:pPr>
            <a:r>
              <a:rPr lang="en-US" sz="1665" b="0" i="0" u="none" strike="noStrike" cap="none" dirty="0">
                <a:solidFill>
                  <a:schemeClr val="bg1"/>
                </a:solidFill>
                <a:sym typeface="Source Sans Pro"/>
              </a:rPr>
              <a:t>Culture: </a:t>
            </a:r>
            <a:endParaRPr dirty="0"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81"/>
              <a:buFont typeface="Arial"/>
              <a:buChar char="•"/>
            </a:pPr>
            <a:r>
              <a:rPr lang="en-US" sz="1665" b="0" i="0" u="none" strike="noStrike" cap="none" dirty="0">
                <a:solidFill>
                  <a:schemeClr val="bg1"/>
                </a:solidFill>
                <a:sym typeface="Source Sans Pro"/>
              </a:rPr>
              <a:t>‘the customary beliefs, social forms, and material traits of a racial, religious, or social group’ (Merriam-Webster, 2018)</a:t>
            </a:r>
            <a:endParaRPr dirty="0"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0000FF"/>
              </a:buClr>
              <a:buSzPts val="2081"/>
              <a:buFont typeface="Arial"/>
              <a:buChar char="•"/>
            </a:pPr>
            <a:r>
              <a:rPr lang="en-US" sz="1665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‘the characteristic features of everyday existence (such as diversions or a way of life) shared by people in a place or time’ (Merriam-Webster, 2018)</a:t>
            </a:r>
            <a:endParaRPr sz="1665" b="0" i="0" u="none" strike="noStrike" cap="none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6" name="Google Shape;446;p50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Contemporary views</a:t>
            </a:r>
            <a:endParaRPr sz="2200" b="1" i="0" u="none" strike="noStrike" cap="none" dirty="0">
              <a:solidFill>
                <a:schemeClr val="l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7" name="Google Shape;447;p50"/>
          <p:cNvSpPr txBox="1">
            <a:spLocks noGrp="1"/>
          </p:cNvSpPr>
          <p:nvPr>
            <p:ph type="body" idx="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5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 writers try to represent visited cultures fairly, to see their cultural practices and traditions 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equal</a:t>
            </a:r>
            <a:r>
              <a:rPr lang="en-US" sz="1800" b="0" i="0" u="none" strike="noStrike" cap="none" dirty="0">
                <a:solidFill>
                  <a:schemeClr val="bg1"/>
                </a:solidFill>
                <a:sym typeface="Source Sans Pro"/>
              </a:rPr>
              <a:t> to their own</a:t>
            </a:r>
            <a:endParaRPr dirty="0">
              <a:solidFill>
                <a:schemeClr val="bg1"/>
              </a:solidFill>
            </a:endParaRPr>
          </a:p>
          <a:p>
            <a:pPr marL="216000" marR="0" lvl="0" indent="-216000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0000FF"/>
              </a:buClr>
              <a:buSzPts val="225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all writers succeed; they may be seen as 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patronizing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insensitive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derogatory</a:t>
            </a:r>
            <a:endParaRPr sz="1800" b="1" i="0" u="none" strike="noStrike" cap="none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8956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Representing culture</a:t>
            </a:r>
            <a:endParaRPr sz="36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9/15/2018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6" name="Google Shape;466;p5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 A FOOTER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Google Shape;464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Google Shape;456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‘Life on the Nile’</a:t>
            </a:r>
            <a:endParaRPr sz="2200" b="1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the excerpt by Veronica Matheson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4" name="Google Shape;454;p5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‘Life on the Nile’ by Veronica Matheson</a:t>
            </a:r>
            <a:endParaRPr sz="1800" b="0" i="0" u="none" strike="noStrike" cap="none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4"/>
          </p:nvPr>
        </p:nvSpPr>
        <p:spPr>
          <a:xfrm>
            <a:off x="2022734" y="3199839"/>
            <a:ext cx="1739976" cy="9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Read</a:t>
            </a:r>
            <a:endParaRPr sz="54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8" name="Google Shape;458;p51"/>
          <p:cNvSpPr txBox="1">
            <a:spLocks noGrp="1"/>
          </p:cNvSpPr>
          <p:nvPr>
            <p:ph type="body" idx="5"/>
          </p:nvPr>
        </p:nvSpPr>
        <p:spPr>
          <a:xfrm>
            <a:off x="5007646" y="3043503"/>
            <a:ext cx="1739976" cy="9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</a:t>
            </a:r>
            <a:endParaRPr sz="60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1" name="Google Shape;461;p51"/>
          <p:cNvSpPr txBox="1">
            <a:spLocks noGrp="1"/>
          </p:cNvSpPr>
          <p:nvPr>
            <p:ph type="body" idx="6"/>
          </p:nvPr>
        </p:nvSpPr>
        <p:spPr>
          <a:xfrm>
            <a:off x="7707138" y="2883373"/>
            <a:ext cx="2415287" cy="9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Change</a:t>
            </a:r>
            <a:endParaRPr sz="54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9" name="Google Shape;459;p51"/>
          <p:cNvSpPr txBox="1">
            <a:spLocks noGrp="1"/>
          </p:cNvSpPr>
          <p:nvPr>
            <p:ph type="body" idx="7"/>
          </p:nvPr>
        </p:nvSpPr>
        <p:spPr>
          <a:xfrm>
            <a:off x="4587884" y="4798586"/>
            <a:ext cx="2577284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704"/>
              <a:buFont typeface="Arial"/>
              <a:buNone/>
            </a:pPr>
            <a:r>
              <a:rPr lang="en-US" sz="1704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Cultural representation</a:t>
            </a:r>
            <a:endParaRPr sz="1704" b="1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0" name="Google Shape;460;p51"/>
          <p:cNvSpPr txBox="1">
            <a:spLocks noGrp="1"/>
          </p:cNvSpPr>
          <p:nvPr>
            <p:ph type="body" idx="8"/>
          </p:nvPr>
        </p:nvSpPr>
        <p:spPr>
          <a:xfrm>
            <a:off x="4587875" y="5240924"/>
            <a:ext cx="25773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is the Egyptian culture represented? Make 5 dot points about this. </a:t>
            </a:r>
            <a:endParaRPr sz="16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2" name="Google Shape;462;p51"/>
          <p:cNvSpPr txBox="1">
            <a:spLocks noGrp="1"/>
          </p:cNvSpPr>
          <p:nvPr>
            <p:ph type="body" idx="9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Re-write</a:t>
            </a:r>
            <a:endParaRPr sz="2200" b="1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13"/>
          </p:nvPr>
        </p:nvSpPr>
        <p:spPr>
          <a:xfrm>
            <a:off x="7688986" y="5048797"/>
            <a:ext cx="25773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25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Rewrite a few sentences of the text with a different perspective of cultural representation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714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>
            <a:spLocks noGrp="1"/>
          </p:cNvSpPr>
          <p:nvPr>
            <p:ph type="title"/>
          </p:nvPr>
        </p:nvSpPr>
        <p:spPr>
          <a:xfrm>
            <a:off x="838199" y="805472"/>
            <a:ext cx="7299961" cy="55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Reviewing Far North Queensland</a:t>
            </a:r>
            <a:endParaRPr sz="36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52"/>
          <p:cNvSpPr txBox="1">
            <a:spLocks noGrp="1"/>
          </p:cNvSpPr>
          <p:nvPr>
            <p:ph type="body" idx="1"/>
          </p:nvPr>
        </p:nvSpPr>
        <p:spPr>
          <a:xfrm>
            <a:off x="2173277" y="2992912"/>
            <a:ext cx="1908000" cy="5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Positive</a:t>
            </a:r>
            <a:endParaRPr sz="20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4" name="Google Shape;474;p52"/>
          <p:cNvSpPr txBox="1">
            <a:spLocks noGrp="1"/>
          </p:cNvSpPr>
          <p:nvPr>
            <p:ph type="body" idx="2"/>
          </p:nvPr>
        </p:nvSpPr>
        <p:spPr>
          <a:xfrm>
            <a:off x="7916852" y="3026520"/>
            <a:ext cx="1908000" cy="5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Negative</a:t>
            </a:r>
            <a:endParaRPr sz="20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4"/>
          </p:nvPr>
        </p:nvSpPr>
        <p:spPr>
          <a:xfrm>
            <a:off x="2173276" y="3569457"/>
            <a:ext cx="2513023" cy="194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a location near where you live and write a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 about it.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good feature?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do you like being there?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5"/>
          </p:nvPr>
        </p:nvSpPr>
        <p:spPr>
          <a:xfrm>
            <a:off x="7775337" y="3569457"/>
            <a:ext cx="2711688" cy="4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same location, twist your review around to write a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not so good about it?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would you recommend people not going there?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7" name="Google Shape;477;p52" descr="Image result for Innisfail Queensl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338" y="1507492"/>
            <a:ext cx="3897950" cy="129022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2"/>
          <p:cNvSpPr txBox="1"/>
          <p:nvPr/>
        </p:nvSpPr>
        <p:spPr>
          <a:xfrm>
            <a:off x="1086300" y="5693613"/>
            <a:ext cx="10267500" cy="11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Draw a Venn diagram in your books to compare the positive and negative language used.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 are the positive words that represent the place well?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 negative connotations do you use to show somewhere is not up to scratch?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9" name="Google Shape;479;p52" descr="Image result for Innisfail Queensland lar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748" y="805472"/>
            <a:ext cx="3332208" cy="199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6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Thursday</a:t>
            </a:r>
            <a:br>
              <a:rPr lang="en-US" dirty="0"/>
            </a:br>
            <a:r>
              <a:rPr lang="en-US" dirty="0"/>
              <a:t>Week 2: travel journalism - blogging</a:t>
            </a:r>
            <a:endParaRPr dirty="0"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intentions: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B21D5-3EBF-4B4C-AF32-B61E67932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blog</a:t>
            </a:r>
          </a:p>
          <a:p>
            <a:r>
              <a:rPr lang="en-US" dirty="0"/>
              <a:t>Understand task</a:t>
            </a:r>
          </a:p>
          <a:p>
            <a:r>
              <a:rPr lang="en-US" dirty="0"/>
              <a:t>understand the change in time in representation of cultures from British colonial times until now</a:t>
            </a:r>
          </a:p>
          <a:p>
            <a:r>
              <a:rPr lang="en-US" dirty="0"/>
              <a:t>understand the role of adjectives/ verbs/ figurative devices used in representing a culture and creating a positive and negative tone</a:t>
            </a:r>
          </a:p>
          <a:p>
            <a:endParaRPr lang="en-AU" dirty="0"/>
          </a:p>
        </p:txBody>
      </p:sp>
      <p:sp>
        <p:nvSpPr>
          <p:cNvPr id="428" name="Google Shape;428;p48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Success criteria By the end of the week: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9894-DA0D-452A-BD69-CADCF1AC13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Experiment with writing to represent a culture by changing verbs and adjectives</a:t>
            </a:r>
          </a:p>
          <a:p>
            <a:r>
              <a:rPr lang="en-US" dirty="0"/>
              <a:t>Define blog, blogging blogger</a:t>
            </a:r>
          </a:p>
          <a:p>
            <a:r>
              <a:rPr lang="en-US" dirty="0"/>
              <a:t>Understand and experiment with creating tone by comparing vocabulary used to create positive and negative tone</a:t>
            </a:r>
          </a:p>
          <a:p>
            <a:r>
              <a:rPr lang="en-US" dirty="0"/>
              <a:t>Identify features of blog on Education perfect</a:t>
            </a:r>
          </a:p>
          <a:p>
            <a:r>
              <a:rPr lang="en-US" dirty="0" err="1"/>
              <a:t>Analyse</a:t>
            </a:r>
            <a:r>
              <a:rPr lang="en-US" dirty="0"/>
              <a:t> features of blogs on stile app </a:t>
            </a:r>
          </a:p>
          <a:p>
            <a:r>
              <a:rPr lang="en-US" dirty="0"/>
              <a:t>Create blog and start post 1</a:t>
            </a:r>
            <a:endParaRPr lang="en-AU" dirty="0"/>
          </a:p>
        </p:txBody>
      </p:sp>
      <p:sp>
        <p:nvSpPr>
          <p:cNvPr id="426" name="Google Shape;426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>
            <a:spLocks noGrp="1"/>
          </p:cNvSpPr>
          <p:nvPr>
            <p:ph type="title"/>
          </p:nvPr>
        </p:nvSpPr>
        <p:spPr>
          <a:xfrm>
            <a:off x="838199" y="805472"/>
            <a:ext cx="7299961" cy="55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 Antiqua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Reviewing Far North Queensland</a:t>
            </a:r>
            <a:endParaRPr sz="36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52"/>
          <p:cNvSpPr txBox="1">
            <a:spLocks noGrp="1"/>
          </p:cNvSpPr>
          <p:nvPr>
            <p:ph type="body" idx="1"/>
          </p:nvPr>
        </p:nvSpPr>
        <p:spPr>
          <a:xfrm>
            <a:off x="2173277" y="2992912"/>
            <a:ext cx="1908000" cy="5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Positive</a:t>
            </a:r>
            <a:endParaRPr sz="2000" b="1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4" name="Google Shape;474;p52"/>
          <p:cNvSpPr txBox="1">
            <a:spLocks noGrp="1"/>
          </p:cNvSpPr>
          <p:nvPr>
            <p:ph type="body" idx="2"/>
          </p:nvPr>
        </p:nvSpPr>
        <p:spPr>
          <a:xfrm>
            <a:off x="7916852" y="3026520"/>
            <a:ext cx="1908000" cy="59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Negative</a:t>
            </a:r>
            <a:endParaRPr sz="20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3" name="Google Shape;473;p52"/>
          <p:cNvSpPr txBox="1">
            <a:spLocks noGrp="1"/>
          </p:cNvSpPr>
          <p:nvPr>
            <p:ph type="body" idx="4"/>
          </p:nvPr>
        </p:nvSpPr>
        <p:spPr>
          <a:xfrm>
            <a:off x="2173276" y="3569457"/>
            <a:ext cx="2513023" cy="194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a location near where you live and write a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 about it.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good feature?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do you like being there?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5"/>
          </p:nvPr>
        </p:nvSpPr>
        <p:spPr>
          <a:xfrm>
            <a:off x="7775337" y="3569457"/>
            <a:ext cx="2711688" cy="4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 on the same location, twist your review around to write a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not so good about it?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2100"/>
              </a:spcAft>
              <a:buClr>
                <a:srgbClr val="7F7F7F"/>
              </a:buClr>
              <a:buSzPts val="22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would you recommend people not going there?</a:t>
            </a:r>
            <a:endParaRPr sz="1800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7" name="Google Shape;477;p52" descr="Image result for Innisfail Queensl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338" y="1507492"/>
            <a:ext cx="3897950" cy="129022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2"/>
          <p:cNvSpPr txBox="1"/>
          <p:nvPr/>
        </p:nvSpPr>
        <p:spPr>
          <a:xfrm>
            <a:off x="1086300" y="5693613"/>
            <a:ext cx="10267500" cy="11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Draw a Venn diagram in your books to compare the positive and negative language used.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 are the positive words that represent the place well?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 negative connotations do you use to show somewhere is not up to scratch?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9" name="Google Shape;479;p52" descr="Image result for Innisfail Queensland lar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748" y="805472"/>
            <a:ext cx="3332208" cy="1996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52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87a364-7eea-40e2-986c-dc77fd2df1c9">
      <Terms xmlns="http://schemas.microsoft.com/office/infopath/2007/PartnerControls"/>
    </lcf76f155ced4ddcb4097134ff3c332f>
    <TaxCatchAll xmlns="213ffb29-cb44-4d32-9198-619f1b37838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EADF7176BEE42BABB0D8F85BF44AF" ma:contentTypeVersion="16" ma:contentTypeDescription="Create a new document." ma:contentTypeScope="" ma:versionID="90f0c5c741da3e525f98cf8193ab8717">
  <xsd:schema xmlns:xsd="http://www.w3.org/2001/XMLSchema" xmlns:xs="http://www.w3.org/2001/XMLSchema" xmlns:p="http://schemas.microsoft.com/office/2006/metadata/properties" xmlns:ns2="fb87a364-7eea-40e2-986c-dc77fd2df1c9" xmlns:ns3="28c9247b-7dac-46cf-9c12-8d259d2ac954" xmlns:ns4="213ffb29-cb44-4d32-9198-619f1b378383" targetNamespace="http://schemas.microsoft.com/office/2006/metadata/properties" ma:root="true" ma:fieldsID="bf72b9ca9a8057eb65ad2d85540fed2d" ns2:_="" ns3:_="" ns4:_="">
    <xsd:import namespace="fb87a364-7eea-40e2-986c-dc77fd2df1c9"/>
    <xsd:import namespace="28c9247b-7dac-46cf-9c12-8d259d2ac954"/>
    <xsd:import namespace="213ffb29-cb44-4d32-9198-619f1b3783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7a364-7eea-40e2-986c-dc77fd2df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17e645-e7a4-414e-bddd-120c798734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9247b-7dac-46cf-9c12-8d259d2ac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ffb29-cb44-4d32-9198-619f1b37838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f7dea1d8-7fec-4a03-a321-85d5072b0f7e}" ma:internalName="TaxCatchAll" ma:showField="CatchAllData" ma:web="213ffb29-cb44-4d32-9198-619f1b3783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2BB2B-AFC8-4BE7-8795-FCF552FB98A5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8c9247b-7dac-46cf-9c12-8d259d2ac954"/>
    <ds:schemaRef ds:uri="fb87a364-7eea-40e2-986c-dc77fd2df1c9"/>
    <ds:schemaRef ds:uri="213ffb29-cb44-4d32-9198-619f1b378383"/>
  </ds:schemaRefs>
</ds:datastoreItem>
</file>

<file path=customXml/itemProps2.xml><?xml version="1.0" encoding="utf-8"?>
<ds:datastoreItem xmlns:ds="http://schemas.openxmlformats.org/officeDocument/2006/customXml" ds:itemID="{5BBD4A0E-822F-4E75-A38E-5B5564386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87a364-7eea-40e2-986c-dc77fd2df1c9"/>
    <ds:schemaRef ds:uri="28c9247b-7dac-46cf-9c12-8d259d2ac954"/>
    <ds:schemaRef ds:uri="213ffb29-cb44-4d32-9198-619f1b378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210F86-22FC-4975-AF07-A9F3B3075D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1097</Words>
  <Application>Microsoft Office PowerPoint</Application>
  <PresentationFormat>Widescreen</PresentationFormat>
  <Paragraphs>144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Noto Sans Symbols</vt:lpstr>
      <vt:lpstr>Source Sans Pro</vt:lpstr>
      <vt:lpstr>1_Office Theme</vt:lpstr>
      <vt:lpstr>Week 2: Travel in the Media: journalism and blogging</vt:lpstr>
      <vt:lpstr>Term 4, Week 2: travel journalism - blogging</vt:lpstr>
      <vt:lpstr>Travelling</vt:lpstr>
      <vt:lpstr>Travel journalism</vt:lpstr>
      <vt:lpstr>Representing cultures</vt:lpstr>
      <vt:lpstr>Representing culture</vt:lpstr>
      <vt:lpstr>Reviewing Far North Queensland</vt:lpstr>
      <vt:lpstr>Thursday Week 2: travel journalism - blogging</vt:lpstr>
      <vt:lpstr>Reviewing Far North Queensland</vt:lpstr>
      <vt:lpstr>Term Blog : </vt:lpstr>
      <vt:lpstr>Some blog examples:</vt:lpstr>
      <vt:lpstr>Homework: due Friday.</vt:lpstr>
      <vt:lpstr>Go to Education Perfect to complete a lesson on blogging.</vt:lpstr>
      <vt:lpstr>Go to stileapp.com/join CLASS CODE W4RHC7 to complete a lesson on blogging.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Travel in the Media: journalism and blogging</dc:title>
  <dc:creator>Cassandra Smith</dc:creator>
  <cp:lastModifiedBy>Maj-Lis Borgen</cp:lastModifiedBy>
  <cp:revision>2</cp:revision>
  <dcterms:created xsi:type="dcterms:W3CDTF">2019-10-16T00:22:15Z</dcterms:created>
  <dcterms:modified xsi:type="dcterms:W3CDTF">2022-10-11T22:58:14Z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0x010100207EADF7176BEE42BABB0D8F85BF44AF</vt:lpwstr>
  </property>
</Properties>
</file>