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79" r:id="rId4"/>
    <p:sldId id="278" r:id="rId5"/>
    <p:sldId id="284" r:id="rId6"/>
    <p:sldId id="285" r:id="rId7"/>
    <p:sldId id="286" r:id="rId8"/>
    <p:sldId id="281" r:id="rId9"/>
    <p:sldId id="282" r:id="rId10"/>
    <p:sldId id="283" r:id="rId11"/>
    <p:sldId id="277" r:id="rId12"/>
    <p:sldId id="276" r:id="rId13"/>
    <p:sldId id="287" r:id="rId14"/>
    <p:sldId id="288" r:id="rId15"/>
    <p:sldId id="289" r:id="rId16"/>
    <p:sldId id="261" r:id="rId17"/>
    <p:sldId id="280"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Calibri"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Calibri"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Calibri"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Calibri" charset="0"/>
        <a:ea typeface="ＭＳ Ｐゴシック" charset="-128"/>
        <a:cs typeface="+mn-cs"/>
      </a:defRPr>
    </a:lvl5pPr>
    <a:lvl6pPr marL="2286000" algn="l" defTabSz="914400" rtl="0" eaLnBrk="1" latinLnBrk="0" hangingPunct="1">
      <a:defRPr kern="1200">
        <a:solidFill>
          <a:schemeClr val="tx1"/>
        </a:solidFill>
        <a:latin typeface="Calibri" charset="0"/>
        <a:ea typeface="ＭＳ Ｐゴシック" charset="-128"/>
        <a:cs typeface="+mn-cs"/>
      </a:defRPr>
    </a:lvl6pPr>
    <a:lvl7pPr marL="2743200" algn="l" defTabSz="914400" rtl="0" eaLnBrk="1" latinLnBrk="0" hangingPunct="1">
      <a:defRPr kern="1200">
        <a:solidFill>
          <a:schemeClr val="tx1"/>
        </a:solidFill>
        <a:latin typeface="Calibri" charset="0"/>
        <a:ea typeface="ＭＳ Ｐゴシック" charset="-128"/>
        <a:cs typeface="+mn-cs"/>
      </a:defRPr>
    </a:lvl7pPr>
    <a:lvl8pPr marL="3200400" algn="l" defTabSz="914400" rtl="0" eaLnBrk="1" latinLnBrk="0" hangingPunct="1">
      <a:defRPr kern="1200">
        <a:solidFill>
          <a:schemeClr val="tx1"/>
        </a:solidFill>
        <a:latin typeface="Calibri" charset="0"/>
        <a:ea typeface="ＭＳ Ｐゴシック" charset="-128"/>
        <a:cs typeface="+mn-cs"/>
      </a:defRPr>
    </a:lvl8pPr>
    <a:lvl9pPr marL="3657600" algn="l" defTabSz="914400" rtl="0" eaLnBrk="1" latinLnBrk="0" hangingPunct="1">
      <a:defRPr kern="1200">
        <a:solidFill>
          <a:schemeClr val="tx1"/>
        </a:solidFill>
        <a:latin typeface="Calibri"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p:restoredTop sz="94678"/>
  </p:normalViewPr>
  <p:slideViewPr>
    <p:cSldViewPr>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AU"/>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C68B4371-4D27-1C4D-9FF2-09832907D336}" type="datetimeFigureOut">
              <a:rPr lang="en-AU" altLang="en-US"/>
              <a:pPr/>
              <a:t>8/11/2021</a:t>
            </a:fld>
            <a:endParaRPr lang="en-AU"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AU"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BF661A4F-85FB-4E41-AD05-B73EF3E1A608}" type="slidenum">
              <a:rPr lang="en-AU" altLang="en-US"/>
              <a:pPr/>
              <a:t>‹#›</a:t>
            </a:fld>
            <a:endParaRPr lang="en-AU" altLang="en-US"/>
          </a:p>
        </p:txBody>
      </p:sp>
    </p:spTree>
    <p:extLst>
      <p:ext uri="{BB962C8B-B14F-4D97-AF65-F5344CB8AC3E}">
        <p14:creationId xmlns:p14="http://schemas.microsoft.com/office/powerpoint/2010/main" val="973283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C62E7322-F0EB-7F4C-96A4-6C33ED496C19}" type="slidenum">
              <a:rPr lang="en-AU" altLang="en-US" sz="1200"/>
              <a:pPr/>
              <a:t>1</a:t>
            </a:fld>
            <a:endParaRPr lang="en-AU" altLang="en-US" sz="1200"/>
          </a:p>
        </p:txBody>
      </p:sp>
    </p:spTree>
    <p:extLst>
      <p:ext uri="{BB962C8B-B14F-4D97-AF65-F5344CB8AC3E}">
        <p14:creationId xmlns:p14="http://schemas.microsoft.com/office/powerpoint/2010/main" val="1562691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337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DA0E0319-1B5B-DA4B-9F36-910C7FEFE544}" type="slidenum">
              <a:rPr lang="en-AU" altLang="en-US" sz="1200"/>
              <a:pPr/>
              <a:t>10</a:t>
            </a:fld>
            <a:endParaRPr lang="en-AU" altLang="en-US" sz="1200"/>
          </a:p>
        </p:txBody>
      </p:sp>
    </p:spTree>
    <p:extLst>
      <p:ext uri="{BB962C8B-B14F-4D97-AF65-F5344CB8AC3E}">
        <p14:creationId xmlns:p14="http://schemas.microsoft.com/office/powerpoint/2010/main" val="1429303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ACEEE4E3-D7D2-114A-A570-5627841616D9}" type="slidenum">
              <a:rPr lang="en-AU" altLang="en-US" sz="1200"/>
              <a:pPr/>
              <a:t>11</a:t>
            </a:fld>
            <a:endParaRPr lang="en-AU" altLang="en-US" sz="1200"/>
          </a:p>
        </p:txBody>
      </p:sp>
    </p:spTree>
    <p:extLst>
      <p:ext uri="{BB962C8B-B14F-4D97-AF65-F5344CB8AC3E}">
        <p14:creationId xmlns:p14="http://schemas.microsoft.com/office/powerpoint/2010/main" val="555513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378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5D659FAD-4B02-6E46-B258-9D16580C121E}" type="slidenum">
              <a:rPr lang="en-AU" altLang="en-US" sz="1200"/>
              <a:pPr/>
              <a:t>12</a:t>
            </a:fld>
            <a:endParaRPr lang="en-AU" altLang="en-US" sz="1200"/>
          </a:p>
        </p:txBody>
      </p:sp>
    </p:spTree>
    <p:extLst>
      <p:ext uri="{BB962C8B-B14F-4D97-AF65-F5344CB8AC3E}">
        <p14:creationId xmlns:p14="http://schemas.microsoft.com/office/powerpoint/2010/main" val="1396989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28D279B2-1BB9-A843-9D8C-56F4C68500C5}" type="slidenum">
              <a:rPr lang="en-AU" altLang="en-US" sz="1200"/>
              <a:pPr/>
              <a:t>2</a:t>
            </a:fld>
            <a:endParaRPr lang="en-AU" altLang="en-US" sz="1200"/>
          </a:p>
        </p:txBody>
      </p:sp>
    </p:spTree>
    <p:extLst>
      <p:ext uri="{BB962C8B-B14F-4D97-AF65-F5344CB8AC3E}">
        <p14:creationId xmlns:p14="http://schemas.microsoft.com/office/powerpoint/2010/main" val="425205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99C36DBB-55B2-8146-88A3-C0807A78CC13}" type="slidenum">
              <a:rPr lang="en-AU" altLang="en-US" sz="1200"/>
              <a:pPr/>
              <a:t>3</a:t>
            </a:fld>
            <a:endParaRPr lang="en-AU" altLang="en-US" sz="1200"/>
          </a:p>
        </p:txBody>
      </p:sp>
    </p:spTree>
    <p:extLst>
      <p:ext uri="{BB962C8B-B14F-4D97-AF65-F5344CB8AC3E}">
        <p14:creationId xmlns:p14="http://schemas.microsoft.com/office/powerpoint/2010/main" val="1753450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3ED69F20-27ED-804F-98E7-D4501F4F28C3}" type="slidenum">
              <a:rPr lang="en-AU" altLang="en-US" sz="1200"/>
              <a:pPr/>
              <a:t>4</a:t>
            </a:fld>
            <a:endParaRPr lang="en-AU" altLang="en-US" sz="1200"/>
          </a:p>
        </p:txBody>
      </p:sp>
    </p:spTree>
    <p:extLst>
      <p:ext uri="{BB962C8B-B14F-4D97-AF65-F5344CB8AC3E}">
        <p14:creationId xmlns:p14="http://schemas.microsoft.com/office/powerpoint/2010/main" val="330482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7372444F-0F19-DE47-9CAE-5353DAB85CB9}" type="slidenum">
              <a:rPr lang="en-AU" altLang="en-US" sz="1200"/>
              <a:pPr/>
              <a:t>5</a:t>
            </a:fld>
            <a:endParaRPr lang="en-AU" altLang="en-US" sz="1200"/>
          </a:p>
        </p:txBody>
      </p:sp>
    </p:spTree>
    <p:extLst>
      <p:ext uri="{BB962C8B-B14F-4D97-AF65-F5344CB8AC3E}">
        <p14:creationId xmlns:p14="http://schemas.microsoft.com/office/powerpoint/2010/main" val="1028767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1F62B88C-2760-654B-9C55-F8CDB9B3BB84}" type="slidenum">
              <a:rPr lang="en-AU" altLang="en-US" sz="1200"/>
              <a:pPr/>
              <a:t>6</a:t>
            </a:fld>
            <a:endParaRPr lang="en-AU" altLang="en-US" sz="1200"/>
          </a:p>
        </p:txBody>
      </p:sp>
    </p:spTree>
    <p:extLst>
      <p:ext uri="{BB962C8B-B14F-4D97-AF65-F5344CB8AC3E}">
        <p14:creationId xmlns:p14="http://schemas.microsoft.com/office/powerpoint/2010/main" val="1100043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096E5A69-D666-1E4B-AE9B-68E1AFC35FDA}" type="slidenum">
              <a:rPr lang="en-AU" altLang="en-US" sz="1200"/>
              <a:pPr/>
              <a:t>7</a:t>
            </a:fld>
            <a:endParaRPr lang="en-AU" altLang="en-US" sz="1200"/>
          </a:p>
        </p:txBody>
      </p:sp>
    </p:spTree>
    <p:extLst>
      <p:ext uri="{BB962C8B-B14F-4D97-AF65-F5344CB8AC3E}">
        <p14:creationId xmlns:p14="http://schemas.microsoft.com/office/powerpoint/2010/main" val="736555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19A31E27-7A2A-3244-A8DC-002D661F37A0}" type="slidenum">
              <a:rPr lang="en-AU" altLang="en-US" sz="1200"/>
              <a:pPr/>
              <a:t>8</a:t>
            </a:fld>
            <a:endParaRPr lang="en-AU" altLang="en-US" sz="1200"/>
          </a:p>
        </p:txBody>
      </p:sp>
    </p:spTree>
    <p:extLst>
      <p:ext uri="{BB962C8B-B14F-4D97-AF65-F5344CB8AC3E}">
        <p14:creationId xmlns:p14="http://schemas.microsoft.com/office/powerpoint/2010/main" val="1191118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AU" altLang="en-US">
              <a:ea typeface="ＭＳ Ｐゴシック" charset="-128"/>
            </a:endParaRP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fld id="{1690856F-297D-ED4A-A67F-6E0E0DCD3EDB}" type="slidenum">
              <a:rPr lang="en-AU" altLang="en-US" sz="1200"/>
              <a:pPr/>
              <a:t>9</a:t>
            </a:fld>
            <a:endParaRPr lang="en-AU" altLang="en-US" sz="1200"/>
          </a:p>
        </p:txBody>
      </p:sp>
    </p:spTree>
    <p:extLst>
      <p:ext uri="{BB962C8B-B14F-4D97-AF65-F5344CB8AC3E}">
        <p14:creationId xmlns:p14="http://schemas.microsoft.com/office/powerpoint/2010/main" val="287702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6"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7"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8"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443E7D17-E725-EE47-B8D7-450DAB4C4357}" type="datetime1">
              <a:rPr lang="en-AU" altLang="en-US"/>
              <a:pPr/>
              <a:t>8/11/2021</a:t>
            </a:fld>
            <a:endParaRPr lang="en-AU" altLang="en-US"/>
          </a:p>
        </p:txBody>
      </p:sp>
      <p:sp>
        <p:nvSpPr>
          <p:cNvPr id="9"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10" name="Slide Number Placeholder 5"/>
          <p:cNvSpPr>
            <a:spLocks noGrp="1"/>
          </p:cNvSpPr>
          <p:nvPr>
            <p:ph type="sldNum" sz="quarter" idx="12"/>
          </p:nvPr>
        </p:nvSpPr>
        <p:spPr>
          <a:xfrm>
            <a:off x="6553200" y="6376988"/>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43B26D3A-A4B5-454F-9EEF-9CF1DA778D2D}" type="slidenum">
              <a:rPr lang="en-AU" altLang="en-US"/>
              <a:pPr/>
              <a:t>‹#›</a:t>
            </a:fld>
            <a:endParaRPr lang="en-AU" altLang="en-US"/>
          </a:p>
        </p:txBody>
      </p:sp>
    </p:spTree>
    <p:extLst>
      <p:ext uri="{BB962C8B-B14F-4D97-AF65-F5344CB8AC3E}">
        <p14:creationId xmlns:p14="http://schemas.microsoft.com/office/powerpoint/2010/main" val="760099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cxnSp>
        <p:nvCxnSpPr>
          <p:cNvPr id="4" name="Straight Connector 3"/>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6"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7"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27E33158-16C2-774B-ACA9-307C38D98934}" type="datetime1">
              <a:rPr lang="en-AU" altLang="en-US"/>
              <a:pPr/>
              <a:t>8/11/2021</a:t>
            </a:fld>
            <a:endParaRPr lang="en-AU" altLang="en-US"/>
          </a:p>
        </p:txBody>
      </p:sp>
      <p:sp>
        <p:nvSpPr>
          <p:cNvPr id="9"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10"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0067A6EE-BC07-DE45-959C-8D1E81727154}" type="slidenum">
              <a:rPr lang="en-AU" altLang="en-US"/>
              <a:pPr/>
              <a:t>‹#›</a:t>
            </a:fld>
            <a:endParaRPr lang="en-AU" altLang="en-US"/>
          </a:p>
        </p:txBody>
      </p:sp>
    </p:spTree>
    <p:extLst>
      <p:ext uri="{BB962C8B-B14F-4D97-AF65-F5344CB8AC3E}">
        <p14:creationId xmlns:p14="http://schemas.microsoft.com/office/powerpoint/2010/main" val="1689637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4" name="Straight Connector 3"/>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6"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7"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66D4D0D3-DEAE-874D-99EE-635B43788ACB}" type="datetime1">
              <a:rPr lang="en-AU" altLang="en-US"/>
              <a:pPr/>
              <a:t>8/11/2021</a:t>
            </a:fld>
            <a:endParaRPr lang="en-AU" altLang="en-US"/>
          </a:p>
        </p:txBody>
      </p:sp>
      <p:sp>
        <p:nvSpPr>
          <p:cNvPr id="9"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10"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A25F4EA3-AE84-7A48-B492-341B3DCE7D97}" type="slidenum">
              <a:rPr lang="en-AU" altLang="en-US"/>
              <a:pPr/>
              <a:t>‹#›</a:t>
            </a:fld>
            <a:endParaRPr lang="en-AU" altLang="en-US"/>
          </a:p>
        </p:txBody>
      </p:sp>
    </p:spTree>
    <p:extLst>
      <p:ext uri="{BB962C8B-B14F-4D97-AF65-F5344CB8AC3E}">
        <p14:creationId xmlns:p14="http://schemas.microsoft.com/office/powerpoint/2010/main" val="1562425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6"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7"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4DC09201-E5B4-7C4D-9435-A3961EC00C6D}" type="datetime1">
              <a:rPr lang="en-AU" altLang="en-US"/>
              <a:pPr/>
              <a:t>8/11/2021</a:t>
            </a:fld>
            <a:endParaRPr lang="en-AU" altLang="en-US"/>
          </a:p>
        </p:txBody>
      </p:sp>
      <p:sp>
        <p:nvSpPr>
          <p:cNvPr id="9"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10"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34CDBB28-EA72-7B4C-8DEB-8F7EF7197987}" type="slidenum">
              <a:rPr lang="en-AU" altLang="en-US"/>
              <a:pPr/>
              <a:t>‹#›</a:t>
            </a:fld>
            <a:endParaRPr lang="en-AU" altLang="en-US"/>
          </a:p>
        </p:txBody>
      </p:sp>
    </p:spTree>
    <p:extLst>
      <p:ext uri="{BB962C8B-B14F-4D97-AF65-F5344CB8AC3E}">
        <p14:creationId xmlns:p14="http://schemas.microsoft.com/office/powerpoint/2010/main" val="175959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cxnSp>
        <p:nvCxnSpPr>
          <p:cNvPr id="4" name="Straight Connector 3"/>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6"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7"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C3A9FAD1-E832-C841-946F-0BCEFAC3D10C}" type="datetime1">
              <a:rPr lang="en-AU" altLang="en-US"/>
              <a:pPr/>
              <a:t>8/11/2021</a:t>
            </a:fld>
            <a:endParaRPr lang="en-AU" altLang="en-US"/>
          </a:p>
        </p:txBody>
      </p:sp>
      <p:sp>
        <p:nvSpPr>
          <p:cNvPr id="9"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10"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12E45F9-5822-0843-A3A3-6F7E10EC3471}" type="slidenum">
              <a:rPr lang="en-AU" altLang="en-US"/>
              <a:pPr/>
              <a:t>‹#›</a:t>
            </a:fld>
            <a:endParaRPr lang="en-AU" altLang="en-US"/>
          </a:p>
        </p:txBody>
      </p:sp>
    </p:spTree>
    <p:extLst>
      <p:ext uri="{BB962C8B-B14F-4D97-AF65-F5344CB8AC3E}">
        <p14:creationId xmlns:p14="http://schemas.microsoft.com/office/powerpoint/2010/main" val="56221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7"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8"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CD01CD21-9612-3644-BCA8-CAC379AE99FD}" type="datetime1">
              <a:rPr lang="en-AU" altLang="en-US"/>
              <a:pPr/>
              <a:t>8/11/2021</a:t>
            </a:fld>
            <a:endParaRPr lang="en-AU" altLang="en-US"/>
          </a:p>
        </p:txBody>
      </p:sp>
      <p:sp>
        <p:nvSpPr>
          <p:cNvPr id="10" name="Footer Placeholder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11"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7D269A60-05D3-AC40-BEAA-74963F685728}" type="slidenum">
              <a:rPr lang="en-AU" altLang="en-US"/>
              <a:pPr/>
              <a:t>‹#›</a:t>
            </a:fld>
            <a:endParaRPr lang="en-AU" altLang="en-US"/>
          </a:p>
        </p:txBody>
      </p:sp>
    </p:spTree>
    <p:extLst>
      <p:ext uri="{BB962C8B-B14F-4D97-AF65-F5344CB8AC3E}">
        <p14:creationId xmlns:p14="http://schemas.microsoft.com/office/powerpoint/2010/main" val="23406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cxnSp>
        <p:nvCxnSpPr>
          <p:cNvPr id="7" name="Straight Connector 6"/>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9"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10"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1" name="Date Placeholder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BDCFB559-8BA9-294C-A9A5-55FD01B70F5F}" type="datetime1">
              <a:rPr lang="en-AU" altLang="en-US"/>
              <a:pPr/>
              <a:t>8/11/2021</a:t>
            </a:fld>
            <a:endParaRPr lang="en-AU" altLang="en-US"/>
          </a:p>
        </p:txBody>
      </p:sp>
      <p:sp>
        <p:nvSpPr>
          <p:cNvPr id="12" name="Footer Placeholder 7"/>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13"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86DCD58D-7A19-CE4A-A6D2-B66C99E3DF13}" type="slidenum">
              <a:rPr lang="en-AU" altLang="en-US"/>
              <a:pPr/>
              <a:t>‹#›</a:t>
            </a:fld>
            <a:endParaRPr lang="en-AU" altLang="en-US"/>
          </a:p>
        </p:txBody>
      </p:sp>
    </p:spTree>
    <p:extLst>
      <p:ext uri="{BB962C8B-B14F-4D97-AF65-F5344CB8AC3E}">
        <p14:creationId xmlns:p14="http://schemas.microsoft.com/office/powerpoint/2010/main" val="186240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5"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6"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AU"/>
          </a:p>
        </p:txBody>
      </p:sp>
      <p:sp>
        <p:nvSpPr>
          <p:cNvPr id="7"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B57CFC52-B829-434F-BE29-E1800B9E1EDC}" type="datetime1">
              <a:rPr lang="en-AU" altLang="en-US"/>
              <a:pPr/>
              <a:t>8/11/2021</a:t>
            </a:fld>
            <a:endParaRPr lang="en-AU" altLang="en-US"/>
          </a:p>
        </p:txBody>
      </p:sp>
      <p:sp>
        <p:nvSpPr>
          <p:cNvPr id="8" name="Footer Placeholder 3"/>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9"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A1DEFF9C-7BB2-654E-BB75-B19DBD52FB2F}" type="slidenum">
              <a:rPr lang="en-AU" altLang="en-US"/>
              <a:pPr/>
              <a:t>‹#›</a:t>
            </a:fld>
            <a:endParaRPr lang="en-AU" altLang="en-US"/>
          </a:p>
        </p:txBody>
      </p:sp>
    </p:spTree>
    <p:extLst>
      <p:ext uri="{BB962C8B-B14F-4D97-AF65-F5344CB8AC3E}">
        <p14:creationId xmlns:p14="http://schemas.microsoft.com/office/powerpoint/2010/main" val="1801536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cxnSp>
        <p:nvCxnSpPr>
          <p:cNvPr id="2" name="Straight Connector 1"/>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4"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5"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0655B283-8FEE-C74F-AB56-C9D1434B1A6C}" type="datetime1">
              <a:rPr lang="en-AU" altLang="en-US"/>
              <a:pPr/>
              <a:t>8/11/2021</a:t>
            </a:fld>
            <a:endParaRPr lang="en-AU" altLang="en-US"/>
          </a:p>
        </p:txBody>
      </p:sp>
      <p:sp>
        <p:nvSpPr>
          <p:cNvPr id="7" name="Footer Placeholder 2"/>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8"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CAB2DFC7-ACF3-1B4C-A3A0-C065B11520E2}" type="slidenum">
              <a:rPr lang="en-AU" altLang="en-US"/>
              <a:pPr/>
              <a:t>‹#›</a:t>
            </a:fld>
            <a:endParaRPr lang="en-AU" altLang="en-US"/>
          </a:p>
        </p:txBody>
      </p:sp>
    </p:spTree>
    <p:extLst>
      <p:ext uri="{BB962C8B-B14F-4D97-AF65-F5344CB8AC3E}">
        <p14:creationId xmlns:p14="http://schemas.microsoft.com/office/powerpoint/2010/main" val="104433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cxnSp>
        <p:nvCxnSpPr>
          <p:cNvPr id="5" name="Straight Connector 4"/>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7"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8"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EE5673CC-9FF4-4349-BE3C-05C36AD49101}" type="datetime1">
              <a:rPr lang="en-AU" altLang="en-US"/>
              <a:pPr/>
              <a:t>8/11/2021</a:t>
            </a:fld>
            <a:endParaRPr lang="en-AU" altLang="en-US"/>
          </a:p>
        </p:txBody>
      </p:sp>
      <p:sp>
        <p:nvSpPr>
          <p:cNvPr id="10" name="Footer Placeholder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11"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A6B8C911-CD67-A840-B9B0-96180D401870}" type="slidenum">
              <a:rPr lang="en-AU" altLang="en-US"/>
              <a:pPr/>
              <a:t>‹#›</a:t>
            </a:fld>
            <a:endParaRPr lang="en-AU" altLang="en-US"/>
          </a:p>
        </p:txBody>
      </p:sp>
    </p:spTree>
    <p:extLst>
      <p:ext uri="{BB962C8B-B14F-4D97-AF65-F5344CB8AC3E}">
        <p14:creationId xmlns:p14="http://schemas.microsoft.com/office/powerpoint/2010/main" val="76538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cxnSp>
        <p:nvCxnSpPr>
          <p:cNvPr id="5" name="Straight Connector 4"/>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7"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8" name="Picture 8" descr="T:\Linda\UR9 TRP\Understanding-Religion-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A8DF3A06-54C5-0C4D-9086-A18E7B802AD1}" type="datetime1">
              <a:rPr lang="en-AU" altLang="en-US"/>
              <a:pPr/>
              <a:t>8/11/2021</a:t>
            </a:fld>
            <a:endParaRPr lang="en-AU" altLang="en-US"/>
          </a:p>
        </p:txBody>
      </p:sp>
      <p:sp>
        <p:nvSpPr>
          <p:cNvPr id="10" name="Footer Placeholder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11"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96DDB92-7EAF-3D41-B1DF-ED45592CE3F7}" type="slidenum">
              <a:rPr lang="en-AU" altLang="en-US"/>
              <a:pPr/>
              <a:t>‹#›</a:t>
            </a:fld>
            <a:endParaRPr lang="en-AU" altLang="en-US"/>
          </a:p>
        </p:txBody>
      </p:sp>
    </p:spTree>
    <p:extLst>
      <p:ext uri="{BB962C8B-B14F-4D97-AF65-F5344CB8AC3E}">
        <p14:creationId xmlns:p14="http://schemas.microsoft.com/office/powerpoint/2010/main" val="46596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cxnSp>
        <p:nvCxnSpPr>
          <p:cNvPr id="10" name="Straight Connector 9"/>
          <p:cNvCxnSpPr/>
          <p:nvPr userDrawn="1"/>
        </p:nvCxnSpPr>
        <p:spPr>
          <a:xfrm>
            <a:off x="755650" y="6524625"/>
            <a:ext cx="7777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0" name="TextBox 10"/>
          <p:cNvSpPr txBox="1">
            <a:spLocks noChangeArrowheads="1"/>
          </p:cNvSpPr>
          <p:nvPr userDrawn="1"/>
        </p:nvSpPr>
        <p:spPr bwMode="auto">
          <a:xfrm>
            <a:off x="684213" y="6308725"/>
            <a:ext cx="2514600" cy="47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AU" altLang="en-US" sz="1400" dirty="0">
                <a:latin typeface="Browallia New" panose="020B0604020202020204" pitchFamily="34" charset="-34"/>
                <a:ea typeface="+mn-ea"/>
                <a:cs typeface="Browallia New" panose="020B0604020202020204" pitchFamily="34" charset="-34"/>
              </a:rPr>
              <a:t>          </a:t>
            </a:r>
          </a:p>
          <a:p>
            <a:pPr eaLnBrk="1" hangingPunct="1">
              <a:defRPr/>
            </a:pPr>
            <a:r>
              <a:rPr lang="en-AU" altLang="en-US" sz="1100" dirty="0">
                <a:latin typeface="Arial" panose="020B0604020202020204" pitchFamily="34" charset="0"/>
                <a:ea typeface="ＭＳ Ｐゴシック" panose="020B0600070205080204" pitchFamily="34" charset="-128"/>
                <a:cs typeface="Arial" panose="020B0604020202020204" pitchFamily="34" charset="0"/>
              </a:rPr>
              <a:t>Cambridge University Press </a:t>
            </a:r>
            <a:endParaRPr lang="en-AU" altLang="en-US" sz="1400" dirty="0">
              <a:latin typeface="Browallia New" panose="020B0604020202020204" pitchFamily="34" charset="-34"/>
              <a:ea typeface="+mn-ea"/>
              <a:cs typeface="Browallia New" panose="020B0604020202020204" pitchFamily="34" charset="-34"/>
            </a:endParaRPr>
          </a:p>
        </p:txBody>
      </p:sp>
      <p:sp>
        <p:nvSpPr>
          <p:cNvPr id="1031" name="TextBox 11"/>
          <p:cNvSpPr txBox="1">
            <a:spLocks noChangeArrowheads="1"/>
          </p:cNvSpPr>
          <p:nvPr userDrawn="1"/>
        </p:nvSpPr>
        <p:spPr bwMode="auto">
          <a:xfrm>
            <a:off x="6084888" y="6308725"/>
            <a:ext cx="2514600" cy="69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r>
              <a:rPr lang="en-AU" altLang="en-US" sz="1400">
                <a:latin typeface="Browallia New" charset="0"/>
              </a:rPr>
              <a:t>          </a:t>
            </a:r>
          </a:p>
          <a:p>
            <a:pPr algn="r" eaLnBrk="1" hangingPunct="1"/>
            <a:r>
              <a:rPr lang="en-AU" altLang="en-US" sz="1100">
                <a:latin typeface="Arial" charset="0"/>
              </a:rPr>
              <a:t>© Peta Goldburg 2015</a:t>
            </a:r>
          </a:p>
          <a:p>
            <a:pPr eaLnBrk="1" hangingPunct="1"/>
            <a:endParaRPr lang="en-AU" altLang="en-US" sz="1400">
              <a:latin typeface="Browallia New" charset="0"/>
            </a:endParaRPr>
          </a:p>
        </p:txBody>
      </p:sp>
      <p:pic>
        <p:nvPicPr>
          <p:cNvPr id="2" name="Picture 8" descr="T:\Linda\UR9 TRP\Understanding-Religion-9.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anose="020F0502020204030204"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anose="020F0502020204030204"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anose="020F0502020204030204"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anose="020F0502020204030204" pitchFamily="34"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eaLnBrk="1" hangingPunct="1"/>
            <a:r>
              <a:rPr lang="en-AU" altLang="en-US" sz="4800" b="1">
                <a:latin typeface="Arial" charset="0"/>
                <a:ea typeface="ＭＳ Ｐゴシック" charset="-128"/>
              </a:rPr>
              <a:t>Chapter 11 Mission and Justice</a:t>
            </a:r>
          </a:p>
        </p:txBody>
      </p:sp>
      <p:sp>
        <p:nvSpPr>
          <p:cNvPr id="3" name="Subtitle 2"/>
          <p:cNvSpPr>
            <a:spLocks noGrp="1"/>
          </p:cNvSpPr>
          <p:nvPr>
            <p:ph type="subTitle" idx="1"/>
          </p:nvPr>
        </p:nvSpPr>
        <p:spPr>
          <a:xfrm>
            <a:off x="1403350" y="4197350"/>
            <a:ext cx="6400800" cy="1752600"/>
          </a:xfrm>
        </p:spPr>
        <p:txBody>
          <a:bodyPr rtlCol="0">
            <a:normAutofit/>
          </a:bodyPr>
          <a:lstStyle/>
          <a:p>
            <a:pPr eaLnBrk="1" fontAlgn="auto" hangingPunct="1">
              <a:spcAft>
                <a:spcPts val="0"/>
              </a:spcAft>
              <a:buFont typeface="Arial" panose="020B0604020202020204" pitchFamily="34" charset="0"/>
              <a:buNone/>
              <a:defRPr/>
            </a:pPr>
            <a:r>
              <a:rPr lang="en-AU" dirty="0">
                <a:latin typeface="Arial" panose="020B0604020202020204" pitchFamily="34" charset="0"/>
                <a:ea typeface="+mn-ea"/>
                <a:cs typeface="Arial" panose="020B0604020202020204" pitchFamily="34" charset="0"/>
              </a:rPr>
              <a:t>Chapter Summary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0" y="981075"/>
            <a:ext cx="9144000" cy="1143000"/>
          </a:xfrm>
        </p:spPr>
        <p:txBody>
          <a:bodyPr/>
          <a:lstStyle/>
          <a:p>
            <a:pPr eaLnBrk="1" hangingPunct="1"/>
            <a:r>
              <a:rPr lang="en-AU" altLang="en-US" sz="2800" b="1">
                <a:latin typeface="Arial" charset="0"/>
                <a:ea typeface="ＭＳ Ｐゴシック" charset="-128"/>
              </a:rPr>
              <a:t>Summary</a:t>
            </a:r>
          </a:p>
        </p:txBody>
      </p:sp>
      <p:sp>
        <p:nvSpPr>
          <p:cNvPr id="32770" name="Content Placeholder 2"/>
          <p:cNvSpPr>
            <a:spLocks noGrp="1"/>
          </p:cNvSpPr>
          <p:nvPr>
            <p:ph idx="1"/>
          </p:nvPr>
        </p:nvSpPr>
        <p:spPr>
          <a:xfrm>
            <a:off x="468313" y="2133600"/>
            <a:ext cx="8229600" cy="4525963"/>
          </a:xfrm>
        </p:spPr>
        <p:txBody>
          <a:bodyPr/>
          <a:lstStyle/>
          <a:p>
            <a:pPr eaLnBrk="1" hangingPunct="1">
              <a:buFont typeface="Arial"/>
              <a:buChar char="•"/>
              <a:defRPr/>
            </a:pPr>
            <a:r>
              <a:rPr lang="en-AU" sz="2000" dirty="0" err="1"/>
              <a:t>Sr</a:t>
            </a:r>
            <a:r>
              <a:rPr lang="en-AU" sz="2000" dirty="0"/>
              <a:t> Denise </a:t>
            </a:r>
            <a:r>
              <a:rPr lang="en-AU" sz="2000" dirty="0" err="1"/>
              <a:t>Coghlan</a:t>
            </a:r>
            <a:r>
              <a:rPr lang="en-AU" sz="2000" dirty="0"/>
              <a:t>, a Brisbane Sister of Mercy, has been involved in the landmine campaign for more than 20 years.</a:t>
            </a:r>
          </a:p>
          <a:p>
            <a:pPr eaLnBrk="1" hangingPunct="1">
              <a:buFont typeface="Arial"/>
              <a:buChar char="•"/>
              <a:defRPr/>
            </a:pPr>
            <a:endParaRPr lang="en-AU" sz="2000" dirty="0"/>
          </a:p>
          <a:p>
            <a:pPr eaLnBrk="1" hangingPunct="1">
              <a:buFont typeface="Arial"/>
              <a:buChar char="•"/>
              <a:defRPr/>
            </a:pPr>
            <a:r>
              <a:rPr lang="en-AU" sz="2000" dirty="0"/>
              <a:t>One of the programs Sister Denise is involved in is a vocational training centre for people who have experienced the devastating effect of landmines. </a:t>
            </a:r>
          </a:p>
          <a:p>
            <a:pPr eaLnBrk="1" hangingPunct="1">
              <a:buFont typeface="Arial"/>
              <a:buChar char="•"/>
              <a:defRPr/>
            </a:pPr>
            <a:endParaRPr lang="en-AU" sz="2000" dirty="0"/>
          </a:p>
          <a:p>
            <a:pPr eaLnBrk="1" hangingPunct="1">
              <a:buFont typeface="Arial"/>
              <a:buChar char="•"/>
              <a:defRPr/>
            </a:pPr>
            <a:r>
              <a:rPr lang="en-AU" sz="2000" dirty="0"/>
              <a:t>There are a number of methods that can be used to analyse issues related to justice.  </a:t>
            </a:r>
          </a:p>
          <a:p>
            <a:pPr eaLnBrk="1" hangingPunct="1">
              <a:buFont typeface="Arial"/>
              <a:buChar char="•"/>
              <a:defRPr/>
            </a:pPr>
            <a:endParaRPr lang="en-AU" sz="2000" dirty="0"/>
          </a:p>
          <a:p>
            <a:pPr eaLnBrk="1" hangingPunct="1">
              <a:buFont typeface="Arial"/>
              <a:buChar char="•"/>
              <a:defRPr/>
            </a:pPr>
            <a:r>
              <a:rPr lang="en-AU" sz="2000" dirty="0"/>
              <a:t>These can help reflect on what is happening in society.  </a:t>
            </a:r>
          </a:p>
          <a:p>
            <a:pPr eaLnBrk="1" hangingPunct="1">
              <a:buFont typeface="Arial"/>
              <a:buChar char="•"/>
              <a:defRPr/>
            </a:pPr>
            <a:endParaRPr lang="en-AU" sz="2000" dirty="0"/>
          </a:p>
          <a:p>
            <a:pPr marL="0" indent="0" eaLnBrk="1" hangingPunct="1">
              <a:buFont typeface="Arial" charset="0"/>
              <a:buNone/>
              <a:defRPr/>
            </a:pPr>
            <a:endParaRPr lang="en-AU"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0" y="981075"/>
            <a:ext cx="9144000" cy="863600"/>
          </a:xfrm>
        </p:spPr>
        <p:txBody>
          <a:bodyPr/>
          <a:lstStyle/>
          <a:p>
            <a:pPr eaLnBrk="1" hangingPunct="1"/>
            <a:r>
              <a:rPr lang="en-AU" altLang="en-US" sz="2800" b="1">
                <a:latin typeface="Arial" charset="0"/>
                <a:ea typeface="ＭＳ Ｐゴシック" charset="-128"/>
              </a:rPr>
              <a:t>Summary</a:t>
            </a:r>
          </a:p>
        </p:txBody>
      </p:sp>
      <p:sp>
        <p:nvSpPr>
          <p:cNvPr id="34818" name="Content Placeholder 2"/>
          <p:cNvSpPr>
            <a:spLocks noGrp="1"/>
          </p:cNvSpPr>
          <p:nvPr>
            <p:ph idx="1"/>
          </p:nvPr>
        </p:nvSpPr>
        <p:spPr>
          <a:xfrm>
            <a:off x="468313" y="2133600"/>
            <a:ext cx="8229600" cy="4248150"/>
          </a:xfrm>
        </p:spPr>
        <p:txBody>
          <a:bodyPr/>
          <a:lstStyle/>
          <a:p>
            <a:endParaRPr lang="en-AU" altLang="en-US" sz="2000" dirty="0">
              <a:ea typeface="ＭＳ Ｐゴシック" charset="-128"/>
            </a:endParaRPr>
          </a:p>
          <a:p>
            <a:r>
              <a:rPr lang="en-AU" altLang="en-US" sz="2000" i="1" dirty="0">
                <a:ea typeface="ＭＳ Ｐゴシック" charset="-128"/>
              </a:rPr>
              <a:t>See, Judge, Act </a:t>
            </a:r>
            <a:r>
              <a:rPr lang="en-AU" altLang="en-US" sz="2000" dirty="0">
                <a:ea typeface="ＭＳ Ｐゴシック" charset="-128"/>
              </a:rPr>
              <a:t>is one method that was developed by Belgian Cardinal Joseph </a:t>
            </a:r>
            <a:r>
              <a:rPr lang="en-AU" altLang="en-US" sz="2000" dirty="0" err="1">
                <a:ea typeface="ＭＳ Ｐゴシック" charset="-128"/>
              </a:rPr>
              <a:t>Cardijin</a:t>
            </a:r>
            <a:r>
              <a:rPr lang="en-AU" altLang="en-US" sz="2000" dirty="0">
                <a:ea typeface="ＭＳ Ｐゴシック" charset="-128"/>
              </a:rPr>
              <a:t> who founded the young Christian Workers movement.</a:t>
            </a:r>
          </a:p>
          <a:p>
            <a:pPr>
              <a:buFont typeface="Arial" charset="0"/>
              <a:buNone/>
            </a:pPr>
            <a:r>
              <a:rPr lang="en-AU" altLang="en-US" sz="2000" dirty="0">
                <a:ea typeface="ＭＳ Ｐゴシック" charset="-128"/>
              </a:rPr>
              <a:t> </a:t>
            </a:r>
          </a:p>
          <a:p>
            <a:r>
              <a:rPr lang="en-AU" altLang="en-US" sz="2000" dirty="0">
                <a:ea typeface="ＭＳ Ｐゴシック" charset="-128"/>
              </a:rPr>
              <a:t>This model calls the individual to </a:t>
            </a:r>
          </a:p>
          <a:p>
            <a:pPr lvl="1"/>
            <a:r>
              <a:rPr lang="en-AU" altLang="en-US" sz="2000" dirty="0">
                <a:ea typeface="ＭＳ Ｐゴシック" charset="-128"/>
              </a:rPr>
              <a:t>See – explore facts of events and situations</a:t>
            </a:r>
          </a:p>
          <a:p>
            <a:pPr lvl="1"/>
            <a:r>
              <a:rPr lang="en-AU" altLang="en-US" sz="2000" dirty="0">
                <a:ea typeface="ＭＳ Ｐゴシック" charset="-128"/>
              </a:rPr>
              <a:t>Judge – examine the rights and wrongs relevant to the situation</a:t>
            </a:r>
          </a:p>
          <a:p>
            <a:pPr lvl="1"/>
            <a:r>
              <a:rPr lang="en-AU" altLang="en-US" sz="2000" dirty="0">
                <a:ea typeface="ＭＳ Ｐゴシック" charset="-128"/>
              </a:rPr>
              <a:t>Act – respond and act individually and as a group </a:t>
            </a:r>
          </a:p>
          <a:p>
            <a:pPr lvl="1"/>
            <a:r>
              <a:rPr lang="en-AU" altLang="en-US" sz="2000" dirty="0">
                <a:ea typeface="ＭＳ Ｐゴシック" charset="-128"/>
              </a:rPr>
              <a:t>The final stage is to review your actions to see what you have learnt from the process.</a:t>
            </a:r>
          </a:p>
          <a:p>
            <a:pPr eaLnBrk="1" hangingPunct="1">
              <a:buFont typeface="Arial" charset="0"/>
              <a:buNone/>
            </a:pPr>
            <a:endParaRPr lang="en-AU" altLang="en-US" sz="2000" dirty="0">
              <a:ea typeface="ＭＳ Ｐゴシック"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0" y="981075"/>
            <a:ext cx="9144000" cy="503238"/>
          </a:xfrm>
        </p:spPr>
        <p:txBody>
          <a:bodyPr/>
          <a:lstStyle/>
          <a:p>
            <a:pPr eaLnBrk="1" hangingPunct="1"/>
            <a:r>
              <a:rPr lang="en-AU" altLang="en-US" sz="2800" b="1">
                <a:latin typeface="Arial" charset="0"/>
                <a:ea typeface="ＭＳ Ｐゴシック" charset="-128"/>
              </a:rPr>
              <a:t>Activities</a:t>
            </a:r>
          </a:p>
        </p:txBody>
      </p:sp>
      <p:sp>
        <p:nvSpPr>
          <p:cNvPr id="36866" name="Content Placeholder 2"/>
          <p:cNvSpPr>
            <a:spLocks noGrp="1"/>
          </p:cNvSpPr>
          <p:nvPr>
            <p:ph idx="1"/>
          </p:nvPr>
        </p:nvSpPr>
        <p:spPr>
          <a:xfrm>
            <a:off x="468313" y="1628775"/>
            <a:ext cx="8229600" cy="5030788"/>
          </a:xfrm>
        </p:spPr>
        <p:txBody>
          <a:bodyPr/>
          <a:lstStyle/>
          <a:p>
            <a:endParaRPr lang="en-AU" altLang="en-US" sz="2000" dirty="0">
              <a:ea typeface="ＭＳ Ｐゴシック" charset="-128"/>
            </a:endParaRPr>
          </a:p>
          <a:p>
            <a:pPr marL="9525" indent="0">
              <a:buFont typeface="Arial" charset="0"/>
              <a:buNone/>
            </a:pPr>
            <a:r>
              <a:rPr lang="en-AU" altLang="en-US" sz="2000" dirty="0">
                <a:ea typeface="ＭＳ Ｐゴシック" charset="-128"/>
              </a:rPr>
              <a:t>1. Divide your class into 10 groups. Each group is to take one of the 10 Catholic Social Teaching themes and design a poster that will be displayed within your school. On your poster, outline what the teaching is about and how it is relevant to young people today.</a:t>
            </a:r>
          </a:p>
          <a:p>
            <a:pPr marL="9525" indent="0"/>
            <a:endParaRPr lang="en-AU" altLang="en-US" sz="2000" dirty="0">
              <a:ea typeface="ＭＳ Ｐゴシック" charset="-128"/>
            </a:endParaRPr>
          </a:p>
          <a:p>
            <a:pPr marL="9525" indent="0">
              <a:buFont typeface="Arial" charset="0"/>
              <a:buNone/>
            </a:pPr>
            <a:r>
              <a:rPr lang="en-AU" altLang="en-US" sz="2000" dirty="0">
                <a:ea typeface="ＭＳ Ｐゴシック" charset="-128"/>
              </a:rPr>
              <a:t>2. Australia has a long association with the United Nations and was one of the first signatories to the original charter.  </a:t>
            </a:r>
          </a:p>
          <a:p>
            <a:pPr marL="9525" indent="0">
              <a:buFont typeface="Arial" charset="0"/>
              <a:buNone/>
            </a:pPr>
            <a:r>
              <a:rPr lang="en-AU" altLang="en-US" sz="2000" dirty="0">
                <a:ea typeface="ＭＳ Ｐゴシック" charset="-128"/>
              </a:rPr>
              <a:t>Conduct some research to find out how involved Australia is within the UN, who our current ambassador to the UN is and what councils within the UN Australia is on.</a:t>
            </a:r>
          </a:p>
          <a:p>
            <a:pPr eaLnBrk="1" hangingPunct="1">
              <a:buFont typeface="Arial" charset="0"/>
              <a:buNone/>
            </a:pPr>
            <a:endParaRPr lang="en-AU" altLang="en-US" sz="2000" dirty="0">
              <a:ea typeface="ＭＳ Ｐゴシック"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457200" y="981075"/>
            <a:ext cx="8229600" cy="436563"/>
          </a:xfrm>
        </p:spPr>
        <p:txBody>
          <a:bodyPr/>
          <a:lstStyle/>
          <a:p>
            <a:r>
              <a:rPr lang="en-AU" altLang="en-US" sz="2800" b="1">
                <a:latin typeface="Arial" charset="0"/>
                <a:ea typeface="ＭＳ Ｐゴシック" charset="-128"/>
              </a:rPr>
              <a:t>Comprehension Test </a:t>
            </a:r>
          </a:p>
        </p:txBody>
      </p:sp>
      <p:sp>
        <p:nvSpPr>
          <p:cNvPr id="52226" name="Content Placeholder 2"/>
          <p:cNvSpPr>
            <a:spLocks noGrp="1"/>
          </p:cNvSpPr>
          <p:nvPr>
            <p:ph idx="1"/>
          </p:nvPr>
        </p:nvSpPr>
        <p:spPr>
          <a:xfrm>
            <a:off x="539750" y="1484313"/>
            <a:ext cx="8229600" cy="4968875"/>
          </a:xfrm>
        </p:spPr>
        <p:txBody>
          <a:bodyPr/>
          <a:lstStyle/>
          <a:p>
            <a:pPr marL="358775" indent="-358775">
              <a:buFont typeface="Arial" charset="0"/>
              <a:buNone/>
            </a:pPr>
            <a:r>
              <a:rPr lang="en-AU" altLang="en-US" sz="2000" dirty="0">
                <a:ea typeface="ＭＳ Ｐゴシック" charset="-128"/>
              </a:rPr>
              <a:t>1. 	Which teachings are grounded in the biblical understanding of justice and developed in light of experiences of people in many different cultures?</a:t>
            </a:r>
          </a:p>
          <a:p>
            <a:pPr marL="358775" indent="-358775">
              <a:buFont typeface="Arial" charset="0"/>
              <a:buNone/>
            </a:pPr>
            <a:endParaRPr lang="en-AU" altLang="en-US" sz="2000" dirty="0">
              <a:solidFill>
                <a:srgbClr val="000090"/>
              </a:solidFill>
              <a:ea typeface="ＭＳ Ｐゴシック" charset="-128"/>
            </a:endParaRPr>
          </a:p>
          <a:p>
            <a:pPr marL="358775" indent="-358775">
              <a:buFont typeface="Arial" charset="0"/>
              <a:buNone/>
            </a:pPr>
            <a:endParaRPr lang="en-AU" altLang="en-US" sz="2000" dirty="0">
              <a:solidFill>
                <a:srgbClr val="000090"/>
              </a:solidFill>
              <a:ea typeface="ＭＳ Ｐゴシック" charset="-128"/>
            </a:endParaRPr>
          </a:p>
          <a:p>
            <a:pPr marL="358775" indent="-358775">
              <a:buFont typeface="Arial" charset="0"/>
              <a:buNone/>
            </a:pPr>
            <a:r>
              <a:rPr lang="en-AU" altLang="en-US" sz="2000" dirty="0">
                <a:ea typeface="ＭＳ Ｐゴシック" charset="-128"/>
              </a:rPr>
              <a:t>2.	When was </a:t>
            </a:r>
            <a:r>
              <a:rPr lang="en-AU" altLang="en-US" sz="2000" dirty="0" err="1">
                <a:ea typeface="ＭＳ Ｐゴシック" charset="-128"/>
              </a:rPr>
              <a:t>Rerum</a:t>
            </a:r>
            <a:r>
              <a:rPr lang="en-AU" altLang="en-US" sz="2000" dirty="0">
                <a:ea typeface="ＭＳ Ｐゴシック" charset="-128"/>
              </a:rPr>
              <a:t> </a:t>
            </a:r>
            <a:r>
              <a:rPr lang="en-AU" altLang="en-US" sz="2000" dirty="0" err="1">
                <a:ea typeface="ＭＳ Ｐゴシック" charset="-128"/>
              </a:rPr>
              <a:t>Novarum</a:t>
            </a:r>
            <a:r>
              <a:rPr lang="en-AU" altLang="en-US" sz="2000" dirty="0">
                <a:ea typeface="ＭＳ Ｐゴシック" charset="-128"/>
              </a:rPr>
              <a:t> proclaimed and what does it examine?</a:t>
            </a:r>
          </a:p>
          <a:p>
            <a:pPr marL="358775" indent="-358775">
              <a:buFont typeface="Arial" charset="0"/>
              <a:buNone/>
            </a:pPr>
            <a:endParaRPr lang="en-AU" altLang="en-US" sz="2000" dirty="0">
              <a:solidFill>
                <a:srgbClr val="000090"/>
              </a:solidFill>
              <a:ea typeface="ＭＳ Ｐゴシック" charset="-128"/>
            </a:endParaRPr>
          </a:p>
          <a:p>
            <a:pPr marL="358775" indent="-358775">
              <a:buFont typeface="Arial" charset="0"/>
              <a:buNone/>
            </a:pPr>
            <a:endParaRPr lang="en-AU" altLang="en-US" sz="2000" dirty="0">
              <a:solidFill>
                <a:srgbClr val="000090"/>
              </a:solidFill>
              <a:ea typeface="ＭＳ Ｐゴシック" charset="-128"/>
            </a:endParaRPr>
          </a:p>
          <a:p>
            <a:pPr marL="358775" indent="-358775">
              <a:buFont typeface="Arial" charset="0"/>
              <a:buNone/>
            </a:pPr>
            <a:r>
              <a:rPr lang="en-AU" altLang="en-US" sz="2000" dirty="0">
                <a:ea typeface="ＭＳ Ｐゴシック" charset="-128"/>
              </a:rPr>
              <a:t>3.	How many themes are there within Catholic Social Teachings?</a:t>
            </a:r>
          </a:p>
          <a:p>
            <a:pPr marL="358775" indent="-358775">
              <a:buFont typeface="Arial" charset="0"/>
              <a:buNone/>
            </a:pPr>
            <a:endParaRPr lang="en-AU" altLang="en-US" sz="2000" dirty="0">
              <a:solidFill>
                <a:srgbClr val="000090"/>
              </a:solidFill>
              <a:ea typeface="ＭＳ Ｐゴシック" charset="-128"/>
            </a:endParaRPr>
          </a:p>
          <a:p>
            <a:pPr marL="358775" indent="-358775">
              <a:buFont typeface="Arial" charset="0"/>
              <a:buNone/>
            </a:pPr>
            <a:endParaRPr lang="en-AU" altLang="en-US" sz="2000" dirty="0">
              <a:solidFill>
                <a:srgbClr val="000090"/>
              </a:solidFill>
              <a:ea typeface="ＭＳ Ｐゴシック" charset="-128"/>
            </a:endParaRPr>
          </a:p>
          <a:p>
            <a:pPr marL="358775" indent="-358775">
              <a:buFont typeface="Arial" charset="0"/>
              <a:buNone/>
            </a:pPr>
            <a:r>
              <a:rPr lang="en-AU" altLang="en-US" sz="2000" dirty="0">
                <a:ea typeface="ＭＳ Ｐゴシック" charset="-128"/>
              </a:rPr>
              <a:t>4.	What is the ‘Common Good’?</a:t>
            </a:r>
          </a:p>
          <a:p>
            <a:pPr marL="9525" indent="-9525">
              <a:buFont typeface="Arial" charset="0"/>
              <a:buNone/>
            </a:pPr>
            <a:endParaRPr lang="en-AU" altLang="en-US" sz="2000" dirty="0">
              <a:solidFill>
                <a:srgbClr val="000090"/>
              </a:solidFill>
              <a:ea typeface="ＭＳ Ｐゴシック"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457200" y="981075"/>
            <a:ext cx="8229600" cy="436563"/>
          </a:xfrm>
        </p:spPr>
        <p:txBody>
          <a:bodyPr/>
          <a:lstStyle/>
          <a:p>
            <a:r>
              <a:rPr lang="en-AU" altLang="en-US" sz="2800" b="1">
                <a:latin typeface="Arial" charset="0"/>
                <a:ea typeface="ＭＳ Ｐゴシック" charset="-128"/>
              </a:rPr>
              <a:t>Comprehension Test</a:t>
            </a:r>
          </a:p>
        </p:txBody>
      </p:sp>
      <p:sp>
        <p:nvSpPr>
          <p:cNvPr id="3" name="Content Placeholder 2"/>
          <p:cNvSpPr>
            <a:spLocks noGrp="1"/>
          </p:cNvSpPr>
          <p:nvPr>
            <p:ph idx="1"/>
          </p:nvPr>
        </p:nvSpPr>
        <p:spPr>
          <a:xfrm>
            <a:off x="457200" y="1557338"/>
            <a:ext cx="8229600" cy="4895850"/>
          </a:xfrm>
        </p:spPr>
        <p:txBody>
          <a:bodyPr>
            <a:normAutofit/>
          </a:bodyPr>
          <a:lstStyle/>
          <a:p>
            <a:pPr marL="0" indent="0">
              <a:buFont typeface="Arial" charset="0"/>
              <a:buNone/>
              <a:defRPr/>
            </a:pPr>
            <a:endParaRPr lang="en-AU" sz="2000" dirty="0"/>
          </a:p>
          <a:p>
            <a:pPr marL="358775" indent="-358775">
              <a:buFont typeface="Arial" charset="0"/>
              <a:buNone/>
              <a:defRPr/>
            </a:pPr>
            <a:r>
              <a:rPr lang="en-AU" sz="2000" dirty="0"/>
              <a:t>5. 	How can the global common good be realised?</a:t>
            </a:r>
            <a:endParaRPr lang="en-AU" sz="2000" dirty="0">
              <a:solidFill>
                <a:srgbClr val="000090"/>
              </a:solidFill>
            </a:endParaRPr>
          </a:p>
          <a:p>
            <a:pPr marL="358775" indent="-358775">
              <a:buFont typeface="Arial" charset="0"/>
              <a:buNone/>
              <a:defRPr/>
            </a:pPr>
            <a:endParaRPr lang="en-AU" sz="2000" dirty="0"/>
          </a:p>
          <a:p>
            <a:pPr marL="358775" indent="-358775">
              <a:buFont typeface="Arial" charset="0"/>
              <a:buNone/>
              <a:defRPr/>
            </a:pPr>
            <a:r>
              <a:rPr lang="en-AU" sz="2000" dirty="0"/>
              <a:t>6.	What is a central motif in the Old and New Testament and calls for individuals to care for the earth?</a:t>
            </a:r>
            <a:endParaRPr lang="en-AU" sz="2000" dirty="0">
              <a:solidFill>
                <a:srgbClr val="000090"/>
              </a:solidFill>
            </a:endParaRPr>
          </a:p>
          <a:p>
            <a:pPr marL="358775" indent="-358775">
              <a:buFont typeface="Arial" charset="0"/>
              <a:buNone/>
              <a:defRPr/>
            </a:pPr>
            <a:endParaRPr lang="en-AU" sz="2000" dirty="0">
              <a:solidFill>
                <a:srgbClr val="000090"/>
              </a:solidFill>
            </a:endParaRPr>
          </a:p>
          <a:p>
            <a:pPr marL="358775" indent="-358775">
              <a:buFont typeface="Arial" charset="0"/>
              <a:buNone/>
              <a:defRPr/>
            </a:pPr>
            <a:r>
              <a:rPr lang="en-AU" sz="2000" dirty="0"/>
              <a:t>7. 	Name the document issued in 1963 by Pope John XXIII that emphasised the worlds growing interdependence</a:t>
            </a:r>
          </a:p>
          <a:p>
            <a:pPr marL="358775" indent="-358775">
              <a:buFont typeface="Arial" charset="0"/>
              <a:buNone/>
              <a:defRPr/>
            </a:pPr>
            <a:endParaRPr lang="en-AU" sz="2000" dirty="0">
              <a:solidFill>
                <a:srgbClr val="000090"/>
              </a:solidFill>
            </a:endParaRPr>
          </a:p>
          <a:p>
            <a:pPr marL="0" indent="0">
              <a:buFont typeface="Arial" charset="0"/>
              <a:buNone/>
              <a:defRPr/>
            </a:pPr>
            <a:endParaRPr lang="en-AU" sz="2200" dirty="0"/>
          </a:p>
          <a:p>
            <a:pPr marL="0" indent="0">
              <a:buFont typeface="Arial" charset="0"/>
              <a:buNone/>
              <a:defRPr/>
            </a:pPr>
            <a:endParaRPr lang="en-AU" sz="2200" dirty="0">
              <a:solidFill>
                <a:srgbClr val="000090"/>
              </a:solidFill>
            </a:endParaRPr>
          </a:p>
          <a:p>
            <a:pPr>
              <a:defRPr/>
            </a:pPr>
            <a:endParaRPr lang="en-A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457200" y="981075"/>
            <a:ext cx="8229600" cy="436563"/>
          </a:xfrm>
        </p:spPr>
        <p:txBody>
          <a:bodyPr/>
          <a:lstStyle/>
          <a:p>
            <a:r>
              <a:rPr lang="en-AU" altLang="en-US" sz="2800" b="1">
                <a:latin typeface="Arial" charset="0"/>
                <a:ea typeface="ＭＳ Ｐゴシック" charset="-128"/>
              </a:rPr>
              <a:t>Comprehension Test</a:t>
            </a:r>
          </a:p>
        </p:txBody>
      </p:sp>
      <p:sp>
        <p:nvSpPr>
          <p:cNvPr id="3" name="Content Placeholder 2"/>
          <p:cNvSpPr>
            <a:spLocks noGrp="1"/>
          </p:cNvSpPr>
          <p:nvPr>
            <p:ph idx="1"/>
          </p:nvPr>
        </p:nvSpPr>
        <p:spPr>
          <a:xfrm>
            <a:off x="457200" y="1412875"/>
            <a:ext cx="8229600" cy="5040313"/>
          </a:xfrm>
        </p:spPr>
        <p:txBody>
          <a:bodyPr>
            <a:normAutofit/>
          </a:bodyPr>
          <a:lstStyle/>
          <a:p>
            <a:pPr marL="0" indent="0">
              <a:buFont typeface="Arial" charset="0"/>
              <a:buNone/>
              <a:defRPr/>
            </a:pPr>
            <a:endParaRPr lang="en-AU" sz="2000" dirty="0"/>
          </a:p>
          <a:p>
            <a:pPr marL="358775" indent="-358775">
              <a:buFont typeface="Arial" charset="0"/>
              <a:buNone/>
              <a:defRPr/>
            </a:pPr>
            <a:r>
              <a:rPr lang="en-AU" sz="2000" dirty="0"/>
              <a:t>8.  	The letter entitled </a:t>
            </a:r>
            <a:r>
              <a:rPr lang="en-AU" sz="2000" i="1" dirty="0"/>
              <a:t>Let the Many Coastlands be Glad</a:t>
            </a:r>
            <a:r>
              <a:rPr lang="en-AU" sz="2000" dirty="0"/>
              <a:t>: </a:t>
            </a:r>
            <a:r>
              <a:rPr lang="en-AU" sz="2000" i="1" dirty="0"/>
              <a:t>A Pastoral Letter on the Great Barrier Reef </a:t>
            </a:r>
            <a:r>
              <a:rPr lang="en-AU" sz="2000" dirty="0"/>
              <a:t>was published by which Catholic group of people?</a:t>
            </a:r>
          </a:p>
          <a:p>
            <a:pPr marL="358775" indent="-358775">
              <a:buFont typeface="Arial" charset="0"/>
              <a:buNone/>
              <a:defRPr/>
            </a:pPr>
            <a:endParaRPr lang="en-AU" sz="2000" dirty="0">
              <a:solidFill>
                <a:srgbClr val="000090"/>
              </a:solidFill>
            </a:endParaRPr>
          </a:p>
          <a:p>
            <a:pPr marL="358775" indent="-358775">
              <a:buFont typeface="Arial" charset="0"/>
              <a:buNone/>
              <a:defRPr/>
            </a:pPr>
            <a:endParaRPr lang="en-AU" sz="2000" dirty="0"/>
          </a:p>
          <a:p>
            <a:pPr marL="358775" indent="-358775">
              <a:buFont typeface="Arial" charset="0"/>
              <a:buNone/>
              <a:defRPr/>
            </a:pPr>
            <a:r>
              <a:rPr lang="en-AU" sz="2000" dirty="0"/>
              <a:t>9.	Which organisation was established in 2002 by the Catholic Bishops Commission for Justice and Develop to promote the understanding that creation is sacred and endangered?</a:t>
            </a:r>
          </a:p>
          <a:p>
            <a:pPr marL="358775" indent="-358775">
              <a:buFont typeface="Arial" charset="0"/>
              <a:buNone/>
              <a:defRPr/>
            </a:pPr>
            <a:endParaRPr lang="en-AU" sz="2000" dirty="0">
              <a:solidFill>
                <a:srgbClr val="000090"/>
              </a:solidFill>
            </a:endParaRPr>
          </a:p>
          <a:p>
            <a:pPr marL="358775" indent="-358775">
              <a:buFont typeface="Arial" charset="0"/>
              <a:buNone/>
              <a:defRPr/>
            </a:pPr>
            <a:endParaRPr lang="en-AU" sz="2000" dirty="0">
              <a:solidFill>
                <a:srgbClr val="000090"/>
              </a:solidFill>
            </a:endParaRPr>
          </a:p>
          <a:p>
            <a:pPr marL="358775" indent="-358775">
              <a:buFont typeface="Arial" charset="0"/>
              <a:buNone/>
              <a:defRPr/>
            </a:pPr>
            <a:r>
              <a:rPr lang="en-AU" sz="2000" dirty="0"/>
              <a:t>10.	Name the three parts of the model developed by Belgian Cardinal Joseph </a:t>
            </a:r>
            <a:r>
              <a:rPr lang="en-AU" sz="2000" dirty="0" err="1"/>
              <a:t>Cardijin</a:t>
            </a:r>
            <a:r>
              <a:rPr lang="en-AU" sz="2000" dirty="0"/>
              <a:t> that encourages people to reflect on their situation.</a:t>
            </a:r>
          </a:p>
          <a:p>
            <a:pPr marL="358775" indent="-358775">
              <a:buFont typeface="Arial" charset="0"/>
              <a:buNone/>
              <a:defRPr/>
            </a:pPr>
            <a:endParaRPr lang="en-AU" sz="2000" i="1" dirty="0">
              <a:solidFill>
                <a:srgbClr val="00009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txBox="1">
            <a:spLocks/>
          </p:cNvSpPr>
          <p:nvPr/>
        </p:nvSpPr>
        <p:spPr bwMode="auto">
          <a:xfrm>
            <a:off x="0" y="1052513"/>
            <a:ext cx="91440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r>
              <a:rPr lang="en-AU" altLang="en-US" sz="2800" b="1">
                <a:latin typeface="Arial" charset="0"/>
              </a:rPr>
              <a:t>Assignment</a:t>
            </a:r>
          </a:p>
        </p:txBody>
      </p:sp>
      <p:sp>
        <p:nvSpPr>
          <p:cNvPr id="38914" name="Content Placeholder 2"/>
          <p:cNvSpPr>
            <a:spLocks noGrp="1"/>
          </p:cNvSpPr>
          <p:nvPr>
            <p:ph idx="1"/>
          </p:nvPr>
        </p:nvSpPr>
        <p:spPr>
          <a:xfrm>
            <a:off x="468313" y="2133600"/>
            <a:ext cx="8229600" cy="4525963"/>
          </a:xfrm>
        </p:spPr>
        <p:txBody>
          <a:bodyPr/>
          <a:lstStyle/>
          <a:p>
            <a:pPr eaLnBrk="1" hangingPunct="1"/>
            <a:r>
              <a:rPr lang="en-AU" altLang="en-US" sz="2000" dirty="0">
                <a:ea typeface="ＭＳ Ｐゴシック" charset="-128"/>
              </a:rPr>
              <a:t>Many agencies such as Caritas Australia are working with communities in developing countries to help them become self sustaining. </a:t>
            </a:r>
          </a:p>
          <a:p>
            <a:pPr eaLnBrk="1" hangingPunct="1"/>
            <a:endParaRPr lang="en-AU" altLang="en-US" sz="2000" dirty="0">
              <a:ea typeface="ＭＳ Ｐゴシック" charset="-128"/>
            </a:endParaRPr>
          </a:p>
          <a:p>
            <a:pPr eaLnBrk="1" hangingPunct="1"/>
            <a:r>
              <a:rPr lang="en-AU" altLang="en-US" sz="2000" dirty="0">
                <a:ea typeface="ＭＳ Ｐゴシック" charset="-128"/>
              </a:rPr>
              <a:t>Initiatives such as building wells, clothing and handicraft construction and community banks are some of the ways these agencies are helping people achieve full human dignity. </a:t>
            </a:r>
          </a:p>
          <a:p>
            <a:pPr eaLnBrk="1" hangingPunct="1"/>
            <a:endParaRPr lang="en-AU" altLang="en-US" sz="2000" dirty="0">
              <a:ea typeface="ＭＳ Ｐゴシック" charset="-128"/>
            </a:endParaRPr>
          </a:p>
          <a:p>
            <a:pPr eaLnBrk="1" hangingPunct="1"/>
            <a:r>
              <a:rPr lang="en-AU" altLang="en-US" sz="2000" dirty="0">
                <a:ea typeface="ＭＳ Ｐゴシック" charset="-128"/>
              </a:rPr>
              <a:t>Many people in our community are not aware of these great initiatives or ways that they can help.  </a:t>
            </a:r>
          </a:p>
          <a:p>
            <a:pPr eaLnBrk="1" hangingPunct="1"/>
            <a:endParaRPr lang="en-AU" altLang="en-US" sz="2000" dirty="0">
              <a:ea typeface="ＭＳ Ｐゴシック" charset="-128"/>
            </a:endParaRPr>
          </a:p>
          <a:p>
            <a:pPr eaLnBrk="1" hangingPunct="1"/>
            <a:r>
              <a:rPr lang="en-AU" altLang="en-US" sz="2000" dirty="0">
                <a:highlight>
                  <a:srgbClr val="FFFF00"/>
                </a:highlight>
                <a:ea typeface="ＭＳ Ｐゴシック" charset="-128"/>
              </a:rPr>
              <a:t>You are to conduct some research and then write up a report on Caritas, outlining what they do to help people attain self sufficiency</a:t>
            </a:r>
            <a:r>
              <a:rPr lang="en-AU" altLang="en-US" sz="2000" dirty="0">
                <a:ea typeface="ＭＳ Ｐゴシック" charset="-128"/>
              </a:rPr>
              <a:t>.  </a:t>
            </a:r>
          </a:p>
          <a:p>
            <a:pPr eaLnBrk="1" hangingPunct="1"/>
            <a:endParaRPr lang="en-AU" altLang="en-US" sz="2000" dirty="0">
              <a:ea typeface="ＭＳ Ｐゴシック"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txBox="1">
            <a:spLocks/>
          </p:cNvSpPr>
          <p:nvPr/>
        </p:nvSpPr>
        <p:spPr bwMode="auto">
          <a:xfrm>
            <a:off x="0" y="1052513"/>
            <a:ext cx="91440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r>
              <a:rPr lang="en-AU" altLang="en-US" sz="2800" b="1">
                <a:latin typeface="Arial" charset="0"/>
              </a:rPr>
              <a:t>Assignment</a:t>
            </a:r>
          </a:p>
        </p:txBody>
      </p:sp>
      <p:sp>
        <p:nvSpPr>
          <p:cNvPr id="39938" name="Content Placeholder 2"/>
          <p:cNvSpPr>
            <a:spLocks noGrp="1"/>
          </p:cNvSpPr>
          <p:nvPr>
            <p:ph idx="1"/>
          </p:nvPr>
        </p:nvSpPr>
        <p:spPr>
          <a:xfrm>
            <a:off x="539750" y="1557338"/>
            <a:ext cx="8229600" cy="5029200"/>
          </a:xfrm>
        </p:spPr>
        <p:txBody>
          <a:bodyPr/>
          <a:lstStyle/>
          <a:p>
            <a:pPr eaLnBrk="1" hangingPunct="1"/>
            <a:endParaRPr lang="en-AU" altLang="en-US" sz="2000" dirty="0">
              <a:ea typeface="ＭＳ Ｐゴシック" charset="-128"/>
            </a:endParaRPr>
          </a:p>
          <a:p>
            <a:pPr eaLnBrk="1" hangingPunct="1"/>
            <a:r>
              <a:rPr lang="en-AU" altLang="en-US" sz="2000" dirty="0">
                <a:highlight>
                  <a:srgbClr val="FFFF00"/>
                </a:highlight>
                <a:ea typeface="ＭＳ Ｐゴシック" charset="-128"/>
              </a:rPr>
              <a:t>In your report provide an outline of initiatives the organisation is doing to help people, where this is occurring and in your opinion if this is a worthwhile cause.  </a:t>
            </a:r>
          </a:p>
          <a:p>
            <a:pPr eaLnBrk="1" hangingPunct="1"/>
            <a:endParaRPr lang="en-AU" altLang="en-US" sz="2000" dirty="0">
              <a:ea typeface="ＭＳ Ｐゴシック" charset="-128"/>
            </a:endParaRPr>
          </a:p>
          <a:p>
            <a:pPr marL="0" indent="0" eaLnBrk="1" hangingPunct="1">
              <a:buNone/>
            </a:pPr>
            <a:endParaRPr lang="en-AU" altLang="en-US" sz="2000" dirty="0">
              <a:ea typeface="ＭＳ Ｐゴシック" charset="-128"/>
            </a:endParaRPr>
          </a:p>
        </p:txBody>
      </p:sp>
      <p:pic>
        <p:nvPicPr>
          <p:cNvPr id="39939" name="Picture 1" descr="9781107423787_112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3716338"/>
            <a:ext cx="3810000"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0" y="981075"/>
            <a:ext cx="9144000" cy="576263"/>
          </a:xfrm>
        </p:spPr>
        <p:txBody>
          <a:bodyPr/>
          <a:lstStyle/>
          <a:p>
            <a:pPr eaLnBrk="1" hangingPunct="1"/>
            <a:r>
              <a:rPr lang="en-AU" altLang="en-US" sz="2800" b="1">
                <a:latin typeface="Arial" charset="0"/>
                <a:ea typeface="ＭＳ Ｐゴシック" charset="-128"/>
              </a:rPr>
              <a:t>Summary</a:t>
            </a:r>
          </a:p>
        </p:txBody>
      </p:sp>
      <p:sp>
        <p:nvSpPr>
          <p:cNvPr id="16386" name="Content Placeholder 2"/>
          <p:cNvSpPr>
            <a:spLocks noGrp="1"/>
          </p:cNvSpPr>
          <p:nvPr>
            <p:ph idx="1"/>
          </p:nvPr>
        </p:nvSpPr>
        <p:spPr>
          <a:xfrm>
            <a:off x="468313" y="1628775"/>
            <a:ext cx="4823767" cy="4824413"/>
          </a:xfrm>
        </p:spPr>
        <p:txBody>
          <a:bodyPr/>
          <a:lstStyle/>
          <a:p>
            <a:pPr>
              <a:defRPr/>
            </a:pPr>
            <a:r>
              <a:rPr lang="en-AU" sz="2000" dirty="0"/>
              <a:t>Catholic Social Teaching is grounded in the biblical understanding of justice and developed in the light of experiences of people in many different cultures.  </a:t>
            </a:r>
          </a:p>
          <a:p>
            <a:pPr>
              <a:defRPr/>
            </a:pPr>
            <a:endParaRPr lang="en-AU" sz="2000" dirty="0"/>
          </a:p>
          <a:p>
            <a:pPr>
              <a:defRPr/>
            </a:pPr>
            <a:r>
              <a:rPr lang="en-AU" sz="2000" dirty="0"/>
              <a:t>It provides a set of key principles that can be used to evaluate situations, policies and approaches used in contemporary society. These often resonate with people of other faiths. </a:t>
            </a:r>
          </a:p>
        </p:txBody>
      </p:sp>
      <p:pic>
        <p:nvPicPr>
          <p:cNvPr id="16387" name="Picture 1" descr="9781107423787_11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36257" y="1700213"/>
            <a:ext cx="2924175"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0" y="908050"/>
            <a:ext cx="9144000" cy="649288"/>
          </a:xfrm>
        </p:spPr>
        <p:txBody>
          <a:bodyPr/>
          <a:lstStyle/>
          <a:p>
            <a:pPr eaLnBrk="1" hangingPunct="1"/>
            <a:r>
              <a:rPr lang="en-AU" altLang="en-US" sz="2800" b="1">
                <a:latin typeface="Arial" charset="0"/>
                <a:ea typeface="ＭＳ Ｐゴシック" charset="-128"/>
              </a:rPr>
              <a:t>Summary</a:t>
            </a:r>
          </a:p>
        </p:txBody>
      </p:sp>
      <p:sp>
        <p:nvSpPr>
          <p:cNvPr id="18434" name="Content Placeholder 2"/>
          <p:cNvSpPr>
            <a:spLocks noGrp="1"/>
          </p:cNvSpPr>
          <p:nvPr>
            <p:ph idx="1"/>
          </p:nvPr>
        </p:nvSpPr>
        <p:spPr>
          <a:xfrm>
            <a:off x="468314" y="1700213"/>
            <a:ext cx="4679950" cy="4959350"/>
          </a:xfrm>
        </p:spPr>
        <p:txBody>
          <a:bodyPr/>
          <a:lstStyle/>
          <a:p>
            <a:pPr eaLnBrk="1" hangingPunct="1">
              <a:buFont typeface="Arial"/>
              <a:buChar char="•"/>
              <a:defRPr/>
            </a:pPr>
            <a:endParaRPr lang="en-AU" sz="2000" dirty="0"/>
          </a:p>
          <a:p>
            <a:pPr eaLnBrk="1" hangingPunct="1">
              <a:buFont typeface="Arial"/>
              <a:buChar char="•"/>
              <a:defRPr/>
            </a:pPr>
            <a:r>
              <a:rPr lang="en-AU" sz="2000" dirty="0"/>
              <a:t>Since 1891 Catholic Social Teaching has developed ten key themes that include, Human Dignity, The Common Good and Community, Rights and responsibilities, Option for the Poor and Vulnerable, Participation, Dignity and Rights of workers, Stewardship of Creation, Global Solidarity and development, Constructive Role for government and Subsidiarity, Promotion of peace and disarmament. </a:t>
            </a:r>
          </a:p>
          <a:p>
            <a:pPr marL="0" indent="0" eaLnBrk="1" hangingPunct="1">
              <a:buFont typeface="Arial" charset="0"/>
              <a:buNone/>
              <a:defRPr/>
            </a:pPr>
            <a:endParaRPr lang="en-AU" sz="2000" dirty="0"/>
          </a:p>
        </p:txBody>
      </p:sp>
      <p:pic>
        <p:nvPicPr>
          <p:cNvPr id="18435" name="Picture 2" descr="9781107423787_110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2205038"/>
            <a:ext cx="3508375"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0" y="981075"/>
            <a:ext cx="9144000" cy="719138"/>
          </a:xfrm>
        </p:spPr>
        <p:txBody>
          <a:bodyPr/>
          <a:lstStyle/>
          <a:p>
            <a:pPr eaLnBrk="1" hangingPunct="1"/>
            <a:r>
              <a:rPr lang="en-AU" altLang="en-US" sz="2800" b="1">
                <a:latin typeface="Arial" charset="0"/>
                <a:ea typeface="ＭＳ Ｐゴシック" charset="-128"/>
              </a:rPr>
              <a:t>Summary</a:t>
            </a:r>
          </a:p>
        </p:txBody>
      </p:sp>
      <p:sp>
        <p:nvSpPr>
          <p:cNvPr id="20482" name="Content Placeholder 2"/>
          <p:cNvSpPr>
            <a:spLocks noGrp="1"/>
          </p:cNvSpPr>
          <p:nvPr>
            <p:ph idx="1"/>
          </p:nvPr>
        </p:nvSpPr>
        <p:spPr>
          <a:xfrm>
            <a:off x="468313" y="1773238"/>
            <a:ext cx="8229600" cy="4886325"/>
          </a:xfrm>
        </p:spPr>
        <p:txBody>
          <a:bodyPr/>
          <a:lstStyle/>
          <a:p>
            <a:r>
              <a:rPr lang="en-AU" altLang="en-US" sz="2000" dirty="0">
                <a:ea typeface="ＭＳ Ｐゴシック" charset="-128"/>
              </a:rPr>
              <a:t>The Common Good was described by Pope John XXIII as ‘the sum total of those conditions of social living whereby people are enabled more fully and readily to achieve their own perfection’.  </a:t>
            </a:r>
          </a:p>
          <a:p>
            <a:endParaRPr lang="en-AU" altLang="en-US" sz="2000" dirty="0">
              <a:ea typeface="ＭＳ Ｐゴシック" charset="-128"/>
            </a:endParaRPr>
          </a:p>
          <a:p>
            <a:r>
              <a:rPr lang="en-AU" altLang="en-US" sz="2000" dirty="0">
                <a:ea typeface="ＭＳ Ｐゴシック" charset="-128"/>
              </a:rPr>
              <a:t>The common good means that each person is connected to others and obligates them to work towards making the common good a reality. </a:t>
            </a:r>
          </a:p>
          <a:p>
            <a:endParaRPr lang="en-AU" altLang="en-US" sz="2000" dirty="0">
              <a:ea typeface="ＭＳ Ｐゴシック" charset="-128"/>
            </a:endParaRPr>
          </a:p>
          <a:p>
            <a:r>
              <a:rPr lang="en-AU" altLang="en-US" sz="2000" dirty="0">
                <a:ea typeface="ＭＳ Ｐゴシック" charset="-128"/>
              </a:rPr>
              <a:t>It is not the common desires or interest of the majority, but the combined good.  </a:t>
            </a:r>
          </a:p>
          <a:p>
            <a:endParaRPr lang="en-AU" altLang="en-US" sz="2000" dirty="0">
              <a:ea typeface="ＭＳ Ｐゴシック" charset="-128"/>
            </a:endParaRPr>
          </a:p>
          <a:p>
            <a:r>
              <a:rPr lang="en-AU" altLang="en-US" sz="2000" dirty="0">
                <a:ea typeface="ＭＳ Ｐゴシック" charset="-128"/>
              </a:rPr>
              <a:t>As we live in a global society, the common good applies universally at both national and international levels.</a:t>
            </a:r>
          </a:p>
          <a:p>
            <a:pPr eaLnBrk="1" hangingPunct="1">
              <a:buFont typeface="Arial" charset="0"/>
              <a:buNone/>
            </a:pPr>
            <a:endParaRPr lang="en-AU" altLang="en-US" sz="2000" dirty="0">
              <a:ea typeface="ＭＳ Ｐゴシック"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0" y="981075"/>
            <a:ext cx="9144000" cy="503238"/>
          </a:xfrm>
        </p:spPr>
        <p:txBody>
          <a:bodyPr/>
          <a:lstStyle/>
          <a:p>
            <a:pPr eaLnBrk="1" hangingPunct="1"/>
            <a:r>
              <a:rPr lang="en-AU" altLang="en-US" sz="2800" b="1">
                <a:latin typeface="Arial" charset="0"/>
                <a:ea typeface="ＭＳ Ｐゴシック" charset="-128"/>
              </a:rPr>
              <a:t>Summary</a:t>
            </a:r>
          </a:p>
        </p:txBody>
      </p:sp>
      <p:sp>
        <p:nvSpPr>
          <p:cNvPr id="22530" name="Content Placeholder 2"/>
          <p:cNvSpPr>
            <a:spLocks noGrp="1"/>
          </p:cNvSpPr>
          <p:nvPr>
            <p:ph idx="1"/>
          </p:nvPr>
        </p:nvSpPr>
        <p:spPr>
          <a:xfrm>
            <a:off x="468313" y="1628775"/>
            <a:ext cx="8229600" cy="5030788"/>
          </a:xfrm>
        </p:spPr>
        <p:txBody>
          <a:bodyPr/>
          <a:lstStyle/>
          <a:p>
            <a:pPr>
              <a:defRPr/>
            </a:pPr>
            <a:r>
              <a:rPr lang="en-AU" sz="2000" dirty="0"/>
              <a:t>The common good enables humans to flourish. Wealthier nations need to support weaker nations so that they can develop without the burden of debt and high interest rates.  </a:t>
            </a:r>
          </a:p>
          <a:p>
            <a:pPr>
              <a:defRPr/>
            </a:pPr>
            <a:endParaRPr lang="en-AU" sz="2000" dirty="0"/>
          </a:p>
          <a:p>
            <a:pPr>
              <a:defRPr/>
            </a:pPr>
            <a:r>
              <a:rPr lang="en-AU" sz="2000" dirty="0"/>
              <a:t>To be a steward means to take care of something, and to protect its value and be responsible for it. </a:t>
            </a:r>
          </a:p>
          <a:p>
            <a:pPr marL="0" indent="0" eaLnBrk="1" hangingPunct="1">
              <a:buFont typeface="Arial" charset="0"/>
              <a:buNone/>
              <a:defRPr/>
            </a:pPr>
            <a:endParaRPr lang="en-AU" sz="2000" dirty="0"/>
          </a:p>
        </p:txBody>
      </p:sp>
      <p:pic>
        <p:nvPicPr>
          <p:cNvPr id="22531" name="Picture 1" descr="9781107423787_1103.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738" y="3429000"/>
            <a:ext cx="4329112"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0" y="981075"/>
            <a:ext cx="9144000" cy="647700"/>
          </a:xfrm>
        </p:spPr>
        <p:txBody>
          <a:bodyPr/>
          <a:lstStyle/>
          <a:p>
            <a:pPr eaLnBrk="1" hangingPunct="1"/>
            <a:r>
              <a:rPr lang="en-AU" altLang="en-US" sz="2800" b="1">
                <a:latin typeface="Arial" charset="0"/>
                <a:ea typeface="ＭＳ Ｐゴシック" charset="-128"/>
              </a:rPr>
              <a:t>Summary</a:t>
            </a:r>
          </a:p>
        </p:txBody>
      </p:sp>
      <p:sp>
        <p:nvSpPr>
          <p:cNvPr id="24578" name="Content Placeholder 2"/>
          <p:cNvSpPr>
            <a:spLocks noGrp="1"/>
          </p:cNvSpPr>
          <p:nvPr>
            <p:ph idx="1"/>
          </p:nvPr>
        </p:nvSpPr>
        <p:spPr>
          <a:xfrm>
            <a:off x="468313" y="1773238"/>
            <a:ext cx="4607743" cy="4886325"/>
          </a:xfrm>
        </p:spPr>
        <p:txBody>
          <a:bodyPr/>
          <a:lstStyle/>
          <a:p>
            <a:pPr>
              <a:defRPr/>
            </a:pPr>
            <a:r>
              <a:rPr lang="en-AU" sz="2000" dirty="0"/>
              <a:t>Today stewardship is applied to the environment and was a central theme in both the Old and New Testament.  </a:t>
            </a:r>
          </a:p>
          <a:p>
            <a:pPr>
              <a:defRPr/>
            </a:pPr>
            <a:endParaRPr lang="en-AU" sz="2000" dirty="0"/>
          </a:p>
          <a:p>
            <a:pPr>
              <a:defRPr/>
            </a:pPr>
            <a:r>
              <a:rPr lang="en-AU" sz="2000" dirty="0"/>
              <a:t>Stewardship is about a way of life that responds to the God-given gifts of the  environment, that treats it with respect  and sharing with others. </a:t>
            </a:r>
          </a:p>
          <a:p>
            <a:pPr marL="0" indent="0" eaLnBrk="1" hangingPunct="1">
              <a:buFont typeface="Arial" charset="0"/>
              <a:buNone/>
              <a:defRPr/>
            </a:pPr>
            <a:endParaRPr lang="en-AU" sz="2000" dirty="0"/>
          </a:p>
        </p:txBody>
      </p:sp>
      <p:pic>
        <p:nvPicPr>
          <p:cNvPr id="24579" name="Picture 1" descr="9781107423787_1108.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4313" y="2060575"/>
            <a:ext cx="2817812"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0" y="981075"/>
            <a:ext cx="9144000" cy="647700"/>
          </a:xfrm>
        </p:spPr>
        <p:txBody>
          <a:bodyPr/>
          <a:lstStyle/>
          <a:p>
            <a:pPr eaLnBrk="1" hangingPunct="1"/>
            <a:r>
              <a:rPr lang="en-AU" altLang="en-US" sz="2800" b="1">
                <a:latin typeface="Arial" charset="0"/>
                <a:ea typeface="ＭＳ Ｐゴシック" charset="-128"/>
              </a:rPr>
              <a:t>Summary</a:t>
            </a:r>
          </a:p>
        </p:txBody>
      </p:sp>
      <p:sp>
        <p:nvSpPr>
          <p:cNvPr id="26626" name="Content Placeholder 2"/>
          <p:cNvSpPr>
            <a:spLocks noGrp="1"/>
          </p:cNvSpPr>
          <p:nvPr>
            <p:ph idx="1"/>
          </p:nvPr>
        </p:nvSpPr>
        <p:spPr>
          <a:xfrm>
            <a:off x="468313" y="1628775"/>
            <a:ext cx="8229600" cy="5030788"/>
          </a:xfrm>
        </p:spPr>
        <p:txBody>
          <a:bodyPr/>
          <a:lstStyle/>
          <a:p>
            <a:pPr eaLnBrk="1" hangingPunct="1">
              <a:buFont typeface="Arial"/>
              <a:buChar char="•"/>
              <a:defRPr/>
            </a:pPr>
            <a:r>
              <a:rPr lang="en-AU" sz="2000" dirty="0"/>
              <a:t>Stewardship in the Catholic church calls people to work for an equitable and sustainable future in which all people share in the goods of the earth and does not promote poverty, pollution or mismanagement of creation.  </a:t>
            </a:r>
          </a:p>
          <a:p>
            <a:pPr marL="0" indent="0" eaLnBrk="1" hangingPunct="1">
              <a:buFont typeface="Arial" charset="0"/>
              <a:buNone/>
              <a:defRPr/>
            </a:pPr>
            <a:endParaRPr lang="en-AU" sz="2000" dirty="0"/>
          </a:p>
        </p:txBody>
      </p:sp>
      <p:pic>
        <p:nvPicPr>
          <p:cNvPr id="26627" name="Picture 1" descr="9781107423787_1111.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8175" y="2852738"/>
            <a:ext cx="5197475"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0" y="981075"/>
            <a:ext cx="9144000" cy="647700"/>
          </a:xfrm>
        </p:spPr>
        <p:txBody>
          <a:bodyPr/>
          <a:lstStyle/>
          <a:p>
            <a:pPr eaLnBrk="1" hangingPunct="1"/>
            <a:r>
              <a:rPr lang="en-AU" altLang="en-US" sz="2800" b="1">
                <a:latin typeface="Arial" charset="0"/>
                <a:ea typeface="ＭＳ Ｐゴシック" charset="-128"/>
              </a:rPr>
              <a:t>Summary</a:t>
            </a:r>
          </a:p>
        </p:txBody>
      </p:sp>
      <p:sp>
        <p:nvSpPr>
          <p:cNvPr id="28674" name="Content Placeholder 2"/>
          <p:cNvSpPr>
            <a:spLocks noGrp="1"/>
          </p:cNvSpPr>
          <p:nvPr>
            <p:ph idx="1"/>
          </p:nvPr>
        </p:nvSpPr>
        <p:spPr>
          <a:xfrm>
            <a:off x="468313" y="1628775"/>
            <a:ext cx="8229600" cy="5030788"/>
          </a:xfrm>
        </p:spPr>
        <p:txBody>
          <a:bodyPr/>
          <a:lstStyle/>
          <a:p>
            <a:pPr>
              <a:defRPr/>
            </a:pPr>
            <a:r>
              <a:rPr lang="en-AU" sz="2000" dirty="0"/>
              <a:t>Catholic </a:t>
            </a:r>
            <a:r>
              <a:rPr lang="en-AU" sz="2000" dirty="0" err="1"/>
              <a:t>Earthcare</a:t>
            </a:r>
            <a:r>
              <a:rPr lang="en-AU" sz="2000" dirty="0"/>
              <a:t> is an agency of the Catholic Bishops Commission for Justice and Development to promote the understanding that creation is sacred and must be looked after for future generations.</a:t>
            </a:r>
          </a:p>
          <a:p>
            <a:pPr>
              <a:defRPr/>
            </a:pPr>
            <a:endParaRPr lang="en-AU" sz="2000" dirty="0"/>
          </a:p>
          <a:p>
            <a:pPr>
              <a:defRPr/>
            </a:pPr>
            <a:r>
              <a:rPr lang="en-AU" sz="2000" dirty="0"/>
              <a:t>Promotion of peace and disarmament dates back to the Gospel call of non-violence. </a:t>
            </a:r>
          </a:p>
          <a:p>
            <a:pPr>
              <a:defRPr/>
            </a:pPr>
            <a:endParaRPr lang="en-AU" sz="2000" dirty="0"/>
          </a:p>
          <a:p>
            <a:pPr>
              <a:defRPr/>
            </a:pPr>
            <a:r>
              <a:rPr lang="en-AU" sz="2000" dirty="0"/>
              <a:t>We are reminded of the significance of peace in the document </a:t>
            </a:r>
            <a:r>
              <a:rPr lang="en-AU" sz="2000" i="1" dirty="0" err="1"/>
              <a:t>Pacem</a:t>
            </a:r>
            <a:r>
              <a:rPr lang="en-AU" sz="2000" i="1" dirty="0"/>
              <a:t> in </a:t>
            </a:r>
            <a:r>
              <a:rPr lang="en-AU" sz="2000" i="1" dirty="0" err="1"/>
              <a:t>Terris</a:t>
            </a:r>
            <a:r>
              <a:rPr lang="en-AU" sz="2000" i="1" dirty="0"/>
              <a:t> </a:t>
            </a:r>
            <a:r>
              <a:rPr lang="en-AU" sz="2000" dirty="0"/>
              <a:t>(1963). </a:t>
            </a:r>
          </a:p>
          <a:p>
            <a:pPr>
              <a:defRPr/>
            </a:pPr>
            <a:endParaRPr lang="en-AU" sz="2000" dirty="0"/>
          </a:p>
          <a:p>
            <a:pPr>
              <a:defRPr/>
            </a:pPr>
            <a:r>
              <a:rPr lang="en-AU" sz="2000" dirty="0"/>
              <a:t>The document is an address to all people and is the first Vatican document to address the wider community. </a:t>
            </a:r>
          </a:p>
          <a:p>
            <a:pPr marL="0" indent="0" eaLnBrk="1" hangingPunct="1">
              <a:buFont typeface="Arial" charset="0"/>
              <a:buNone/>
              <a:defRPr/>
            </a:pPr>
            <a:endParaRPr lang="en-AU"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0" y="981075"/>
            <a:ext cx="9144000" cy="576263"/>
          </a:xfrm>
        </p:spPr>
        <p:txBody>
          <a:bodyPr/>
          <a:lstStyle/>
          <a:p>
            <a:pPr eaLnBrk="1" hangingPunct="1"/>
            <a:r>
              <a:rPr lang="en-AU" altLang="en-US" sz="2800" b="1">
                <a:latin typeface="Arial" charset="0"/>
                <a:ea typeface="ＭＳ Ｐゴシック" charset="-128"/>
              </a:rPr>
              <a:t>Summary</a:t>
            </a:r>
          </a:p>
        </p:txBody>
      </p:sp>
      <p:sp>
        <p:nvSpPr>
          <p:cNvPr id="30722" name="Content Placeholder 2"/>
          <p:cNvSpPr>
            <a:spLocks noGrp="1"/>
          </p:cNvSpPr>
          <p:nvPr>
            <p:ph idx="1"/>
          </p:nvPr>
        </p:nvSpPr>
        <p:spPr>
          <a:xfrm>
            <a:off x="468313" y="1557338"/>
            <a:ext cx="8229600" cy="4895850"/>
          </a:xfrm>
        </p:spPr>
        <p:txBody>
          <a:bodyPr/>
          <a:lstStyle/>
          <a:p>
            <a:pPr>
              <a:defRPr/>
            </a:pPr>
            <a:r>
              <a:rPr lang="en-AU" sz="2000" dirty="0"/>
              <a:t>The document is grounded in human rights and points out that governments have an obligation to pay attention to the needs of the vulnerable and that people should not live in fear.</a:t>
            </a:r>
          </a:p>
          <a:p>
            <a:pPr>
              <a:defRPr/>
            </a:pPr>
            <a:endParaRPr lang="en-AU" sz="2000" dirty="0"/>
          </a:p>
          <a:p>
            <a:pPr>
              <a:defRPr/>
            </a:pPr>
            <a:r>
              <a:rPr lang="en-AU" sz="2000" dirty="0"/>
              <a:t>The first resolution of the United Nations was to promote the elimination of weapons of mass destruction.  </a:t>
            </a:r>
          </a:p>
          <a:p>
            <a:pPr>
              <a:defRPr/>
            </a:pPr>
            <a:endParaRPr lang="en-AU" sz="2000" dirty="0"/>
          </a:p>
          <a:p>
            <a:pPr>
              <a:defRPr/>
            </a:pPr>
            <a:r>
              <a:rPr lang="en-AU" sz="2000" dirty="0" err="1"/>
              <a:t>Pax</a:t>
            </a:r>
            <a:r>
              <a:rPr lang="en-AU" sz="2000" dirty="0"/>
              <a:t> Christi is an international Catholic organisation that works for peace in the world. In 1983 it was awarded the UNESCO Peace Education Prize.</a:t>
            </a:r>
          </a:p>
          <a:p>
            <a:pPr>
              <a:defRPr/>
            </a:pPr>
            <a:endParaRPr lang="en-AU" sz="2000" dirty="0"/>
          </a:p>
          <a:p>
            <a:pPr>
              <a:defRPr/>
            </a:pPr>
            <a:r>
              <a:rPr lang="en-AU" sz="2000" dirty="0"/>
              <a:t>Since 1990 the Jesuit Refugee Service has been working in Cambodia to deal with landmines and cluster munitions.  </a:t>
            </a:r>
          </a:p>
          <a:p>
            <a:pPr>
              <a:defRPr/>
            </a:pPr>
            <a:endParaRPr lang="en-AU" sz="2000" dirty="0"/>
          </a:p>
          <a:p>
            <a:pPr>
              <a:defRPr/>
            </a:pPr>
            <a:r>
              <a:rPr lang="en-AU" sz="2000" dirty="0"/>
              <a:t>The aim of the campaign is to ban land mines.   </a:t>
            </a:r>
          </a:p>
          <a:p>
            <a:pPr>
              <a:defRPr/>
            </a:pPr>
            <a:endParaRPr lang="en-AU" sz="2000" dirty="0"/>
          </a:p>
          <a:p>
            <a:pPr marL="0" indent="0" eaLnBrk="1" hangingPunct="1">
              <a:buFont typeface="Arial" charset="0"/>
              <a:buNone/>
              <a:defRPr/>
            </a:pPr>
            <a:endParaRPr lang="en-AU"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1168</Words>
  <Application>Microsoft Office PowerPoint</Application>
  <PresentationFormat>On-screen Show (4:3)</PresentationFormat>
  <Paragraphs>120</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Browallia New</vt:lpstr>
      <vt:lpstr>Calibri</vt:lpstr>
      <vt:lpstr>Office Theme</vt:lpstr>
      <vt:lpstr>Chapter 11 Mission and Justice</vt:lpstr>
      <vt:lpstr>Summary</vt:lpstr>
      <vt:lpstr>Summary</vt:lpstr>
      <vt:lpstr>Summary</vt:lpstr>
      <vt:lpstr>Summary</vt:lpstr>
      <vt:lpstr>Summary</vt:lpstr>
      <vt:lpstr>Summary</vt:lpstr>
      <vt:lpstr>Summary</vt:lpstr>
      <vt:lpstr>Summary</vt:lpstr>
      <vt:lpstr>Summary</vt:lpstr>
      <vt:lpstr>Summary</vt:lpstr>
      <vt:lpstr>Activities</vt:lpstr>
      <vt:lpstr>Comprehension Test </vt:lpstr>
      <vt:lpstr>Comprehension Test</vt:lpstr>
      <vt:lpstr>Comprehension Test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Mission and Justice</dc:title>
  <dc:creator>Julie Wicks</dc:creator>
  <cp:lastModifiedBy>Carin Henry</cp:lastModifiedBy>
  <cp:revision>5</cp:revision>
  <dcterms:created xsi:type="dcterms:W3CDTF">2015-12-05T00:54:19Z</dcterms:created>
  <dcterms:modified xsi:type="dcterms:W3CDTF">2021-11-07T20:33:09Z</dcterms:modified>
</cp:coreProperties>
</file>