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7" r:id="rId24"/>
  </p:sldIdLst>
  <p:sldSz cx="18288000" cy="10287000"/>
  <p:notesSz cx="6858000" cy="9144000"/>
  <p:embeddedFontLst>
    <p:embeddedFont>
      <p:font typeface="Arimo" panose="020B0604020202020204" charset="0"/>
      <p:regular r:id="rId25"/>
    </p:embeddedFont>
    <p:embeddedFont>
      <p:font typeface="Calibri" panose="020F0502020204030204" pitchFamily="34" charset="0"/>
      <p:regular r:id="rId26"/>
      <p:bold r:id="rId27"/>
      <p:italic r:id="rId28"/>
      <p:boldItalic r:id="rId29"/>
    </p:embeddedFont>
    <p:embeddedFont>
      <p:font typeface="HK Grotesk Bold" panose="020B0604020202020204" charset="0"/>
      <p:regular r:id="rId30"/>
    </p:embeddedFont>
    <p:embeddedFont>
      <p:font typeface="HK Grotesk Light" panose="020B0604020202020204" charset="0"/>
      <p:regular r:id="rId31"/>
    </p:embeddedFont>
    <p:embeddedFont>
      <p:font typeface="HK Grotesk Medium" panose="020B0604020202020204" charset="0"/>
      <p:regular r:id="rId32"/>
    </p:embeddedFont>
    <p:embeddedFont>
      <p:font typeface="HK Grotesk Medium Bold" panose="020B0604020202020204" charset="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1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322" autoAdjust="0"/>
    <p:restoredTop sz="94622" autoAdjust="0"/>
  </p:normalViewPr>
  <p:slideViewPr>
    <p:cSldViewPr>
      <p:cViewPr>
        <p:scale>
          <a:sx n="50" d="100"/>
          <a:sy n="50" d="100"/>
        </p:scale>
        <p:origin x="1373" y="31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hyperlink" Target="http://bit.ly/Health-Hub-BnCDA" TargetMode="Externa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084739" y="1028700"/>
            <a:ext cx="796698" cy="796698"/>
          </a:xfrm>
          <a:prstGeom prst="rect">
            <a:avLst/>
          </a:prstGeom>
        </p:spPr>
      </p:pic>
      <p:grpSp>
        <p:nvGrpSpPr>
          <p:cNvPr id="3" name="Group 3"/>
          <p:cNvGrpSpPr/>
          <p:nvPr/>
        </p:nvGrpSpPr>
        <p:grpSpPr>
          <a:xfrm>
            <a:off x="1028700" y="5143500"/>
            <a:ext cx="112078" cy="5810374"/>
            <a:chOff x="0" y="0"/>
            <a:chExt cx="149437" cy="7747165"/>
          </a:xfrm>
        </p:grpSpPr>
        <p:sp>
          <p:nvSpPr>
            <p:cNvPr id="4" name="AutoShape 4"/>
            <p:cNvSpPr/>
            <p:nvPr/>
          </p:nvSpPr>
          <p:spPr>
            <a:xfrm>
              <a:off x="0" y="0"/>
              <a:ext cx="149437" cy="7747165"/>
            </a:xfrm>
            <a:prstGeom prst="rect">
              <a:avLst/>
            </a:prstGeom>
            <a:solidFill>
              <a:srgbClr val="FFFFFF"/>
            </a:solidFill>
          </p:spPr>
        </p:sp>
        <p:sp>
          <p:nvSpPr>
            <p:cNvPr id="5" name="AutoShape 5"/>
            <p:cNvSpPr/>
            <p:nvPr/>
          </p:nvSpPr>
          <p:spPr>
            <a:xfrm>
              <a:off x="0" y="0"/>
              <a:ext cx="149437" cy="2280560"/>
            </a:xfrm>
            <a:prstGeom prst="rect">
              <a:avLst/>
            </a:prstGeom>
            <a:solidFill>
              <a:srgbClr val="E56163"/>
            </a:solidFill>
          </p:spPr>
        </p:sp>
      </p:grpSp>
      <p:pic>
        <p:nvPicPr>
          <p:cNvPr id="6" name="Picture 6"/>
          <p:cNvPicPr>
            <a:picLocks noChangeAspect="1"/>
          </p:cNvPicPr>
          <p:nvPr/>
        </p:nvPicPr>
        <p:blipFill>
          <a:blip r:embed="rId3"/>
          <a:srcRect/>
          <a:stretch>
            <a:fillRect/>
          </a:stretch>
        </p:blipFill>
        <p:spPr>
          <a:xfrm>
            <a:off x="9592617" y="1427049"/>
            <a:ext cx="7866044" cy="7866044"/>
          </a:xfrm>
          <a:prstGeom prst="rect">
            <a:avLst/>
          </a:prstGeom>
        </p:spPr>
      </p:pic>
      <p:sp>
        <p:nvSpPr>
          <p:cNvPr id="7" name="TextBox 7"/>
          <p:cNvSpPr txBox="1"/>
          <p:nvPr/>
        </p:nvSpPr>
        <p:spPr>
          <a:xfrm>
            <a:off x="2094643" y="3131300"/>
            <a:ext cx="6372423" cy="3568375"/>
          </a:xfrm>
          <a:prstGeom prst="rect">
            <a:avLst/>
          </a:prstGeom>
        </p:spPr>
        <p:txBody>
          <a:bodyPr lIns="0" tIns="0" rIns="0" bIns="0" rtlCol="0" anchor="t">
            <a:spAutoFit/>
          </a:bodyPr>
          <a:lstStyle/>
          <a:p>
            <a:pPr>
              <a:lnSpc>
                <a:spcPts val="13921"/>
              </a:lnSpc>
            </a:pPr>
            <a:r>
              <a:rPr lang="en-US" sz="12655" dirty="0">
                <a:solidFill>
                  <a:srgbClr val="FFFFFF"/>
                </a:solidFill>
                <a:latin typeface="HK Grotesk Bold"/>
              </a:rPr>
              <a:t>HEALTH </a:t>
            </a:r>
            <a:r>
              <a:rPr lang="en-US" sz="12655" dirty="0">
                <a:solidFill>
                  <a:srgbClr val="E56163"/>
                </a:solidFill>
                <a:latin typeface="HK Grotesk Bold"/>
              </a:rPr>
              <a:t>HUB</a:t>
            </a:r>
          </a:p>
        </p:txBody>
      </p:sp>
      <p:sp>
        <p:nvSpPr>
          <p:cNvPr id="8" name="TextBox 8"/>
          <p:cNvSpPr txBox="1"/>
          <p:nvPr/>
        </p:nvSpPr>
        <p:spPr>
          <a:xfrm>
            <a:off x="662965" y="4034235"/>
            <a:ext cx="955625" cy="436480"/>
          </a:xfrm>
          <a:prstGeom prst="rect">
            <a:avLst/>
          </a:prstGeom>
        </p:spPr>
        <p:txBody>
          <a:bodyPr lIns="0" tIns="0" rIns="0" bIns="0" rtlCol="0" anchor="t">
            <a:spAutoFit/>
          </a:bodyPr>
          <a:lstStyle/>
          <a:p>
            <a:pPr algn="ctr">
              <a:lnSpc>
                <a:spcPts val="3200"/>
              </a:lnSpc>
            </a:pPr>
            <a:r>
              <a:rPr lang="en-US" sz="3200" dirty="0">
                <a:solidFill>
                  <a:srgbClr val="FFFFFF">
                    <a:alpha val="9804"/>
                  </a:srgbClr>
                </a:solidFill>
                <a:latin typeface="HK Grotesk Bold"/>
              </a:rPr>
              <a:t>01</a:t>
            </a:r>
          </a:p>
        </p:txBody>
      </p:sp>
      <p:sp>
        <p:nvSpPr>
          <p:cNvPr id="9" name="TextBox 9"/>
          <p:cNvSpPr txBox="1"/>
          <p:nvPr/>
        </p:nvSpPr>
        <p:spPr>
          <a:xfrm>
            <a:off x="2148652" y="7263859"/>
            <a:ext cx="6222330" cy="2737031"/>
          </a:xfrm>
          <a:prstGeom prst="rect">
            <a:avLst/>
          </a:prstGeom>
        </p:spPr>
        <p:txBody>
          <a:bodyPr lIns="0" tIns="0" rIns="0" bIns="0" rtlCol="0" anchor="t">
            <a:spAutoFit/>
          </a:bodyPr>
          <a:lstStyle/>
          <a:p>
            <a:pPr>
              <a:lnSpc>
                <a:spcPts val="4288"/>
              </a:lnSpc>
            </a:pPr>
            <a:r>
              <a:rPr lang="en-US" sz="3062" dirty="0">
                <a:solidFill>
                  <a:srgbClr val="FFFFFF"/>
                </a:solidFill>
                <a:latin typeface="HK Grotesk Medium Bold"/>
              </a:rPr>
              <a:t>Patient Care - </a:t>
            </a:r>
            <a:r>
              <a:rPr lang="en-US" sz="3062" dirty="0">
                <a:solidFill>
                  <a:srgbClr val="E56163"/>
                </a:solidFill>
                <a:latin typeface="HK Grotesk Medium Bold"/>
              </a:rPr>
              <a:t>Decentralized.</a:t>
            </a:r>
          </a:p>
          <a:p>
            <a:pPr>
              <a:lnSpc>
                <a:spcPts val="4288"/>
              </a:lnSpc>
            </a:pPr>
            <a:endParaRPr lang="en-US" sz="3062" dirty="0">
              <a:solidFill>
                <a:srgbClr val="E56163"/>
              </a:solidFill>
              <a:latin typeface="HK Grotesk Medium Bold"/>
            </a:endParaRPr>
          </a:p>
          <a:p>
            <a:pPr>
              <a:lnSpc>
                <a:spcPts val="4288"/>
              </a:lnSpc>
            </a:pPr>
            <a:r>
              <a:rPr lang="en-US" sz="3062" dirty="0">
                <a:solidFill>
                  <a:srgbClr val="E56163"/>
                </a:solidFill>
                <a:latin typeface="HK Grotesk Medium Bold"/>
              </a:rPr>
              <a:t>Made by – </a:t>
            </a:r>
          </a:p>
          <a:p>
            <a:pPr>
              <a:lnSpc>
                <a:spcPts val="4288"/>
              </a:lnSpc>
            </a:pPr>
            <a:r>
              <a:rPr lang="en-US" sz="3062" dirty="0">
                <a:solidFill>
                  <a:srgbClr val="E56163"/>
                </a:solidFill>
                <a:latin typeface="HK Grotesk Medium Bold"/>
              </a:rPr>
              <a:t>Aman Anand </a:t>
            </a:r>
            <a:r>
              <a:rPr lang="en-US" sz="3062" dirty="0">
                <a:solidFill>
                  <a:schemeClr val="bg1"/>
                </a:solidFill>
                <a:latin typeface="HK Grotesk Medium Bold"/>
              </a:rPr>
              <a:t>(19BCE0521)</a:t>
            </a:r>
          </a:p>
          <a:p>
            <a:pPr>
              <a:lnSpc>
                <a:spcPts val="4288"/>
              </a:lnSpc>
            </a:pPr>
            <a:r>
              <a:rPr lang="en-US" sz="3062" dirty="0">
                <a:solidFill>
                  <a:srgbClr val="E56163"/>
                </a:solidFill>
                <a:latin typeface="HK Grotesk Medium Bold"/>
              </a:rPr>
              <a:t>Lokesh Mishra </a:t>
            </a:r>
            <a:r>
              <a:rPr lang="en-US" sz="3062" dirty="0">
                <a:solidFill>
                  <a:schemeClr val="bg1"/>
                </a:solidFill>
                <a:latin typeface="HK Grotesk Medium Bold"/>
              </a:rPr>
              <a:t>(19BCE2672)</a:t>
            </a:r>
          </a:p>
        </p:txBody>
      </p:sp>
      <p:sp>
        <p:nvSpPr>
          <p:cNvPr id="10" name="TextBox 10"/>
          <p:cNvSpPr txBox="1"/>
          <p:nvPr/>
        </p:nvSpPr>
        <p:spPr>
          <a:xfrm>
            <a:off x="2351818" y="1159273"/>
            <a:ext cx="2685229" cy="478402"/>
          </a:xfrm>
          <a:prstGeom prst="rect">
            <a:avLst/>
          </a:prstGeom>
        </p:spPr>
        <p:txBody>
          <a:bodyPr lIns="0" tIns="0" rIns="0" bIns="0" rtlCol="0" anchor="t">
            <a:spAutoFit/>
          </a:bodyPr>
          <a:lstStyle/>
          <a:p>
            <a:pPr>
              <a:lnSpc>
                <a:spcPts val="3869"/>
              </a:lnSpc>
            </a:pPr>
            <a:r>
              <a:rPr lang="en-US" sz="2764" spc="414" dirty="0">
                <a:solidFill>
                  <a:srgbClr val="E56163"/>
                </a:solidFill>
                <a:latin typeface="HK Grotesk Medium"/>
              </a:rPr>
              <a:t>HEALTH HUB</a:t>
            </a:r>
          </a:p>
        </p:txBody>
      </p:sp>
      <p:pic>
        <p:nvPicPr>
          <p:cNvPr id="11" name="Picture 11"/>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a:off x="1985838" y="1366845"/>
            <a:ext cx="433644" cy="10801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sp>
        <p:nvSpPr>
          <p:cNvPr id="2" name="TextBox 2"/>
          <p:cNvSpPr txBox="1"/>
          <p:nvPr/>
        </p:nvSpPr>
        <p:spPr>
          <a:xfrm>
            <a:off x="3967165" y="4075487"/>
            <a:ext cx="11786538" cy="3400425"/>
          </a:xfrm>
          <a:prstGeom prst="rect">
            <a:avLst/>
          </a:prstGeom>
        </p:spPr>
        <p:txBody>
          <a:bodyPr lIns="0" tIns="0" rIns="0" bIns="0" rtlCol="0" anchor="t">
            <a:spAutoFit/>
          </a:bodyPr>
          <a:lstStyle/>
          <a:p>
            <a:pPr algn="ctr">
              <a:lnSpc>
                <a:spcPts val="13200"/>
              </a:lnSpc>
            </a:pPr>
            <a:r>
              <a:rPr lang="en-US" sz="12000">
                <a:solidFill>
                  <a:srgbClr val="FFFFFF"/>
                </a:solidFill>
                <a:latin typeface="HK Grotesk Bold"/>
              </a:rPr>
              <a:t>How </a:t>
            </a:r>
            <a:r>
              <a:rPr lang="en-US" sz="12000">
                <a:solidFill>
                  <a:srgbClr val="E56163"/>
                </a:solidFill>
                <a:latin typeface="HK Grotesk Bold"/>
              </a:rPr>
              <a:t>Health Hub </a:t>
            </a:r>
            <a:r>
              <a:rPr lang="en-US" sz="12000">
                <a:solidFill>
                  <a:srgbClr val="FFFFFF"/>
                </a:solidFill>
                <a:latin typeface="HK Grotesk Bold"/>
              </a:rPr>
              <a:t>Operates</a:t>
            </a:r>
          </a:p>
        </p:txBody>
      </p:sp>
      <p:sp>
        <p:nvSpPr>
          <p:cNvPr id="3" name="TextBox 3"/>
          <p:cNvSpPr txBox="1"/>
          <p:nvPr/>
        </p:nvSpPr>
        <p:spPr>
          <a:xfrm>
            <a:off x="14248105" y="936342"/>
            <a:ext cx="3011195" cy="539064"/>
          </a:xfrm>
          <a:prstGeom prst="rect">
            <a:avLst/>
          </a:prstGeom>
        </p:spPr>
        <p:txBody>
          <a:bodyPr lIns="0" tIns="0" rIns="0" bIns="0" rtlCol="0" anchor="t">
            <a:spAutoFit/>
          </a:bodyPr>
          <a:lstStyle/>
          <a:p>
            <a:pPr>
              <a:lnSpc>
                <a:spcPts val="4339"/>
              </a:lnSpc>
            </a:pPr>
            <a:r>
              <a:rPr lang="en-US" sz="3099" spc="464">
                <a:solidFill>
                  <a:srgbClr val="E56163"/>
                </a:solidFill>
                <a:latin typeface="HK Grotesk Medium"/>
              </a:rPr>
              <a:t>HEALTH HUB</a:t>
            </a:r>
          </a:p>
        </p:txBody>
      </p:sp>
      <p:sp>
        <p:nvSpPr>
          <p:cNvPr id="4" name="TextBox 4"/>
          <p:cNvSpPr txBox="1"/>
          <p:nvPr/>
        </p:nvSpPr>
        <p:spPr>
          <a:xfrm>
            <a:off x="662965" y="4018337"/>
            <a:ext cx="955625" cy="439983"/>
          </a:xfrm>
          <a:prstGeom prst="rect">
            <a:avLst/>
          </a:prstGeom>
        </p:spPr>
        <p:txBody>
          <a:bodyPr lIns="0" tIns="0" rIns="0" bIns="0" rtlCol="0" anchor="t">
            <a:spAutoFit/>
          </a:bodyPr>
          <a:lstStyle/>
          <a:p>
            <a:pPr algn="ctr">
              <a:lnSpc>
                <a:spcPts val="3200"/>
              </a:lnSpc>
            </a:pPr>
            <a:r>
              <a:rPr lang="en-US" sz="3200">
                <a:solidFill>
                  <a:srgbClr val="FFFFFF">
                    <a:alpha val="9804"/>
                  </a:srgbClr>
                </a:solidFill>
                <a:latin typeface="HK Grotesk Bold"/>
              </a:rPr>
              <a:t>10</a:t>
            </a:r>
          </a:p>
        </p:txBody>
      </p:sp>
      <p:grpSp>
        <p:nvGrpSpPr>
          <p:cNvPr id="5" name="Group 5"/>
          <p:cNvGrpSpPr/>
          <p:nvPr/>
        </p:nvGrpSpPr>
        <p:grpSpPr>
          <a:xfrm>
            <a:off x="1028700" y="5143500"/>
            <a:ext cx="112078" cy="5810374"/>
            <a:chOff x="0" y="0"/>
            <a:chExt cx="149437" cy="7747165"/>
          </a:xfrm>
        </p:grpSpPr>
        <p:sp>
          <p:nvSpPr>
            <p:cNvPr id="6" name="AutoShape 6"/>
            <p:cNvSpPr/>
            <p:nvPr/>
          </p:nvSpPr>
          <p:spPr>
            <a:xfrm>
              <a:off x="0" y="0"/>
              <a:ext cx="149437" cy="7747165"/>
            </a:xfrm>
            <a:prstGeom prst="rect">
              <a:avLst/>
            </a:prstGeom>
            <a:solidFill>
              <a:srgbClr val="FFFFFF"/>
            </a:solidFill>
          </p:spPr>
        </p:sp>
        <p:sp>
          <p:nvSpPr>
            <p:cNvPr id="7" name="AutoShape 7"/>
            <p:cNvSpPr/>
            <p:nvPr/>
          </p:nvSpPr>
          <p:spPr>
            <a:xfrm>
              <a:off x="0" y="0"/>
              <a:ext cx="149437" cy="2280560"/>
            </a:xfrm>
            <a:prstGeom prst="rect">
              <a:avLst/>
            </a:prstGeom>
            <a:solidFill>
              <a:srgbClr val="E56163"/>
            </a:solidFill>
          </p:spPr>
        </p:sp>
      </p:grpSp>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3828809" y="1165830"/>
            <a:ext cx="433644" cy="108017"/>
          </a:xfrm>
          <a:prstGeom prst="rect">
            <a:avLst/>
          </a:prstGeom>
        </p:spPr>
      </p:pic>
      <p:pic>
        <p:nvPicPr>
          <p:cNvPr id="9" name="Picture 9"/>
          <p:cNvPicPr>
            <a:picLocks noChangeAspect="1"/>
          </p:cNvPicPr>
          <p:nvPr/>
        </p:nvPicPr>
        <p:blipFill>
          <a:blip r:embed="rId4"/>
          <a:srcRect/>
          <a:stretch>
            <a:fillRect/>
          </a:stretch>
        </p:blipFill>
        <p:spPr>
          <a:xfrm>
            <a:off x="1028700" y="792506"/>
            <a:ext cx="893410" cy="8934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grpSp>
        <p:nvGrpSpPr>
          <p:cNvPr id="2" name="Group 2"/>
          <p:cNvGrpSpPr/>
          <p:nvPr/>
        </p:nvGrpSpPr>
        <p:grpSpPr>
          <a:xfrm>
            <a:off x="1028700" y="5143500"/>
            <a:ext cx="112078" cy="5810374"/>
            <a:chOff x="0" y="0"/>
            <a:chExt cx="149437" cy="7747165"/>
          </a:xfrm>
        </p:grpSpPr>
        <p:sp>
          <p:nvSpPr>
            <p:cNvPr id="3" name="AutoShape 3"/>
            <p:cNvSpPr/>
            <p:nvPr/>
          </p:nvSpPr>
          <p:spPr>
            <a:xfrm>
              <a:off x="0" y="0"/>
              <a:ext cx="149437" cy="7747165"/>
            </a:xfrm>
            <a:prstGeom prst="rect">
              <a:avLst/>
            </a:prstGeom>
            <a:solidFill>
              <a:srgbClr val="FFFFFF"/>
            </a:solidFill>
          </p:spPr>
        </p:sp>
        <p:sp>
          <p:nvSpPr>
            <p:cNvPr id="4" name="AutoShape 4"/>
            <p:cNvSpPr/>
            <p:nvPr/>
          </p:nvSpPr>
          <p:spPr>
            <a:xfrm>
              <a:off x="0" y="0"/>
              <a:ext cx="149437" cy="2280560"/>
            </a:xfrm>
            <a:prstGeom prst="rect">
              <a:avLst/>
            </a:prstGeom>
            <a:solidFill>
              <a:srgbClr val="E56163"/>
            </a:solidFill>
          </p:spPr>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3828809" y="1165830"/>
            <a:ext cx="433644" cy="108017"/>
          </a:xfrm>
          <a:prstGeom prst="rect">
            <a:avLst/>
          </a:prstGeom>
        </p:spPr>
      </p:pic>
      <p:pic>
        <p:nvPicPr>
          <p:cNvPr id="6" name="Picture 6"/>
          <p:cNvPicPr>
            <a:picLocks noChangeAspect="1"/>
          </p:cNvPicPr>
          <p:nvPr/>
        </p:nvPicPr>
        <p:blipFill>
          <a:blip r:embed="rId4"/>
          <a:srcRect/>
          <a:stretch>
            <a:fillRect/>
          </a:stretch>
        </p:blipFill>
        <p:spPr>
          <a:xfrm>
            <a:off x="1028700" y="792506"/>
            <a:ext cx="893410" cy="893410"/>
          </a:xfrm>
          <a:prstGeom prst="rect">
            <a:avLst/>
          </a:prstGeom>
        </p:spPr>
      </p:pic>
      <p:sp>
        <p:nvSpPr>
          <p:cNvPr id="7" name="TextBox 7"/>
          <p:cNvSpPr txBox="1"/>
          <p:nvPr/>
        </p:nvSpPr>
        <p:spPr>
          <a:xfrm>
            <a:off x="1922110" y="2054037"/>
            <a:ext cx="15028920" cy="3511215"/>
          </a:xfrm>
          <a:prstGeom prst="rect">
            <a:avLst/>
          </a:prstGeom>
        </p:spPr>
        <p:txBody>
          <a:bodyPr lIns="0" tIns="0" rIns="0" bIns="0" rtlCol="0" anchor="t">
            <a:spAutoFit/>
          </a:bodyPr>
          <a:lstStyle/>
          <a:p>
            <a:pPr algn="ctr">
              <a:lnSpc>
                <a:spcPts val="4595"/>
              </a:lnSpc>
            </a:pPr>
            <a:r>
              <a:rPr lang="en-US" sz="4595">
                <a:solidFill>
                  <a:srgbClr val="E56163"/>
                </a:solidFill>
                <a:latin typeface="HK Grotesk Bold"/>
              </a:rPr>
              <a:t>Health Hub</a:t>
            </a:r>
            <a:r>
              <a:rPr lang="en-US" sz="4595">
                <a:solidFill>
                  <a:srgbClr val="FFFFFF"/>
                </a:solidFill>
                <a:latin typeface="HK Grotesk Bold"/>
              </a:rPr>
              <a:t> will provide the facility for patients to cut done on the "red tape" by visiting the website and uploading all relevant medical personnel files to the Health Hub Blockchain. This data can now be requested by several parties that are existing on the blockchain. </a:t>
            </a:r>
          </a:p>
          <a:p>
            <a:pPr algn="ctr">
              <a:lnSpc>
                <a:spcPts val="4595"/>
              </a:lnSpc>
            </a:pPr>
            <a:endParaRPr lang="en-US" sz="4595">
              <a:solidFill>
                <a:srgbClr val="FFFFFF"/>
              </a:solidFill>
              <a:latin typeface="HK Grotesk Bold"/>
            </a:endParaRPr>
          </a:p>
        </p:txBody>
      </p:sp>
      <p:pic>
        <p:nvPicPr>
          <p:cNvPr id="8" name="Picture 8"/>
          <p:cNvPicPr>
            <a:picLocks noChangeAspect="1"/>
          </p:cNvPicPr>
          <p:nvPr/>
        </p:nvPicPr>
        <p:blipFill>
          <a:blip r:embed="rId5"/>
          <a:srcRect/>
          <a:stretch>
            <a:fillRect/>
          </a:stretch>
        </p:blipFill>
        <p:spPr>
          <a:xfrm>
            <a:off x="5175677" y="5143500"/>
            <a:ext cx="7936647" cy="4946720"/>
          </a:xfrm>
          <a:prstGeom prst="rect">
            <a:avLst/>
          </a:prstGeom>
        </p:spPr>
      </p:pic>
      <p:sp>
        <p:nvSpPr>
          <p:cNvPr id="9" name="TextBox 9"/>
          <p:cNvSpPr txBox="1"/>
          <p:nvPr/>
        </p:nvSpPr>
        <p:spPr>
          <a:xfrm>
            <a:off x="14248105" y="936342"/>
            <a:ext cx="3011195" cy="539064"/>
          </a:xfrm>
          <a:prstGeom prst="rect">
            <a:avLst/>
          </a:prstGeom>
        </p:spPr>
        <p:txBody>
          <a:bodyPr lIns="0" tIns="0" rIns="0" bIns="0" rtlCol="0" anchor="t">
            <a:spAutoFit/>
          </a:bodyPr>
          <a:lstStyle/>
          <a:p>
            <a:pPr>
              <a:lnSpc>
                <a:spcPts val="4339"/>
              </a:lnSpc>
            </a:pPr>
            <a:r>
              <a:rPr lang="en-US" sz="3099" spc="464">
                <a:solidFill>
                  <a:srgbClr val="E56163"/>
                </a:solidFill>
                <a:latin typeface="HK Grotesk Medium"/>
              </a:rPr>
              <a:t>HEALTH HUB</a:t>
            </a:r>
          </a:p>
        </p:txBody>
      </p:sp>
      <p:sp>
        <p:nvSpPr>
          <p:cNvPr id="10" name="TextBox 10"/>
          <p:cNvSpPr txBox="1"/>
          <p:nvPr/>
        </p:nvSpPr>
        <p:spPr>
          <a:xfrm>
            <a:off x="662965" y="4018337"/>
            <a:ext cx="955625" cy="439983"/>
          </a:xfrm>
          <a:prstGeom prst="rect">
            <a:avLst/>
          </a:prstGeom>
        </p:spPr>
        <p:txBody>
          <a:bodyPr lIns="0" tIns="0" rIns="0" bIns="0" rtlCol="0" anchor="t">
            <a:spAutoFit/>
          </a:bodyPr>
          <a:lstStyle/>
          <a:p>
            <a:pPr algn="ctr">
              <a:lnSpc>
                <a:spcPts val="3200"/>
              </a:lnSpc>
            </a:pPr>
            <a:r>
              <a:rPr lang="en-US" sz="3200">
                <a:solidFill>
                  <a:srgbClr val="FFFFFF">
                    <a:alpha val="9804"/>
                  </a:srgbClr>
                </a:solidFill>
                <a:latin typeface="HK Grotesk Bold"/>
              </a:rPr>
              <a:t>11</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sp>
        <p:nvSpPr>
          <p:cNvPr id="2" name="TextBox 2"/>
          <p:cNvSpPr txBox="1"/>
          <p:nvPr/>
        </p:nvSpPr>
        <p:spPr>
          <a:xfrm>
            <a:off x="14248105" y="936342"/>
            <a:ext cx="3011195" cy="539064"/>
          </a:xfrm>
          <a:prstGeom prst="rect">
            <a:avLst/>
          </a:prstGeom>
        </p:spPr>
        <p:txBody>
          <a:bodyPr lIns="0" tIns="0" rIns="0" bIns="0" rtlCol="0" anchor="t">
            <a:spAutoFit/>
          </a:bodyPr>
          <a:lstStyle/>
          <a:p>
            <a:pPr>
              <a:lnSpc>
                <a:spcPts val="4339"/>
              </a:lnSpc>
            </a:pPr>
            <a:r>
              <a:rPr lang="en-US" sz="3099" spc="464">
                <a:solidFill>
                  <a:srgbClr val="E56163"/>
                </a:solidFill>
                <a:latin typeface="HK Grotesk Medium"/>
              </a:rPr>
              <a:t>HEALTH HUB</a:t>
            </a:r>
          </a:p>
        </p:txBody>
      </p:sp>
      <p:sp>
        <p:nvSpPr>
          <p:cNvPr id="3" name="TextBox 3"/>
          <p:cNvSpPr txBox="1"/>
          <p:nvPr/>
        </p:nvSpPr>
        <p:spPr>
          <a:xfrm>
            <a:off x="662965" y="4018337"/>
            <a:ext cx="955625" cy="439983"/>
          </a:xfrm>
          <a:prstGeom prst="rect">
            <a:avLst/>
          </a:prstGeom>
        </p:spPr>
        <p:txBody>
          <a:bodyPr lIns="0" tIns="0" rIns="0" bIns="0" rtlCol="0" anchor="t">
            <a:spAutoFit/>
          </a:bodyPr>
          <a:lstStyle/>
          <a:p>
            <a:pPr algn="ctr">
              <a:lnSpc>
                <a:spcPts val="3200"/>
              </a:lnSpc>
            </a:pPr>
            <a:r>
              <a:rPr lang="en-US" sz="3200" dirty="0">
                <a:solidFill>
                  <a:srgbClr val="FFFFFF">
                    <a:alpha val="9804"/>
                  </a:srgbClr>
                </a:solidFill>
                <a:latin typeface="HK Grotesk Bold"/>
              </a:rPr>
              <a:t>12</a:t>
            </a:r>
          </a:p>
        </p:txBody>
      </p:sp>
      <p:grpSp>
        <p:nvGrpSpPr>
          <p:cNvPr id="4" name="Group 4"/>
          <p:cNvGrpSpPr/>
          <p:nvPr/>
        </p:nvGrpSpPr>
        <p:grpSpPr>
          <a:xfrm>
            <a:off x="1028700" y="5143500"/>
            <a:ext cx="112078" cy="5810374"/>
            <a:chOff x="0" y="0"/>
            <a:chExt cx="149437" cy="7747165"/>
          </a:xfrm>
        </p:grpSpPr>
        <p:sp>
          <p:nvSpPr>
            <p:cNvPr id="5" name="AutoShape 5"/>
            <p:cNvSpPr/>
            <p:nvPr/>
          </p:nvSpPr>
          <p:spPr>
            <a:xfrm>
              <a:off x="0" y="0"/>
              <a:ext cx="149437" cy="7747165"/>
            </a:xfrm>
            <a:prstGeom prst="rect">
              <a:avLst/>
            </a:prstGeom>
            <a:solidFill>
              <a:srgbClr val="FFFFFF"/>
            </a:solidFill>
          </p:spPr>
        </p:sp>
        <p:sp>
          <p:nvSpPr>
            <p:cNvPr id="6" name="AutoShape 6"/>
            <p:cNvSpPr/>
            <p:nvPr/>
          </p:nvSpPr>
          <p:spPr>
            <a:xfrm>
              <a:off x="0" y="0"/>
              <a:ext cx="149437" cy="2280560"/>
            </a:xfrm>
            <a:prstGeom prst="rect">
              <a:avLst/>
            </a:prstGeom>
            <a:solidFill>
              <a:srgbClr val="E56163"/>
            </a:solidFill>
          </p:spPr>
        </p:sp>
      </p:grpSp>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3828809" y="1165830"/>
            <a:ext cx="433644" cy="108017"/>
          </a:xfrm>
          <a:prstGeom prst="rect">
            <a:avLst/>
          </a:prstGeom>
        </p:spPr>
      </p:pic>
      <p:pic>
        <p:nvPicPr>
          <p:cNvPr id="8" name="Picture 8"/>
          <p:cNvPicPr>
            <a:picLocks noChangeAspect="1"/>
          </p:cNvPicPr>
          <p:nvPr/>
        </p:nvPicPr>
        <p:blipFill>
          <a:blip r:embed="rId4"/>
          <a:srcRect/>
          <a:stretch>
            <a:fillRect/>
          </a:stretch>
        </p:blipFill>
        <p:spPr>
          <a:xfrm>
            <a:off x="1028700" y="792506"/>
            <a:ext cx="893410" cy="893410"/>
          </a:xfrm>
          <a:prstGeom prst="rect">
            <a:avLst/>
          </a:prstGeom>
        </p:spPr>
      </p:pic>
      <p:sp>
        <p:nvSpPr>
          <p:cNvPr id="9" name="TextBox 9"/>
          <p:cNvSpPr txBox="1"/>
          <p:nvPr/>
        </p:nvSpPr>
        <p:spPr>
          <a:xfrm>
            <a:off x="2817628" y="2879275"/>
            <a:ext cx="12652744" cy="4623700"/>
          </a:xfrm>
          <a:prstGeom prst="rect">
            <a:avLst/>
          </a:prstGeom>
        </p:spPr>
        <p:txBody>
          <a:bodyPr lIns="0" tIns="0" rIns="0" bIns="0" rtlCol="0" anchor="t">
            <a:spAutoFit/>
          </a:bodyPr>
          <a:lstStyle/>
          <a:p>
            <a:pPr algn="ctr">
              <a:lnSpc>
                <a:spcPts val="5192"/>
              </a:lnSpc>
            </a:pPr>
            <a:r>
              <a:rPr lang="en-US" sz="5192">
                <a:solidFill>
                  <a:srgbClr val="E56163"/>
                </a:solidFill>
                <a:latin typeface="HK Grotesk Bold"/>
              </a:rPr>
              <a:t>Data</a:t>
            </a:r>
            <a:r>
              <a:rPr lang="en-US" sz="5192">
                <a:solidFill>
                  <a:srgbClr val="FFFFFF"/>
                </a:solidFill>
                <a:latin typeface="HK Grotesk Bold"/>
              </a:rPr>
              <a:t> will be uploaded and stored on the public blockchain, the security of which will be entirely in the hands of the uploader. The privacy of the data is solely in the hands of the owner of the data which enforces security with respect to data breaches.</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sp>
        <p:nvSpPr>
          <p:cNvPr id="2" name="TextBox 2"/>
          <p:cNvSpPr txBox="1"/>
          <p:nvPr/>
        </p:nvSpPr>
        <p:spPr>
          <a:xfrm>
            <a:off x="3332716" y="4075487"/>
            <a:ext cx="12964800" cy="3400425"/>
          </a:xfrm>
          <a:prstGeom prst="rect">
            <a:avLst/>
          </a:prstGeom>
        </p:spPr>
        <p:txBody>
          <a:bodyPr lIns="0" tIns="0" rIns="0" bIns="0" rtlCol="0" anchor="t">
            <a:spAutoFit/>
          </a:bodyPr>
          <a:lstStyle/>
          <a:p>
            <a:pPr algn="ctr">
              <a:lnSpc>
                <a:spcPts val="13200"/>
              </a:lnSpc>
            </a:pPr>
            <a:r>
              <a:rPr lang="en-US" sz="12000">
                <a:solidFill>
                  <a:srgbClr val="FFFFFF"/>
                </a:solidFill>
                <a:latin typeface="HK Grotesk Bold"/>
              </a:rPr>
              <a:t>Technology Behind </a:t>
            </a:r>
            <a:r>
              <a:rPr lang="en-US" sz="12000">
                <a:solidFill>
                  <a:srgbClr val="E56163"/>
                </a:solidFill>
                <a:latin typeface="HK Grotesk Bold"/>
              </a:rPr>
              <a:t>Health Hub</a:t>
            </a:r>
          </a:p>
        </p:txBody>
      </p:sp>
      <p:sp>
        <p:nvSpPr>
          <p:cNvPr id="3" name="TextBox 3"/>
          <p:cNvSpPr txBox="1"/>
          <p:nvPr/>
        </p:nvSpPr>
        <p:spPr>
          <a:xfrm>
            <a:off x="14248105" y="936342"/>
            <a:ext cx="3011195" cy="539064"/>
          </a:xfrm>
          <a:prstGeom prst="rect">
            <a:avLst/>
          </a:prstGeom>
        </p:spPr>
        <p:txBody>
          <a:bodyPr lIns="0" tIns="0" rIns="0" bIns="0" rtlCol="0" anchor="t">
            <a:spAutoFit/>
          </a:bodyPr>
          <a:lstStyle/>
          <a:p>
            <a:pPr>
              <a:lnSpc>
                <a:spcPts val="4339"/>
              </a:lnSpc>
            </a:pPr>
            <a:r>
              <a:rPr lang="en-US" sz="3099" spc="464">
                <a:solidFill>
                  <a:srgbClr val="E56163"/>
                </a:solidFill>
                <a:latin typeface="HK Grotesk Medium"/>
              </a:rPr>
              <a:t>HEALTH HUB</a:t>
            </a:r>
          </a:p>
        </p:txBody>
      </p:sp>
      <p:sp>
        <p:nvSpPr>
          <p:cNvPr id="4" name="TextBox 4"/>
          <p:cNvSpPr txBox="1"/>
          <p:nvPr/>
        </p:nvSpPr>
        <p:spPr>
          <a:xfrm>
            <a:off x="662965" y="4018337"/>
            <a:ext cx="955625" cy="439983"/>
          </a:xfrm>
          <a:prstGeom prst="rect">
            <a:avLst/>
          </a:prstGeom>
        </p:spPr>
        <p:txBody>
          <a:bodyPr lIns="0" tIns="0" rIns="0" bIns="0" rtlCol="0" anchor="t">
            <a:spAutoFit/>
          </a:bodyPr>
          <a:lstStyle/>
          <a:p>
            <a:pPr algn="ctr">
              <a:lnSpc>
                <a:spcPts val="3200"/>
              </a:lnSpc>
            </a:pPr>
            <a:r>
              <a:rPr lang="en-US" sz="3200" dirty="0">
                <a:solidFill>
                  <a:srgbClr val="FFFFFF">
                    <a:alpha val="9804"/>
                  </a:srgbClr>
                </a:solidFill>
                <a:latin typeface="HK Grotesk Bold"/>
              </a:rPr>
              <a:t>13</a:t>
            </a:r>
          </a:p>
        </p:txBody>
      </p:sp>
      <p:grpSp>
        <p:nvGrpSpPr>
          <p:cNvPr id="5" name="Group 5"/>
          <p:cNvGrpSpPr/>
          <p:nvPr/>
        </p:nvGrpSpPr>
        <p:grpSpPr>
          <a:xfrm>
            <a:off x="1028700" y="5143500"/>
            <a:ext cx="112078" cy="5810374"/>
            <a:chOff x="0" y="0"/>
            <a:chExt cx="149437" cy="7747165"/>
          </a:xfrm>
        </p:grpSpPr>
        <p:sp>
          <p:nvSpPr>
            <p:cNvPr id="6" name="AutoShape 6"/>
            <p:cNvSpPr/>
            <p:nvPr/>
          </p:nvSpPr>
          <p:spPr>
            <a:xfrm>
              <a:off x="0" y="0"/>
              <a:ext cx="149437" cy="7747165"/>
            </a:xfrm>
            <a:prstGeom prst="rect">
              <a:avLst/>
            </a:prstGeom>
            <a:solidFill>
              <a:srgbClr val="FFFFFF"/>
            </a:solidFill>
          </p:spPr>
        </p:sp>
        <p:sp>
          <p:nvSpPr>
            <p:cNvPr id="7" name="AutoShape 7"/>
            <p:cNvSpPr/>
            <p:nvPr/>
          </p:nvSpPr>
          <p:spPr>
            <a:xfrm>
              <a:off x="0" y="0"/>
              <a:ext cx="149437" cy="2280560"/>
            </a:xfrm>
            <a:prstGeom prst="rect">
              <a:avLst/>
            </a:prstGeom>
            <a:solidFill>
              <a:srgbClr val="E56163"/>
            </a:solidFill>
          </p:spPr>
        </p:sp>
      </p:grpSp>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3828809" y="1165830"/>
            <a:ext cx="433644" cy="108017"/>
          </a:xfrm>
          <a:prstGeom prst="rect">
            <a:avLst/>
          </a:prstGeom>
        </p:spPr>
      </p:pic>
      <p:pic>
        <p:nvPicPr>
          <p:cNvPr id="9" name="Picture 9"/>
          <p:cNvPicPr>
            <a:picLocks noChangeAspect="1"/>
          </p:cNvPicPr>
          <p:nvPr/>
        </p:nvPicPr>
        <p:blipFill>
          <a:blip r:embed="rId4"/>
          <a:srcRect/>
          <a:stretch>
            <a:fillRect/>
          </a:stretch>
        </p:blipFill>
        <p:spPr>
          <a:xfrm>
            <a:off x="1028700" y="792506"/>
            <a:ext cx="893410" cy="8934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sp>
        <p:nvSpPr>
          <p:cNvPr id="2" name="TextBox 2"/>
          <p:cNvSpPr txBox="1"/>
          <p:nvPr/>
        </p:nvSpPr>
        <p:spPr>
          <a:xfrm>
            <a:off x="14248105" y="936342"/>
            <a:ext cx="3011195" cy="539064"/>
          </a:xfrm>
          <a:prstGeom prst="rect">
            <a:avLst/>
          </a:prstGeom>
        </p:spPr>
        <p:txBody>
          <a:bodyPr lIns="0" tIns="0" rIns="0" bIns="0" rtlCol="0" anchor="t">
            <a:spAutoFit/>
          </a:bodyPr>
          <a:lstStyle/>
          <a:p>
            <a:pPr>
              <a:lnSpc>
                <a:spcPts val="4339"/>
              </a:lnSpc>
            </a:pPr>
            <a:r>
              <a:rPr lang="en-US" sz="3099" spc="464">
                <a:solidFill>
                  <a:srgbClr val="E56163"/>
                </a:solidFill>
                <a:latin typeface="HK Grotesk Medium"/>
              </a:rPr>
              <a:t>HEALTH HUB</a:t>
            </a:r>
          </a:p>
        </p:txBody>
      </p:sp>
      <p:sp>
        <p:nvSpPr>
          <p:cNvPr id="3" name="TextBox 3"/>
          <p:cNvSpPr txBox="1"/>
          <p:nvPr/>
        </p:nvSpPr>
        <p:spPr>
          <a:xfrm>
            <a:off x="662965" y="4018337"/>
            <a:ext cx="955625" cy="439983"/>
          </a:xfrm>
          <a:prstGeom prst="rect">
            <a:avLst/>
          </a:prstGeom>
        </p:spPr>
        <p:txBody>
          <a:bodyPr lIns="0" tIns="0" rIns="0" bIns="0" rtlCol="0" anchor="t">
            <a:spAutoFit/>
          </a:bodyPr>
          <a:lstStyle/>
          <a:p>
            <a:pPr algn="ctr">
              <a:lnSpc>
                <a:spcPts val="3200"/>
              </a:lnSpc>
            </a:pPr>
            <a:r>
              <a:rPr lang="en-US" sz="3200" dirty="0">
                <a:solidFill>
                  <a:srgbClr val="FFFFFF">
                    <a:alpha val="9804"/>
                  </a:srgbClr>
                </a:solidFill>
                <a:latin typeface="HK Grotesk Bold"/>
              </a:rPr>
              <a:t>14</a:t>
            </a:r>
          </a:p>
        </p:txBody>
      </p:sp>
      <p:grpSp>
        <p:nvGrpSpPr>
          <p:cNvPr id="4" name="Group 4"/>
          <p:cNvGrpSpPr/>
          <p:nvPr/>
        </p:nvGrpSpPr>
        <p:grpSpPr>
          <a:xfrm>
            <a:off x="1028700" y="5143500"/>
            <a:ext cx="112078" cy="5810374"/>
            <a:chOff x="0" y="0"/>
            <a:chExt cx="149437" cy="7747165"/>
          </a:xfrm>
        </p:grpSpPr>
        <p:sp>
          <p:nvSpPr>
            <p:cNvPr id="5" name="AutoShape 5"/>
            <p:cNvSpPr/>
            <p:nvPr/>
          </p:nvSpPr>
          <p:spPr>
            <a:xfrm>
              <a:off x="0" y="0"/>
              <a:ext cx="149437" cy="7747165"/>
            </a:xfrm>
            <a:prstGeom prst="rect">
              <a:avLst/>
            </a:prstGeom>
            <a:solidFill>
              <a:srgbClr val="FFFFFF"/>
            </a:solidFill>
          </p:spPr>
        </p:sp>
        <p:sp>
          <p:nvSpPr>
            <p:cNvPr id="6" name="AutoShape 6"/>
            <p:cNvSpPr/>
            <p:nvPr/>
          </p:nvSpPr>
          <p:spPr>
            <a:xfrm>
              <a:off x="0" y="0"/>
              <a:ext cx="149437" cy="2280560"/>
            </a:xfrm>
            <a:prstGeom prst="rect">
              <a:avLst/>
            </a:prstGeom>
            <a:solidFill>
              <a:srgbClr val="E56163"/>
            </a:solidFill>
          </p:spPr>
        </p:sp>
      </p:grpSp>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3828809" y="1165830"/>
            <a:ext cx="433644" cy="108017"/>
          </a:xfrm>
          <a:prstGeom prst="rect">
            <a:avLst/>
          </a:prstGeom>
        </p:spPr>
      </p:pic>
      <p:pic>
        <p:nvPicPr>
          <p:cNvPr id="8" name="Picture 8"/>
          <p:cNvPicPr>
            <a:picLocks noChangeAspect="1"/>
          </p:cNvPicPr>
          <p:nvPr/>
        </p:nvPicPr>
        <p:blipFill>
          <a:blip r:embed="rId4"/>
          <a:srcRect/>
          <a:stretch>
            <a:fillRect/>
          </a:stretch>
        </p:blipFill>
        <p:spPr>
          <a:xfrm>
            <a:off x="1028700" y="792506"/>
            <a:ext cx="893410" cy="893410"/>
          </a:xfrm>
          <a:prstGeom prst="rect">
            <a:avLst/>
          </a:prstGeom>
        </p:spPr>
      </p:pic>
      <p:sp>
        <p:nvSpPr>
          <p:cNvPr id="9" name="TextBox 9"/>
          <p:cNvSpPr txBox="1"/>
          <p:nvPr/>
        </p:nvSpPr>
        <p:spPr>
          <a:xfrm>
            <a:off x="1922110" y="2143161"/>
            <a:ext cx="7221890" cy="3043654"/>
          </a:xfrm>
          <a:prstGeom prst="rect">
            <a:avLst/>
          </a:prstGeom>
        </p:spPr>
        <p:txBody>
          <a:bodyPr lIns="0" tIns="0" rIns="0" bIns="0" rtlCol="0" anchor="t">
            <a:spAutoFit/>
          </a:bodyPr>
          <a:lstStyle/>
          <a:p>
            <a:pPr algn="ctr">
              <a:lnSpc>
                <a:spcPts val="4701"/>
              </a:lnSpc>
            </a:pPr>
            <a:r>
              <a:rPr lang="en-US" sz="4700" dirty="0">
                <a:solidFill>
                  <a:srgbClr val="FFFFFF"/>
                </a:solidFill>
                <a:latin typeface="HK Grotesk Bold" panose="020B0604020202020204" charset="0"/>
              </a:rPr>
              <a:t>For </a:t>
            </a:r>
            <a:r>
              <a:rPr lang="en-US" sz="4700" dirty="0">
                <a:solidFill>
                  <a:srgbClr val="E56163"/>
                </a:solidFill>
                <a:latin typeface="HK Grotesk Bold" panose="020B0604020202020204" charset="0"/>
              </a:rPr>
              <a:t>Blockchain</a:t>
            </a:r>
            <a:r>
              <a:rPr lang="en-US" sz="4700" dirty="0">
                <a:solidFill>
                  <a:srgbClr val="FFFFFF"/>
                </a:solidFill>
                <a:latin typeface="HK Grotesk Bold" panose="020B0604020202020204" charset="0"/>
              </a:rPr>
              <a:t>:</a:t>
            </a:r>
          </a:p>
          <a:p>
            <a:pPr marL="1015006" lvl="1" indent="-507503">
              <a:lnSpc>
                <a:spcPts val="4701"/>
              </a:lnSpc>
              <a:buFont typeface="Arial"/>
              <a:buChar char="•"/>
            </a:pPr>
            <a:r>
              <a:rPr lang="en-US" sz="4700" dirty="0">
                <a:solidFill>
                  <a:srgbClr val="E56163"/>
                </a:solidFill>
                <a:latin typeface="HK Grotesk Bold" panose="020B0604020202020204" charset="0"/>
              </a:rPr>
              <a:t>Solidity</a:t>
            </a:r>
            <a:r>
              <a:rPr lang="en-US" sz="4700" dirty="0">
                <a:solidFill>
                  <a:srgbClr val="FFFFFF"/>
                </a:solidFill>
                <a:latin typeface="HK Grotesk Bold" panose="020B0604020202020204" charset="0"/>
              </a:rPr>
              <a:t> to write the code, </a:t>
            </a:r>
          </a:p>
          <a:p>
            <a:pPr marL="1015005" lvl="1" indent="-507503">
              <a:lnSpc>
                <a:spcPts val="4701"/>
              </a:lnSpc>
              <a:buFont typeface="Arial"/>
              <a:buChar char="•"/>
            </a:pPr>
            <a:r>
              <a:rPr lang="en-US" sz="4700" dirty="0" err="1">
                <a:solidFill>
                  <a:srgbClr val="E56163"/>
                </a:solidFill>
                <a:latin typeface="HK Grotesk Bold" panose="020B0604020202020204" charset="0"/>
              </a:rPr>
              <a:t>Rinkeby</a:t>
            </a:r>
            <a:r>
              <a:rPr lang="en-US" sz="4700" dirty="0">
                <a:solidFill>
                  <a:srgbClr val="FFFFFF"/>
                </a:solidFill>
                <a:latin typeface="HK Grotesk Bold" panose="020B0604020202020204" charset="0"/>
              </a:rPr>
              <a:t> to deploy it on a test network</a:t>
            </a:r>
          </a:p>
        </p:txBody>
      </p:sp>
      <p:sp>
        <p:nvSpPr>
          <p:cNvPr id="10" name="TextBox 10"/>
          <p:cNvSpPr txBox="1"/>
          <p:nvPr/>
        </p:nvSpPr>
        <p:spPr>
          <a:xfrm>
            <a:off x="10289718" y="2439826"/>
            <a:ext cx="6629699" cy="2440989"/>
          </a:xfrm>
          <a:prstGeom prst="rect">
            <a:avLst/>
          </a:prstGeom>
        </p:spPr>
        <p:txBody>
          <a:bodyPr lIns="0" tIns="0" rIns="0" bIns="0" rtlCol="0" anchor="t">
            <a:spAutoFit/>
          </a:bodyPr>
          <a:lstStyle/>
          <a:p>
            <a:pPr algn="ctr">
              <a:lnSpc>
                <a:spcPts val="4701"/>
              </a:lnSpc>
            </a:pPr>
            <a:r>
              <a:rPr lang="en-US" sz="4701" dirty="0">
                <a:solidFill>
                  <a:srgbClr val="FFFFFF"/>
                </a:solidFill>
                <a:latin typeface="HK Grotesk Bold"/>
              </a:rPr>
              <a:t>For </a:t>
            </a:r>
            <a:r>
              <a:rPr lang="en-US" sz="4701" dirty="0">
                <a:solidFill>
                  <a:srgbClr val="E56163"/>
                </a:solidFill>
                <a:latin typeface="HK Grotesk Bold"/>
              </a:rPr>
              <a:t>Frontend</a:t>
            </a:r>
            <a:r>
              <a:rPr lang="en-US" sz="4701" dirty="0">
                <a:solidFill>
                  <a:srgbClr val="FFFFFF"/>
                </a:solidFill>
                <a:latin typeface="HK Grotesk Bold"/>
              </a:rPr>
              <a:t>:</a:t>
            </a:r>
          </a:p>
          <a:p>
            <a:pPr marL="1015006" lvl="1" indent="-507503">
              <a:lnSpc>
                <a:spcPts val="4701"/>
              </a:lnSpc>
              <a:buFont typeface="Arial"/>
              <a:buChar char="•"/>
            </a:pPr>
            <a:r>
              <a:rPr lang="en-US" sz="4701" dirty="0">
                <a:solidFill>
                  <a:srgbClr val="E56163"/>
                </a:solidFill>
                <a:latin typeface="HK Grotesk Bold"/>
              </a:rPr>
              <a:t>HTML5</a:t>
            </a:r>
            <a:r>
              <a:rPr lang="en-US" sz="4701" dirty="0">
                <a:solidFill>
                  <a:srgbClr val="FFFFFF"/>
                </a:solidFill>
                <a:latin typeface="HK Grotesk Bold"/>
              </a:rPr>
              <a:t>, </a:t>
            </a:r>
          </a:p>
          <a:p>
            <a:pPr marL="1015006" lvl="1" indent="-507503">
              <a:lnSpc>
                <a:spcPts val="4701"/>
              </a:lnSpc>
              <a:buFont typeface="Arial"/>
              <a:buChar char="•"/>
            </a:pPr>
            <a:r>
              <a:rPr lang="en-US" sz="4701" dirty="0">
                <a:solidFill>
                  <a:srgbClr val="E56163"/>
                </a:solidFill>
                <a:latin typeface="HK Grotesk Bold"/>
              </a:rPr>
              <a:t>CSS</a:t>
            </a:r>
            <a:r>
              <a:rPr lang="en-US" sz="4701" dirty="0">
                <a:solidFill>
                  <a:srgbClr val="FFFFFF"/>
                </a:solidFill>
                <a:latin typeface="HK Grotesk Bold"/>
              </a:rPr>
              <a:t>,</a:t>
            </a:r>
          </a:p>
          <a:p>
            <a:pPr marL="1015005" lvl="1" indent="-507503" algn="l">
              <a:lnSpc>
                <a:spcPts val="4701"/>
              </a:lnSpc>
              <a:buFont typeface="Arial"/>
              <a:buChar char="•"/>
            </a:pPr>
            <a:r>
              <a:rPr lang="en-US" sz="4701" dirty="0">
                <a:solidFill>
                  <a:srgbClr val="E56163"/>
                </a:solidFill>
                <a:latin typeface="HK Grotesk Bold"/>
              </a:rPr>
              <a:t>JavaScript</a:t>
            </a:r>
            <a:r>
              <a:rPr lang="en-US" sz="4701" dirty="0">
                <a:solidFill>
                  <a:srgbClr val="FFFFFF"/>
                </a:solidFill>
                <a:latin typeface="HK Grotesk Bold"/>
              </a:rPr>
              <a:t>.</a:t>
            </a:r>
          </a:p>
        </p:txBody>
      </p:sp>
      <p:sp>
        <p:nvSpPr>
          <p:cNvPr id="11" name="TextBox 11"/>
          <p:cNvSpPr txBox="1"/>
          <p:nvPr/>
        </p:nvSpPr>
        <p:spPr>
          <a:xfrm>
            <a:off x="1922110" y="6412263"/>
            <a:ext cx="15499038" cy="3043718"/>
          </a:xfrm>
          <a:prstGeom prst="rect">
            <a:avLst/>
          </a:prstGeom>
        </p:spPr>
        <p:txBody>
          <a:bodyPr lIns="0" tIns="0" rIns="0" bIns="0" rtlCol="0" anchor="t">
            <a:spAutoFit/>
          </a:bodyPr>
          <a:lstStyle/>
          <a:p>
            <a:pPr algn="ctr">
              <a:lnSpc>
                <a:spcPts val="4701"/>
              </a:lnSpc>
            </a:pPr>
            <a:r>
              <a:rPr lang="en-US" sz="4701" dirty="0">
                <a:solidFill>
                  <a:srgbClr val="FFFFFF"/>
                </a:solidFill>
                <a:latin typeface="HK Grotesk Bold"/>
              </a:rPr>
              <a:t>For </a:t>
            </a:r>
            <a:r>
              <a:rPr lang="en-US" sz="4701" dirty="0">
                <a:solidFill>
                  <a:srgbClr val="E56163"/>
                </a:solidFill>
                <a:latin typeface="HK Grotesk Bold"/>
              </a:rPr>
              <a:t>Frontend Integration and Interaction</a:t>
            </a:r>
            <a:r>
              <a:rPr lang="en-US" sz="4701" dirty="0">
                <a:solidFill>
                  <a:srgbClr val="FFFFFF"/>
                </a:solidFill>
                <a:latin typeface="HK Grotesk Bold"/>
              </a:rPr>
              <a:t>:</a:t>
            </a:r>
          </a:p>
          <a:p>
            <a:pPr marL="1015006" lvl="1" indent="-507503">
              <a:lnSpc>
                <a:spcPts val="4701"/>
              </a:lnSpc>
              <a:buFont typeface="Arial"/>
              <a:buChar char="•"/>
            </a:pPr>
            <a:r>
              <a:rPr lang="en-US" sz="4701" dirty="0">
                <a:solidFill>
                  <a:srgbClr val="E56163"/>
                </a:solidFill>
                <a:latin typeface="HK Grotesk Bold"/>
              </a:rPr>
              <a:t>JavaScript</a:t>
            </a:r>
            <a:r>
              <a:rPr lang="en-US" sz="1762" dirty="0">
                <a:solidFill>
                  <a:srgbClr val="FFFFFF"/>
                </a:solidFill>
                <a:latin typeface="Arimo"/>
              </a:rPr>
              <a:t>, </a:t>
            </a:r>
          </a:p>
          <a:p>
            <a:pPr marL="1015006" lvl="1" indent="-507503">
              <a:lnSpc>
                <a:spcPts val="4701"/>
              </a:lnSpc>
              <a:buFont typeface="Arial"/>
              <a:buChar char="•"/>
            </a:pPr>
            <a:r>
              <a:rPr lang="en-US" sz="4701" dirty="0">
                <a:solidFill>
                  <a:srgbClr val="E56163"/>
                </a:solidFill>
                <a:latin typeface="HK Grotesk Bold"/>
              </a:rPr>
              <a:t>Web3</a:t>
            </a:r>
            <a:r>
              <a:rPr lang="en-US" sz="4701" dirty="0">
                <a:solidFill>
                  <a:srgbClr val="FFFFFF"/>
                </a:solidFill>
                <a:latin typeface="HK Grotesk Bold"/>
              </a:rPr>
              <a:t>,</a:t>
            </a:r>
          </a:p>
          <a:p>
            <a:pPr marL="1015006" lvl="1" indent="-507503">
              <a:lnSpc>
                <a:spcPts val="4701"/>
              </a:lnSpc>
              <a:buFont typeface="Arial"/>
              <a:buChar char="•"/>
            </a:pPr>
            <a:r>
              <a:rPr lang="en-US" sz="4701" dirty="0">
                <a:solidFill>
                  <a:srgbClr val="E56163"/>
                </a:solidFill>
                <a:latin typeface="HK Grotesk Bold"/>
              </a:rPr>
              <a:t>Mocha</a:t>
            </a:r>
            <a:r>
              <a:rPr lang="en-US" sz="4701" dirty="0">
                <a:solidFill>
                  <a:srgbClr val="FFFFFF"/>
                </a:solidFill>
                <a:latin typeface="HK Grotesk Bold"/>
              </a:rPr>
              <a:t>,</a:t>
            </a:r>
          </a:p>
          <a:p>
            <a:pPr marL="1015005" lvl="1" indent="-507503" algn="l">
              <a:lnSpc>
                <a:spcPts val="4701"/>
              </a:lnSpc>
              <a:buFont typeface="Arial"/>
              <a:buChar char="•"/>
            </a:pPr>
            <a:r>
              <a:rPr lang="en-US" sz="4701" dirty="0">
                <a:solidFill>
                  <a:srgbClr val="E56163"/>
                </a:solidFill>
                <a:latin typeface="HK Grotesk Bold"/>
              </a:rPr>
              <a:t>Ganache-CLI</a:t>
            </a:r>
            <a:r>
              <a:rPr lang="en-US" sz="4701" dirty="0">
                <a:solidFill>
                  <a:srgbClr val="FFFFFF"/>
                </a:solidFill>
                <a:latin typeface="HK Grotesk Bold"/>
              </a:rPr>
              <a:t>, etc. </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sp>
        <p:nvSpPr>
          <p:cNvPr id="2" name="TextBox 2"/>
          <p:cNvSpPr txBox="1"/>
          <p:nvPr/>
        </p:nvSpPr>
        <p:spPr>
          <a:xfrm>
            <a:off x="3967165" y="4075487"/>
            <a:ext cx="11786538" cy="3400425"/>
          </a:xfrm>
          <a:prstGeom prst="rect">
            <a:avLst/>
          </a:prstGeom>
        </p:spPr>
        <p:txBody>
          <a:bodyPr lIns="0" tIns="0" rIns="0" bIns="0" rtlCol="0" anchor="t">
            <a:spAutoFit/>
          </a:bodyPr>
          <a:lstStyle/>
          <a:p>
            <a:pPr algn="ctr">
              <a:lnSpc>
                <a:spcPts val="13200"/>
              </a:lnSpc>
            </a:pPr>
            <a:r>
              <a:rPr lang="en-US" sz="12000">
                <a:solidFill>
                  <a:srgbClr val="FFFFFF"/>
                </a:solidFill>
                <a:latin typeface="HK Grotesk Bold"/>
              </a:rPr>
              <a:t>Code </a:t>
            </a:r>
            <a:r>
              <a:rPr lang="en-US" sz="12000">
                <a:solidFill>
                  <a:srgbClr val="E56163"/>
                </a:solidFill>
                <a:latin typeface="HK Grotesk Bold"/>
              </a:rPr>
              <a:t>Implementation</a:t>
            </a:r>
          </a:p>
        </p:txBody>
      </p:sp>
      <p:sp>
        <p:nvSpPr>
          <p:cNvPr id="3" name="TextBox 3"/>
          <p:cNvSpPr txBox="1"/>
          <p:nvPr/>
        </p:nvSpPr>
        <p:spPr>
          <a:xfrm>
            <a:off x="14248105" y="936342"/>
            <a:ext cx="3011195" cy="539064"/>
          </a:xfrm>
          <a:prstGeom prst="rect">
            <a:avLst/>
          </a:prstGeom>
        </p:spPr>
        <p:txBody>
          <a:bodyPr lIns="0" tIns="0" rIns="0" bIns="0" rtlCol="0" anchor="t">
            <a:spAutoFit/>
          </a:bodyPr>
          <a:lstStyle/>
          <a:p>
            <a:pPr>
              <a:lnSpc>
                <a:spcPts val="4339"/>
              </a:lnSpc>
            </a:pPr>
            <a:r>
              <a:rPr lang="en-US" sz="3099" spc="464">
                <a:solidFill>
                  <a:srgbClr val="E56163"/>
                </a:solidFill>
                <a:latin typeface="HK Grotesk Medium"/>
              </a:rPr>
              <a:t>HEALTH HUB</a:t>
            </a:r>
          </a:p>
        </p:txBody>
      </p:sp>
      <p:sp>
        <p:nvSpPr>
          <p:cNvPr id="4" name="TextBox 4"/>
          <p:cNvSpPr txBox="1"/>
          <p:nvPr/>
        </p:nvSpPr>
        <p:spPr>
          <a:xfrm>
            <a:off x="662965" y="4018337"/>
            <a:ext cx="955625" cy="439983"/>
          </a:xfrm>
          <a:prstGeom prst="rect">
            <a:avLst/>
          </a:prstGeom>
        </p:spPr>
        <p:txBody>
          <a:bodyPr lIns="0" tIns="0" rIns="0" bIns="0" rtlCol="0" anchor="t">
            <a:spAutoFit/>
          </a:bodyPr>
          <a:lstStyle/>
          <a:p>
            <a:pPr algn="ctr">
              <a:lnSpc>
                <a:spcPts val="3200"/>
              </a:lnSpc>
            </a:pPr>
            <a:r>
              <a:rPr lang="en-US" sz="3200" dirty="0">
                <a:solidFill>
                  <a:srgbClr val="FFFFFF">
                    <a:alpha val="9804"/>
                  </a:srgbClr>
                </a:solidFill>
                <a:latin typeface="HK Grotesk Bold"/>
              </a:rPr>
              <a:t>15</a:t>
            </a:r>
          </a:p>
        </p:txBody>
      </p:sp>
      <p:grpSp>
        <p:nvGrpSpPr>
          <p:cNvPr id="5" name="Group 5"/>
          <p:cNvGrpSpPr/>
          <p:nvPr/>
        </p:nvGrpSpPr>
        <p:grpSpPr>
          <a:xfrm>
            <a:off x="1028700" y="5143500"/>
            <a:ext cx="112078" cy="5810374"/>
            <a:chOff x="0" y="0"/>
            <a:chExt cx="149437" cy="7747165"/>
          </a:xfrm>
        </p:grpSpPr>
        <p:sp>
          <p:nvSpPr>
            <p:cNvPr id="6" name="AutoShape 6"/>
            <p:cNvSpPr/>
            <p:nvPr/>
          </p:nvSpPr>
          <p:spPr>
            <a:xfrm>
              <a:off x="0" y="0"/>
              <a:ext cx="149437" cy="7747165"/>
            </a:xfrm>
            <a:prstGeom prst="rect">
              <a:avLst/>
            </a:prstGeom>
            <a:solidFill>
              <a:srgbClr val="FFFFFF"/>
            </a:solidFill>
          </p:spPr>
        </p:sp>
        <p:sp>
          <p:nvSpPr>
            <p:cNvPr id="7" name="AutoShape 7"/>
            <p:cNvSpPr/>
            <p:nvPr/>
          </p:nvSpPr>
          <p:spPr>
            <a:xfrm>
              <a:off x="0" y="0"/>
              <a:ext cx="149437" cy="2280560"/>
            </a:xfrm>
            <a:prstGeom prst="rect">
              <a:avLst/>
            </a:prstGeom>
            <a:solidFill>
              <a:srgbClr val="E56163"/>
            </a:solidFill>
          </p:spPr>
        </p:sp>
      </p:grpSp>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3828809" y="1165830"/>
            <a:ext cx="433644" cy="108017"/>
          </a:xfrm>
          <a:prstGeom prst="rect">
            <a:avLst/>
          </a:prstGeom>
        </p:spPr>
      </p:pic>
      <p:pic>
        <p:nvPicPr>
          <p:cNvPr id="9" name="Picture 9"/>
          <p:cNvPicPr>
            <a:picLocks noChangeAspect="1"/>
          </p:cNvPicPr>
          <p:nvPr/>
        </p:nvPicPr>
        <p:blipFill>
          <a:blip r:embed="rId4"/>
          <a:srcRect/>
          <a:stretch>
            <a:fillRect/>
          </a:stretch>
        </p:blipFill>
        <p:spPr>
          <a:xfrm>
            <a:off x="1028700" y="792506"/>
            <a:ext cx="893410" cy="8934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sp>
        <p:nvSpPr>
          <p:cNvPr id="2" name="TextBox 2"/>
          <p:cNvSpPr txBox="1"/>
          <p:nvPr/>
        </p:nvSpPr>
        <p:spPr>
          <a:xfrm>
            <a:off x="14248105" y="936342"/>
            <a:ext cx="3011195" cy="539064"/>
          </a:xfrm>
          <a:prstGeom prst="rect">
            <a:avLst/>
          </a:prstGeom>
        </p:spPr>
        <p:txBody>
          <a:bodyPr lIns="0" tIns="0" rIns="0" bIns="0" rtlCol="0" anchor="t">
            <a:spAutoFit/>
          </a:bodyPr>
          <a:lstStyle/>
          <a:p>
            <a:pPr>
              <a:lnSpc>
                <a:spcPts val="4339"/>
              </a:lnSpc>
            </a:pPr>
            <a:r>
              <a:rPr lang="en-US" sz="3099" spc="464">
                <a:solidFill>
                  <a:srgbClr val="E56163"/>
                </a:solidFill>
                <a:latin typeface="HK Grotesk Medium"/>
              </a:rPr>
              <a:t>HEALTH HUB</a:t>
            </a:r>
          </a:p>
        </p:txBody>
      </p:sp>
      <p:sp>
        <p:nvSpPr>
          <p:cNvPr id="3" name="TextBox 3"/>
          <p:cNvSpPr txBox="1"/>
          <p:nvPr/>
        </p:nvSpPr>
        <p:spPr>
          <a:xfrm>
            <a:off x="662965" y="4018337"/>
            <a:ext cx="955625" cy="439983"/>
          </a:xfrm>
          <a:prstGeom prst="rect">
            <a:avLst/>
          </a:prstGeom>
        </p:spPr>
        <p:txBody>
          <a:bodyPr lIns="0" tIns="0" rIns="0" bIns="0" rtlCol="0" anchor="t">
            <a:spAutoFit/>
          </a:bodyPr>
          <a:lstStyle/>
          <a:p>
            <a:pPr algn="ctr">
              <a:lnSpc>
                <a:spcPts val="3200"/>
              </a:lnSpc>
            </a:pPr>
            <a:r>
              <a:rPr lang="en-US" sz="3200" dirty="0">
                <a:solidFill>
                  <a:srgbClr val="FFFFFF">
                    <a:alpha val="9804"/>
                  </a:srgbClr>
                </a:solidFill>
                <a:latin typeface="HK Grotesk Bold"/>
              </a:rPr>
              <a:t>16</a:t>
            </a:r>
          </a:p>
        </p:txBody>
      </p:sp>
      <p:grpSp>
        <p:nvGrpSpPr>
          <p:cNvPr id="4" name="Group 4"/>
          <p:cNvGrpSpPr/>
          <p:nvPr/>
        </p:nvGrpSpPr>
        <p:grpSpPr>
          <a:xfrm>
            <a:off x="1028700" y="5143500"/>
            <a:ext cx="112078" cy="5810374"/>
            <a:chOff x="0" y="0"/>
            <a:chExt cx="149437" cy="7747165"/>
          </a:xfrm>
        </p:grpSpPr>
        <p:sp>
          <p:nvSpPr>
            <p:cNvPr id="5" name="AutoShape 5"/>
            <p:cNvSpPr/>
            <p:nvPr/>
          </p:nvSpPr>
          <p:spPr>
            <a:xfrm>
              <a:off x="0" y="0"/>
              <a:ext cx="149437" cy="7747165"/>
            </a:xfrm>
            <a:prstGeom prst="rect">
              <a:avLst/>
            </a:prstGeom>
            <a:solidFill>
              <a:srgbClr val="FFFFFF"/>
            </a:solidFill>
          </p:spPr>
        </p:sp>
        <p:sp>
          <p:nvSpPr>
            <p:cNvPr id="6" name="AutoShape 6"/>
            <p:cNvSpPr/>
            <p:nvPr/>
          </p:nvSpPr>
          <p:spPr>
            <a:xfrm>
              <a:off x="0" y="0"/>
              <a:ext cx="149437" cy="2280560"/>
            </a:xfrm>
            <a:prstGeom prst="rect">
              <a:avLst/>
            </a:prstGeom>
            <a:solidFill>
              <a:srgbClr val="E56163"/>
            </a:solidFill>
          </p:spPr>
        </p:sp>
      </p:grpSp>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3828809" y="1165830"/>
            <a:ext cx="433644" cy="108017"/>
          </a:xfrm>
          <a:prstGeom prst="rect">
            <a:avLst/>
          </a:prstGeom>
        </p:spPr>
      </p:pic>
      <p:pic>
        <p:nvPicPr>
          <p:cNvPr id="8" name="Picture 8"/>
          <p:cNvPicPr>
            <a:picLocks noChangeAspect="1"/>
          </p:cNvPicPr>
          <p:nvPr/>
        </p:nvPicPr>
        <p:blipFill>
          <a:blip r:embed="rId4"/>
          <a:srcRect/>
          <a:stretch>
            <a:fillRect/>
          </a:stretch>
        </p:blipFill>
        <p:spPr>
          <a:xfrm>
            <a:off x="1028700" y="792506"/>
            <a:ext cx="893410" cy="893410"/>
          </a:xfrm>
          <a:prstGeom prst="rect">
            <a:avLst/>
          </a:prstGeom>
        </p:spPr>
      </p:pic>
      <p:sp>
        <p:nvSpPr>
          <p:cNvPr id="9" name="TextBox 9"/>
          <p:cNvSpPr txBox="1"/>
          <p:nvPr/>
        </p:nvSpPr>
        <p:spPr>
          <a:xfrm>
            <a:off x="2259465" y="2343408"/>
            <a:ext cx="14458837" cy="6518131"/>
          </a:xfrm>
          <a:prstGeom prst="rect">
            <a:avLst/>
          </a:prstGeom>
        </p:spPr>
        <p:txBody>
          <a:bodyPr lIns="0" tIns="0" rIns="0" bIns="0" rtlCol="0" anchor="t">
            <a:spAutoFit/>
          </a:bodyPr>
          <a:lstStyle/>
          <a:p>
            <a:pPr>
              <a:lnSpc>
                <a:spcPts val="4595"/>
              </a:lnSpc>
            </a:pPr>
            <a:r>
              <a:rPr lang="en-US" sz="4595" dirty="0">
                <a:solidFill>
                  <a:srgbClr val="E56163"/>
                </a:solidFill>
                <a:latin typeface="HK Grotesk Bold"/>
              </a:rPr>
              <a:t>Functions</a:t>
            </a:r>
            <a:r>
              <a:rPr lang="en-US" sz="4595" dirty="0">
                <a:solidFill>
                  <a:srgbClr val="FFFFFF"/>
                </a:solidFill>
                <a:latin typeface="HK Grotesk Bold"/>
              </a:rPr>
              <a:t> executed through our code: </a:t>
            </a:r>
          </a:p>
          <a:p>
            <a:pPr>
              <a:lnSpc>
                <a:spcPts val="4595"/>
              </a:lnSpc>
            </a:pPr>
            <a:endParaRPr lang="en-US" sz="4595" dirty="0">
              <a:solidFill>
                <a:srgbClr val="FFFFFF"/>
              </a:solidFill>
              <a:latin typeface="HK Grotesk Bold"/>
            </a:endParaRPr>
          </a:p>
          <a:p>
            <a:pPr marL="992200" lvl="1" indent="-496100">
              <a:lnSpc>
                <a:spcPts val="4595"/>
              </a:lnSpc>
              <a:buFont typeface="Arial"/>
              <a:buChar char="•"/>
            </a:pPr>
            <a:r>
              <a:rPr lang="en-US" sz="4595" dirty="0" err="1">
                <a:solidFill>
                  <a:srgbClr val="E56163"/>
                </a:solidFill>
                <a:latin typeface="HK Grotesk Bold"/>
              </a:rPr>
              <a:t>createData</a:t>
            </a:r>
            <a:r>
              <a:rPr lang="en-US" sz="4595" dirty="0">
                <a:solidFill>
                  <a:srgbClr val="FFFFFF"/>
                </a:solidFill>
                <a:latin typeface="HK Grotesk Bold"/>
              </a:rPr>
              <a:t>: lets user upload their data onto the network</a:t>
            </a:r>
          </a:p>
          <a:p>
            <a:pPr marL="992200" lvl="1" indent="-496100">
              <a:lnSpc>
                <a:spcPts val="4595"/>
              </a:lnSpc>
              <a:buFont typeface="Arial"/>
              <a:buChar char="•"/>
            </a:pPr>
            <a:r>
              <a:rPr lang="en-US" sz="4595" dirty="0" err="1">
                <a:solidFill>
                  <a:srgbClr val="E56163"/>
                </a:solidFill>
                <a:latin typeface="HK Grotesk Bold"/>
              </a:rPr>
              <a:t>makeRequest</a:t>
            </a:r>
            <a:r>
              <a:rPr lang="en-US" sz="4595" dirty="0">
                <a:solidFill>
                  <a:srgbClr val="FFFFFF"/>
                </a:solidFill>
                <a:latin typeface="HK Grotesk Bold"/>
              </a:rPr>
              <a:t>: make request to access someone else's data</a:t>
            </a:r>
          </a:p>
          <a:p>
            <a:pPr marL="992200" lvl="1" indent="-496100">
              <a:lnSpc>
                <a:spcPts val="4595"/>
              </a:lnSpc>
              <a:buFont typeface="Arial"/>
              <a:buChar char="•"/>
            </a:pPr>
            <a:r>
              <a:rPr lang="en-US" sz="4595" dirty="0" err="1">
                <a:solidFill>
                  <a:srgbClr val="E56163"/>
                </a:solidFill>
                <a:latin typeface="HK Grotesk Bold"/>
              </a:rPr>
              <a:t>finalizeRequest</a:t>
            </a:r>
            <a:r>
              <a:rPr lang="en-US" sz="4595" dirty="0">
                <a:solidFill>
                  <a:srgbClr val="FFFFFF"/>
                </a:solidFill>
                <a:latin typeface="HK Grotesk Bold"/>
              </a:rPr>
              <a:t>: approve the request and make data visible to the requester </a:t>
            </a:r>
          </a:p>
          <a:p>
            <a:pPr marL="992200" lvl="1" indent="-496100">
              <a:lnSpc>
                <a:spcPts val="4595"/>
              </a:lnSpc>
              <a:buFont typeface="Arial"/>
              <a:buChar char="•"/>
            </a:pPr>
            <a:r>
              <a:rPr lang="en-US" sz="4595" dirty="0" err="1">
                <a:solidFill>
                  <a:srgbClr val="E56163"/>
                </a:solidFill>
                <a:latin typeface="HK Grotesk Bold"/>
              </a:rPr>
              <a:t>displayData</a:t>
            </a:r>
            <a:r>
              <a:rPr lang="en-US" sz="4595" dirty="0">
                <a:solidFill>
                  <a:srgbClr val="FFFFFF"/>
                </a:solidFill>
                <a:latin typeface="HK Grotesk Bold"/>
              </a:rPr>
              <a:t>: displays the data of a particular user </a:t>
            </a:r>
          </a:p>
          <a:p>
            <a:pPr marL="992200" lvl="1" indent="-496100">
              <a:lnSpc>
                <a:spcPts val="4595"/>
              </a:lnSpc>
              <a:buFont typeface="Arial"/>
              <a:buChar char="•"/>
            </a:pPr>
            <a:r>
              <a:rPr lang="en-US" sz="4595" dirty="0" err="1">
                <a:solidFill>
                  <a:srgbClr val="E56163"/>
                </a:solidFill>
                <a:latin typeface="HK Grotesk Bold"/>
              </a:rPr>
              <a:t>removeRequest</a:t>
            </a:r>
            <a:r>
              <a:rPr lang="en-US" sz="4595" dirty="0">
                <a:solidFill>
                  <a:srgbClr val="FFFFFF"/>
                </a:solidFill>
                <a:latin typeface="HK Grotesk Bold"/>
              </a:rPr>
              <a:t>: remove the access from requester to view data </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rcRect t="221" b="221"/>
          <a:stretch>
            <a:fillRect/>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rcRect t="221" b="221"/>
          <a:stretch>
            <a:fillRect/>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sp>
        <p:nvSpPr>
          <p:cNvPr id="2" name="TextBox 2"/>
          <p:cNvSpPr txBox="1"/>
          <p:nvPr/>
        </p:nvSpPr>
        <p:spPr>
          <a:xfrm>
            <a:off x="3967165" y="4075487"/>
            <a:ext cx="11786538" cy="3400425"/>
          </a:xfrm>
          <a:prstGeom prst="rect">
            <a:avLst/>
          </a:prstGeom>
        </p:spPr>
        <p:txBody>
          <a:bodyPr lIns="0" tIns="0" rIns="0" bIns="0" rtlCol="0" anchor="t">
            <a:spAutoFit/>
          </a:bodyPr>
          <a:lstStyle/>
          <a:p>
            <a:pPr algn="ctr">
              <a:lnSpc>
                <a:spcPts val="13200"/>
              </a:lnSpc>
            </a:pPr>
            <a:r>
              <a:rPr lang="en-US" sz="12000">
                <a:solidFill>
                  <a:srgbClr val="FFFFFF"/>
                </a:solidFill>
                <a:latin typeface="HK Grotesk Bold"/>
              </a:rPr>
              <a:t>Output </a:t>
            </a:r>
            <a:r>
              <a:rPr lang="en-US" sz="12000">
                <a:solidFill>
                  <a:srgbClr val="E56163"/>
                </a:solidFill>
                <a:latin typeface="HK Grotesk Bold"/>
              </a:rPr>
              <a:t>Screenshots</a:t>
            </a:r>
          </a:p>
        </p:txBody>
      </p:sp>
      <p:sp>
        <p:nvSpPr>
          <p:cNvPr id="3" name="TextBox 3"/>
          <p:cNvSpPr txBox="1"/>
          <p:nvPr/>
        </p:nvSpPr>
        <p:spPr>
          <a:xfrm>
            <a:off x="14248105" y="936342"/>
            <a:ext cx="3011195" cy="539064"/>
          </a:xfrm>
          <a:prstGeom prst="rect">
            <a:avLst/>
          </a:prstGeom>
        </p:spPr>
        <p:txBody>
          <a:bodyPr lIns="0" tIns="0" rIns="0" bIns="0" rtlCol="0" anchor="t">
            <a:spAutoFit/>
          </a:bodyPr>
          <a:lstStyle/>
          <a:p>
            <a:pPr>
              <a:lnSpc>
                <a:spcPts val="4339"/>
              </a:lnSpc>
            </a:pPr>
            <a:r>
              <a:rPr lang="en-US" sz="3099" spc="464">
                <a:solidFill>
                  <a:srgbClr val="E56163"/>
                </a:solidFill>
                <a:latin typeface="HK Grotesk Medium"/>
              </a:rPr>
              <a:t>HEALTH HUB</a:t>
            </a:r>
          </a:p>
        </p:txBody>
      </p:sp>
      <p:sp>
        <p:nvSpPr>
          <p:cNvPr id="4" name="TextBox 4"/>
          <p:cNvSpPr txBox="1"/>
          <p:nvPr/>
        </p:nvSpPr>
        <p:spPr>
          <a:xfrm>
            <a:off x="662965" y="4018337"/>
            <a:ext cx="955625" cy="439983"/>
          </a:xfrm>
          <a:prstGeom prst="rect">
            <a:avLst/>
          </a:prstGeom>
        </p:spPr>
        <p:txBody>
          <a:bodyPr lIns="0" tIns="0" rIns="0" bIns="0" rtlCol="0" anchor="t">
            <a:spAutoFit/>
          </a:bodyPr>
          <a:lstStyle/>
          <a:p>
            <a:pPr algn="ctr">
              <a:lnSpc>
                <a:spcPts val="3200"/>
              </a:lnSpc>
            </a:pPr>
            <a:r>
              <a:rPr lang="en-US" sz="3200" dirty="0">
                <a:solidFill>
                  <a:srgbClr val="FFFFFF">
                    <a:alpha val="9804"/>
                  </a:srgbClr>
                </a:solidFill>
                <a:latin typeface="HK Grotesk Bold"/>
              </a:rPr>
              <a:t>19</a:t>
            </a:r>
          </a:p>
        </p:txBody>
      </p:sp>
      <p:grpSp>
        <p:nvGrpSpPr>
          <p:cNvPr id="5" name="Group 5"/>
          <p:cNvGrpSpPr/>
          <p:nvPr/>
        </p:nvGrpSpPr>
        <p:grpSpPr>
          <a:xfrm>
            <a:off x="1028700" y="5143500"/>
            <a:ext cx="112078" cy="5810374"/>
            <a:chOff x="0" y="0"/>
            <a:chExt cx="149437" cy="7747165"/>
          </a:xfrm>
        </p:grpSpPr>
        <p:sp>
          <p:nvSpPr>
            <p:cNvPr id="6" name="AutoShape 6"/>
            <p:cNvSpPr/>
            <p:nvPr/>
          </p:nvSpPr>
          <p:spPr>
            <a:xfrm>
              <a:off x="0" y="0"/>
              <a:ext cx="149437" cy="7747165"/>
            </a:xfrm>
            <a:prstGeom prst="rect">
              <a:avLst/>
            </a:prstGeom>
            <a:solidFill>
              <a:srgbClr val="FFFFFF"/>
            </a:solidFill>
          </p:spPr>
        </p:sp>
        <p:sp>
          <p:nvSpPr>
            <p:cNvPr id="7" name="AutoShape 7"/>
            <p:cNvSpPr/>
            <p:nvPr/>
          </p:nvSpPr>
          <p:spPr>
            <a:xfrm>
              <a:off x="0" y="0"/>
              <a:ext cx="149437" cy="2280560"/>
            </a:xfrm>
            <a:prstGeom prst="rect">
              <a:avLst/>
            </a:prstGeom>
            <a:solidFill>
              <a:srgbClr val="E56163"/>
            </a:solidFill>
          </p:spPr>
        </p:sp>
      </p:grpSp>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3828809" y="1165830"/>
            <a:ext cx="433644" cy="108017"/>
          </a:xfrm>
          <a:prstGeom prst="rect">
            <a:avLst/>
          </a:prstGeom>
        </p:spPr>
      </p:pic>
      <p:pic>
        <p:nvPicPr>
          <p:cNvPr id="9" name="Picture 9"/>
          <p:cNvPicPr>
            <a:picLocks noChangeAspect="1"/>
          </p:cNvPicPr>
          <p:nvPr/>
        </p:nvPicPr>
        <p:blipFill>
          <a:blip r:embed="rId4"/>
          <a:srcRect/>
          <a:stretch>
            <a:fillRect/>
          </a:stretch>
        </p:blipFill>
        <p:spPr>
          <a:xfrm>
            <a:off x="1028700" y="792506"/>
            <a:ext cx="893410" cy="8934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sp>
        <p:nvSpPr>
          <p:cNvPr id="2" name="TextBox 2"/>
          <p:cNvSpPr txBox="1"/>
          <p:nvPr/>
        </p:nvSpPr>
        <p:spPr>
          <a:xfrm>
            <a:off x="662965" y="4018337"/>
            <a:ext cx="955625" cy="436480"/>
          </a:xfrm>
          <a:prstGeom prst="rect">
            <a:avLst/>
          </a:prstGeom>
        </p:spPr>
        <p:txBody>
          <a:bodyPr lIns="0" tIns="0" rIns="0" bIns="0" rtlCol="0" anchor="t">
            <a:spAutoFit/>
          </a:bodyPr>
          <a:lstStyle/>
          <a:p>
            <a:pPr algn="ctr">
              <a:lnSpc>
                <a:spcPts val="3200"/>
              </a:lnSpc>
            </a:pPr>
            <a:r>
              <a:rPr lang="en-US" sz="3200">
                <a:solidFill>
                  <a:srgbClr val="FFFFFF">
                    <a:alpha val="9804"/>
                  </a:srgbClr>
                </a:solidFill>
                <a:latin typeface="HK Grotesk Bold"/>
              </a:rPr>
              <a:t>02</a:t>
            </a:r>
          </a:p>
        </p:txBody>
      </p:sp>
      <p:grpSp>
        <p:nvGrpSpPr>
          <p:cNvPr id="3" name="Group 3"/>
          <p:cNvGrpSpPr/>
          <p:nvPr/>
        </p:nvGrpSpPr>
        <p:grpSpPr>
          <a:xfrm>
            <a:off x="2431005" y="3789288"/>
            <a:ext cx="6373111" cy="3651790"/>
            <a:chOff x="0" y="0"/>
            <a:chExt cx="8497482" cy="4869054"/>
          </a:xfrm>
        </p:grpSpPr>
        <p:sp>
          <p:nvSpPr>
            <p:cNvPr id="4" name="TextBox 4"/>
            <p:cNvSpPr txBox="1"/>
            <p:nvPr/>
          </p:nvSpPr>
          <p:spPr>
            <a:xfrm>
              <a:off x="0" y="85725"/>
              <a:ext cx="8497482" cy="3742825"/>
            </a:xfrm>
            <a:prstGeom prst="rect">
              <a:avLst/>
            </a:prstGeom>
          </p:spPr>
          <p:txBody>
            <a:bodyPr lIns="0" tIns="0" rIns="0" bIns="0" rtlCol="0" anchor="t">
              <a:spAutoFit/>
            </a:bodyPr>
            <a:lstStyle/>
            <a:p>
              <a:pPr>
                <a:lnSpc>
                  <a:spcPts val="10813"/>
                </a:lnSpc>
              </a:pPr>
              <a:r>
                <a:rPr lang="en-US" sz="9830" dirty="0">
                  <a:solidFill>
                    <a:srgbClr val="FFFFFF"/>
                  </a:solidFill>
                  <a:latin typeface="HK Grotesk Bold"/>
                </a:rPr>
                <a:t>Table of </a:t>
              </a:r>
              <a:r>
                <a:rPr lang="en-US" sz="9830" dirty="0">
                  <a:solidFill>
                    <a:srgbClr val="E56163"/>
                  </a:solidFill>
                  <a:latin typeface="HK Grotesk Bold"/>
                </a:rPr>
                <a:t>Contents</a:t>
              </a:r>
            </a:p>
          </p:txBody>
        </p:sp>
        <p:sp>
          <p:nvSpPr>
            <p:cNvPr id="5" name="TextBox 5"/>
            <p:cNvSpPr txBox="1"/>
            <p:nvPr/>
          </p:nvSpPr>
          <p:spPr>
            <a:xfrm>
              <a:off x="0" y="4039826"/>
              <a:ext cx="8497482" cy="829227"/>
            </a:xfrm>
            <a:prstGeom prst="rect">
              <a:avLst/>
            </a:prstGeom>
          </p:spPr>
          <p:txBody>
            <a:bodyPr lIns="0" tIns="0" rIns="0" bIns="0" rtlCol="0" anchor="t">
              <a:spAutoFit/>
            </a:bodyPr>
            <a:lstStyle/>
            <a:p>
              <a:pPr>
                <a:lnSpc>
                  <a:spcPts val="5242"/>
                </a:lnSpc>
              </a:pPr>
              <a:r>
                <a:rPr lang="en-US" sz="3744">
                  <a:solidFill>
                    <a:srgbClr val="FFFFFF"/>
                  </a:solidFill>
                  <a:latin typeface="HK Grotesk Medium"/>
                </a:rPr>
                <a:t>Presentation Outline</a:t>
              </a:r>
            </a:p>
          </p:txBody>
        </p:sp>
      </p:grpSp>
      <p:sp>
        <p:nvSpPr>
          <p:cNvPr id="6" name="TextBox 6"/>
          <p:cNvSpPr txBox="1"/>
          <p:nvPr/>
        </p:nvSpPr>
        <p:spPr>
          <a:xfrm>
            <a:off x="9414657" y="3513244"/>
            <a:ext cx="7512486" cy="4089578"/>
          </a:xfrm>
          <a:prstGeom prst="rect">
            <a:avLst/>
          </a:prstGeom>
        </p:spPr>
        <p:txBody>
          <a:bodyPr lIns="0" tIns="0" rIns="0" bIns="0" rtlCol="0" anchor="t">
            <a:spAutoFit/>
          </a:bodyPr>
          <a:lstStyle/>
          <a:p>
            <a:pPr marL="782777" lvl="1" indent="-391388">
              <a:lnSpc>
                <a:spcPts val="5438"/>
              </a:lnSpc>
              <a:buFont typeface="Arial"/>
              <a:buChar char="•"/>
            </a:pPr>
            <a:r>
              <a:rPr lang="en-US" sz="3625" spc="108" dirty="0">
                <a:solidFill>
                  <a:srgbClr val="FFFFFF"/>
                </a:solidFill>
                <a:latin typeface="HK Grotesk Light"/>
              </a:rPr>
              <a:t>Introduction to </a:t>
            </a:r>
            <a:r>
              <a:rPr lang="en-US" sz="3625" spc="108" dirty="0">
                <a:solidFill>
                  <a:srgbClr val="E56163"/>
                </a:solidFill>
                <a:latin typeface="HK Grotesk Light"/>
              </a:rPr>
              <a:t>Health Hub</a:t>
            </a:r>
          </a:p>
          <a:p>
            <a:pPr marL="782777" lvl="1" indent="-391388">
              <a:lnSpc>
                <a:spcPts val="5438"/>
              </a:lnSpc>
              <a:buFont typeface="Arial"/>
              <a:buChar char="•"/>
            </a:pPr>
            <a:r>
              <a:rPr lang="en-US" sz="3625" spc="108" dirty="0">
                <a:solidFill>
                  <a:srgbClr val="FFFFFF"/>
                </a:solidFill>
                <a:latin typeface="HK Grotesk Light"/>
              </a:rPr>
              <a:t>The Why Behind </a:t>
            </a:r>
            <a:r>
              <a:rPr lang="en-US" sz="3625" spc="108" dirty="0">
                <a:solidFill>
                  <a:srgbClr val="E56163"/>
                </a:solidFill>
                <a:latin typeface="HK Grotesk Light"/>
              </a:rPr>
              <a:t>Health Hub</a:t>
            </a:r>
          </a:p>
          <a:p>
            <a:pPr marL="782777" lvl="1" indent="-391388">
              <a:lnSpc>
                <a:spcPts val="5438"/>
              </a:lnSpc>
              <a:buFont typeface="Arial"/>
              <a:buChar char="•"/>
            </a:pPr>
            <a:r>
              <a:rPr lang="en-US" sz="3625" spc="108" dirty="0">
                <a:solidFill>
                  <a:srgbClr val="FFFFFF"/>
                </a:solidFill>
                <a:latin typeface="HK Grotesk Light"/>
              </a:rPr>
              <a:t>How </a:t>
            </a:r>
            <a:r>
              <a:rPr lang="en-US" sz="3625" spc="108" dirty="0">
                <a:solidFill>
                  <a:srgbClr val="E56163"/>
                </a:solidFill>
                <a:latin typeface="HK Grotesk Light"/>
              </a:rPr>
              <a:t>Health Hub</a:t>
            </a:r>
            <a:r>
              <a:rPr lang="en-US" sz="3625" spc="108" dirty="0">
                <a:solidFill>
                  <a:srgbClr val="FFFFFF"/>
                </a:solidFill>
                <a:latin typeface="HK Grotesk Light"/>
              </a:rPr>
              <a:t> Operates</a:t>
            </a:r>
          </a:p>
          <a:p>
            <a:pPr marL="782777" lvl="1" indent="-391388">
              <a:lnSpc>
                <a:spcPts val="5438"/>
              </a:lnSpc>
              <a:buFont typeface="Arial"/>
              <a:buChar char="•"/>
            </a:pPr>
            <a:r>
              <a:rPr lang="en-US" sz="3625" spc="108" dirty="0">
                <a:solidFill>
                  <a:srgbClr val="FFFFFF"/>
                </a:solidFill>
                <a:latin typeface="HK Grotesk Light"/>
              </a:rPr>
              <a:t>Technology Behind </a:t>
            </a:r>
            <a:r>
              <a:rPr lang="en-US" sz="3625" spc="108" dirty="0">
                <a:solidFill>
                  <a:srgbClr val="E56163"/>
                </a:solidFill>
                <a:latin typeface="HK Grotesk Light"/>
              </a:rPr>
              <a:t>Health Hub</a:t>
            </a:r>
          </a:p>
          <a:p>
            <a:pPr marL="782777" lvl="1" indent="-391388">
              <a:lnSpc>
                <a:spcPts val="5438"/>
              </a:lnSpc>
              <a:buFont typeface="Arial"/>
              <a:buChar char="•"/>
            </a:pPr>
            <a:r>
              <a:rPr lang="en-US" sz="3625" spc="108" dirty="0">
                <a:solidFill>
                  <a:srgbClr val="FFFFFF"/>
                </a:solidFill>
                <a:latin typeface="HK Grotesk Light"/>
              </a:rPr>
              <a:t>Code </a:t>
            </a:r>
            <a:r>
              <a:rPr lang="en-US" sz="3625" spc="108" dirty="0">
                <a:solidFill>
                  <a:srgbClr val="E56163"/>
                </a:solidFill>
                <a:latin typeface="HK Grotesk Light"/>
              </a:rPr>
              <a:t>Implementation</a:t>
            </a:r>
          </a:p>
          <a:p>
            <a:pPr marL="782777" lvl="1" indent="-391388">
              <a:lnSpc>
                <a:spcPts val="5438"/>
              </a:lnSpc>
              <a:buFont typeface="Arial"/>
              <a:buChar char="•"/>
            </a:pPr>
            <a:r>
              <a:rPr lang="en-US" sz="3625" spc="108" dirty="0">
                <a:solidFill>
                  <a:srgbClr val="FFFFFF"/>
                </a:solidFill>
                <a:latin typeface="HK Grotesk Light"/>
              </a:rPr>
              <a:t>Output </a:t>
            </a:r>
            <a:r>
              <a:rPr lang="en-US" sz="3625" spc="108" dirty="0">
                <a:solidFill>
                  <a:srgbClr val="E56163"/>
                </a:solidFill>
                <a:latin typeface="HK Grotesk Light"/>
              </a:rPr>
              <a:t>Screenshots</a:t>
            </a:r>
          </a:p>
        </p:txBody>
      </p:sp>
      <p:grpSp>
        <p:nvGrpSpPr>
          <p:cNvPr id="7" name="Group 7"/>
          <p:cNvGrpSpPr/>
          <p:nvPr/>
        </p:nvGrpSpPr>
        <p:grpSpPr>
          <a:xfrm>
            <a:off x="1028700" y="5143500"/>
            <a:ext cx="112078" cy="5810374"/>
            <a:chOff x="0" y="0"/>
            <a:chExt cx="149437" cy="7747165"/>
          </a:xfrm>
        </p:grpSpPr>
        <p:sp>
          <p:nvSpPr>
            <p:cNvPr id="8" name="AutoShape 8"/>
            <p:cNvSpPr/>
            <p:nvPr/>
          </p:nvSpPr>
          <p:spPr>
            <a:xfrm>
              <a:off x="0" y="0"/>
              <a:ext cx="149437" cy="7747165"/>
            </a:xfrm>
            <a:prstGeom prst="rect">
              <a:avLst/>
            </a:prstGeom>
            <a:solidFill>
              <a:srgbClr val="FFFFFF"/>
            </a:solidFill>
          </p:spPr>
        </p:sp>
        <p:sp>
          <p:nvSpPr>
            <p:cNvPr id="9" name="AutoShape 9"/>
            <p:cNvSpPr/>
            <p:nvPr/>
          </p:nvSpPr>
          <p:spPr>
            <a:xfrm>
              <a:off x="0" y="0"/>
              <a:ext cx="149437" cy="2280560"/>
            </a:xfrm>
            <a:prstGeom prst="rect">
              <a:avLst/>
            </a:prstGeom>
            <a:solidFill>
              <a:srgbClr val="E56163"/>
            </a:solidFill>
          </p:spPr>
        </p:sp>
      </p:grpSp>
      <p:pic>
        <p:nvPicPr>
          <p:cNvPr id="10" name="Picture 10"/>
          <p:cNvPicPr>
            <a:picLocks noChangeAspect="1"/>
          </p:cNvPicPr>
          <p:nvPr/>
        </p:nvPicPr>
        <p:blipFill>
          <a:blip r:embed="rId2"/>
          <a:srcRect/>
          <a:stretch>
            <a:fillRect/>
          </a:stretch>
        </p:blipFill>
        <p:spPr>
          <a:xfrm>
            <a:off x="1028700" y="792506"/>
            <a:ext cx="893410" cy="893410"/>
          </a:xfrm>
          <a:prstGeom prst="rect">
            <a:avLst/>
          </a:prstGeom>
        </p:spPr>
      </p:pic>
      <p:sp>
        <p:nvSpPr>
          <p:cNvPr id="11" name="TextBox 11"/>
          <p:cNvSpPr txBox="1"/>
          <p:nvPr/>
        </p:nvSpPr>
        <p:spPr>
          <a:xfrm>
            <a:off x="14248105" y="936342"/>
            <a:ext cx="3011195" cy="539064"/>
          </a:xfrm>
          <a:prstGeom prst="rect">
            <a:avLst/>
          </a:prstGeom>
        </p:spPr>
        <p:txBody>
          <a:bodyPr lIns="0" tIns="0" rIns="0" bIns="0" rtlCol="0" anchor="t">
            <a:spAutoFit/>
          </a:bodyPr>
          <a:lstStyle/>
          <a:p>
            <a:pPr>
              <a:lnSpc>
                <a:spcPts val="4339"/>
              </a:lnSpc>
            </a:pPr>
            <a:r>
              <a:rPr lang="en-US" sz="3099" spc="464">
                <a:solidFill>
                  <a:srgbClr val="E56163"/>
                </a:solidFill>
                <a:latin typeface="HK Grotesk Medium"/>
              </a:rPr>
              <a:t>HEALTH HUB</a:t>
            </a:r>
          </a:p>
        </p:txBody>
      </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3828809" y="1165830"/>
            <a:ext cx="433644" cy="10801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rcRect l="2453" r="2453"/>
          <a:stretch>
            <a:fillRect/>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rcRect l="2462" r="6611"/>
          <a:stretch>
            <a:fillRect/>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sp>
        <p:nvSpPr>
          <p:cNvPr id="2" name="TextBox 2"/>
          <p:cNvSpPr txBox="1"/>
          <p:nvPr/>
        </p:nvSpPr>
        <p:spPr>
          <a:xfrm>
            <a:off x="2350688" y="1892936"/>
            <a:ext cx="13586623" cy="4962641"/>
          </a:xfrm>
          <a:prstGeom prst="rect">
            <a:avLst/>
          </a:prstGeom>
        </p:spPr>
        <p:txBody>
          <a:bodyPr wrap="square" lIns="0" tIns="0" rIns="0" bIns="0" rtlCol="0" anchor="t">
            <a:spAutoFit/>
          </a:bodyPr>
          <a:lstStyle/>
          <a:p>
            <a:pPr algn="ctr">
              <a:lnSpc>
                <a:spcPts val="13200"/>
              </a:lnSpc>
            </a:pPr>
            <a:r>
              <a:rPr lang="en-US" sz="8000" dirty="0">
                <a:solidFill>
                  <a:srgbClr val="E56163"/>
                </a:solidFill>
                <a:latin typeface="HK Grotesk Bold"/>
              </a:rPr>
              <a:t>Google Drive </a:t>
            </a:r>
            <a:r>
              <a:rPr lang="en-US" sz="8000" dirty="0">
                <a:solidFill>
                  <a:srgbClr val="FFFFFF"/>
                </a:solidFill>
                <a:latin typeface="HK Grotesk Bold"/>
              </a:rPr>
              <a:t>Link for Student Presentation and relevant documents</a:t>
            </a:r>
            <a:endParaRPr lang="en-US" sz="8000" dirty="0">
              <a:solidFill>
                <a:srgbClr val="E56163"/>
              </a:solidFill>
              <a:latin typeface="HK Grotesk Bold"/>
            </a:endParaRPr>
          </a:p>
        </p:txBody>
      </p:sp>
      <p:sp>
        <p:nvSpPr>
          <p:cNvPr id="3" name="TextBox 3"/>
          <p:cNvSpPr txBox="1"/>
          <p:nvPr/>
        </p:nvSpPr>
        <p:spPr>
          <a:xfrm>
            <a:off x="14248105" y="936342"/>
            <a:ext cx="3011195" cy="539064"/>
          </a:xfrm>
          <a:prstGeom prst="rect">
            <a:avLst/>
          </a:prstGeom>
        </p:spPr>
        <p:txBody>
          <a:bodyPr lIns="0" tIns="0" rIns="0" bIns="0" rtlCol="0" anchor="t">
            <a:spAutoFit/>
          </a:bodyPr>
          <a:lstStyle/>
          <a:p>
            <a:pPr>
              <a:lnSpc>
                <a:spcPts val="4339"/>
              </a:lnSpc>
            </a:pPr>
            <a:r>
              <a:rPr lang="en-US" sz="3099" spc="464">
                <a:solidFill>
                  <a:srgbClr val="E56163"/>
                </a:solidFill>
                <a:latin typeface="HK Grotesk Medium"/>
              </a:rPr>
              <a:t>HEALTH HUB</a:t>
            </a:r>
          </a:p>
        </p:txBody>
      </p:sp>
      <p:sp>
        <p:nvSpPr>
          <p:cNvPr id="4" name="TextBox 4"/>
          <p:cNvSpPr txBox="1"/>
          <p:nvPr/>
        </p:nvSpPr>
        <p:spPr>
          <a:xfrm>
            <a:off x="662965" y="4018337"/>
            <a:ext cx="955625" cy="439983"/>
          </a:xfrm>
          <a:prstGeom prst="rect">
            <a:avLst/>
          </a:prstGeom>
        </p:spPr>
        <p:txBody>
          <a:bodyPr lIns="0" tIns="0" rIns="0" bIns="0" rtlCol="0" anchor="t">
            <a:spAutoFit/>
          </a:bodyPr>
          <a:lstStyle/>
          <a:p>
            <a:pPr algn="ctr">
              <a:lnSpc>
                <a:spcPts val="3200"/>
              </a:lnSpc>
            </a:pPr>
            <a:r>
              <a:rPr lang="en-US" sz="3200" dirty="0">
                <a:solidFill>
                  <a:srgbClr val="FFFFFF">
                    <a:alpha val="9804"/>
                  </a:srgbClr>
                </a:solidFill>
                <a:latin typeface="HK Grotesk Bold"/>
              </a:rPr>
              <a:t>22</a:t>
            </a:r>
          </a:p>
        </p:txBody>
      </p:sp>
      <p:grpSp>
        <p:nvGrpSpPr>
          <p:cNvPr id="5" name="Group 5"/>
          <p:cNvGrpSpPr/>
          <p:nvPr/>
        </p:nvGrpSpPr>
        <p:grpSpPr>
          <a:xfrm>
            <a:off x="1028700" y="5143500"/>
            <a:ext cx="112078" cy="5810374"/>
            <a:chOff x="0" y="0"/>
            <a:chExt cx="149437" cy="7747165"/>
          </a:xfrm>
        </p:grpSpPr>
        <p:sp>
          <p:nvSpPr>
            <p:cNvPr id="6" name="AutoShape 6"/>
            <p:cNvSpPr/>
            <p:nvPr/>
          </p:nvSpPr>
          <p:spPr>
            <a:xfrm>
              <a:off x="0" y="0"/>
              <a:ext cx="149437" cy="7747165"/>
            </a:xfrm>
            <a:prstGeom prst="rect">
              <a:avLst/>
            </a:prstGeom>
            <a:solidFill>
              <a:srgbClr val="FFFFFF"/>
            </a:solidFill>
          </p:spPr>
        </p:sp>
        <p:sp>
          <p:nvSpPr>
            <p:cNvPr id="7" name="AutoShape 7"/>
            <p:cNvSpPr/>
            <p:nvPr/>
          </p:nvSpPr>
          <p:spPr>
            <a:xfrm>
              <a:off x="0" y="0"/>
              <a:ext cx="149437" cy="2280560"/>
            </a:xfrm>
            <a:prstGeom prst="rect">
              <a:avLst/>
            </a:prstGeom>
            <a:solidFill>
              <a:srgbClr val="E56163"/>
            </a:solidFill>
          </p:spPr>
        </p:sp>
      </p:grpSp>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3828809" y="1165830"/>
            <a:ext cx="433644" cy="108017"/>
          </a:xfrm>
          <a:prstGeom prst="rect">
            <a:avLst/>
          </a:prstGeom>
        </p:spPr>
      </p:pic>
      <p:pic>
        <p:nvPicPr>
          <p:cNvPr id="9" name="Picture 9"/>
          <p:cNvPicPr>
            <a:picLocks noChangeAspect="1"/>
          </p:cNvPicPr>
          <p:nvPr/>
        </p:nvPicPr>
        <p:blipFill>
          <a:blip r:embed="rId4"/>
          <a:srcRect/>
          <a:stretch>
            <a:fillRect/>
          </a:stretch>
        </p:blipFill>
        <p:spPr>
          <a:xfrm>
            <a:off x="1028700" y="792506"/>
            <a:ext cx="893410" cy="893410"/>
          </a:xfrm>
          <a:prstGeom prst="rect">
            <a:avLst/>
          </a:prstGeom>
        </p:spPr>
      </p:pic>
      <p:sp>
        <p:nvSpPr>
          <p:cNvPr id="10" name="TextBox 9">
            <a:extLst>
              <a:ext uri="{FF2B5EF4-FFF2-40B4-BE49-F238E27FC236}">
                <a16:creationId xmlns:a16="http://schemas.microsoft.com/office/drawing/2014/main" id="{88D332B7-E7DE-442F-9536-0A9671988CF4}"/>
              </a:ext>
            </a:extLst>
          </p:cNvPr>
          <p:cNvSpPr txBox="1"/>
          <p:nvPr/>
        </p:nvSpPr>
        <p:spPr>
          <a:xfrm>
            <a:off x="3086099" y="7448522"/>
            <a:ext cx="12115800" cy="1200329"/>
          </a:xfrm>
          <a:prstGeom prst="rect">
            <a:avLst/>
          </a:prstGeom>
          <a:noFill/>
        </p:spPr>
        <p:txBody>
          <a:bodyPr wrap="square" rtlCol="0">
            <a:spAutoFit/>
          </a:bodyPr>
          <a:lstStyle/>
          <a:p>
            <a:r>
              <a:rPr lang="en-IN" sz="7200" dirty="0">
                <a:solidFill>
                  <a:schemeClr val="bg1"/>
                </a:solidFill>
                <a:hlinkClick r:id="rId5"/>
              </a:rPr>
              <a:t>http://bit.ly/Health-Hub-BnCDA</a:t>
            </a:r>
            <a:r>
              <a:rPr lang="en-IN" sz="7200" dirty="0">
                <a:solidFill>
                  <a:schemeClr val="bg1"/>
                </a:solidFill>
              </a:rPr>
              <a:t> </a:t>
            </a:r>
          </a:p>
        </p:txBody>
      </p:sp>
    </p:spTree>
    <p:extLst>
      <p:ext uri="{BB962C8B-B14F-4D97-AF65-F5344CB8AC3E}">
        <p14:creationId xmlns:p14="http://schemas.microsoft.com/office/powerpoint/2010/main" val="238308231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sp>
        <p:nvSpPr>
          <p:cNvPr id="2" name="TextBox 2"/>
          <p:cNvSpPr txBox="1"/>
          <p:nvPr/>
        </p:nvSpPr>
        <p:spPr>
          <a:xfrm>
            <a:off x="4363720" y="4278071"/>
            <a:ext cx="9560559" cy="1730858"/>
          </a:xfrm>
          <a:prstGeom prst="rect">
            <a:avLst/>
          </a:prstGeom>
        </p:spPr>
        <p:txBody>
          <a:bodyPr wrap="square" lIns="0" tIns="0" rIns="0" bIns="0" rtlCol="0" anchor="t">
            <a:spAutoFit/>
          </a:bodyPr>
          <a:lstStyle/>
          <a:p>
            <a:pPr algn="ctr">
              <a:lnSpc>
                <a:spcPts val="13200"/>
              </a:lnSpc>
            </a:pPr>
            <a:r>
              <a:rPr lang="en-US" sz="12000" dirty="0">
                <a:solidFill>
                  <a:srgbClr val="FFFFFF"/>
                </a:solidFill>
                <a:latin typeface="HK Grotesk Bold"/>
              </a:rPr>
              <a:t>Thank </a:t>
            </a:r>
            <a:r>
              <a:rPr lang="en-US" sz="12000" dirty="0">
                <a:solidFill>
                  <a:srgbClr val="E56163"/>
                </a:solidFill>
                <a:latin typeface="HK Grotesk Bold"/>
              </a:rPr>
              <a:t>You</a:t>
            </a:r>
            <a:r>
              <a:rPr lang="en-US" sz="12000" dirty="0">
                <a:solidFill>
                  <a:schemeClr val="bg1"/>
                </a:solidFill>
                <a:latin typeface="HK Grotesk Bold"/>
              </a:rPr>
              <a:t>!</a:t>
            </a:r>
          </a:p>
        </p:txBody>
      </p:sp>
      <p:sp>
        <p:nvSpPr>
          <p:cNvPr id="3" name="TextBox 3"/>
          <p:cNvSpPr txBox="1"/>
          <p:nvPr/>
        </p:nvSpPr>
        <p:spPr>
          <a:xfrm>
            <a:off x="14248105" y="936342"/>
            <a:ext cx="3011195" cy="539064"/>
          </a:xfrm>
          <a:prstGeom prst="rect">
            <a:avLst/>
          </a:prstGeom>
        </p:spPr>
        <p:txBody>
          <a:bodyPr lIns="0" tIns="0" rIns="0" bIns="0" rtlCol="0" anchor="t">
            <a:spAutoFit/>
          </a:bodyPr>
          <a:lstStyle/>
          <a:p>
            <a:pPr>
              <a:lnSpc>
                <a:spcPts val="4339"/>
              </a:lnSpc>
            </a:pPr>
            <a:r>
              <a:rPr lang="en-US" sz="3099" spc="464">
                <a:solidFill>
                  <a:srgbClr val="E56163"/>
                </a:solidFill>
                <a:latin typeface="HK Grotesk Medium"/>
              </a:rPr>
              <a:t>HEALTH HUB</a:t>
            </a:r>
          </a:p>
        </p:txBody>
      </p:sp>
      <p:sp>
        <p:nvSpPr>
          <p:cNvPr id="4" name="TextBox 4"/>
          <p:cNvSpPr txBox="1"/>
          <p:nvPr/>
        </p:nvSpPr>
        <p:spPr>
          <a:xfrm>
            <a:off x="662965" y="4018337"/>
            <a:ext cx="955625" cy="439983"/>
          </a:xfrm>
          <a:prstGeom prst="rect">
            <a:avLst/>
          </a:prstGeom>
        </p:spPr>
        <p:txBody>
          <a:bodyPr lIns="0" tIns="0" rIns="0" bIns="0" rtlCol="0" anchor="t">
            <a:spAutoFit/>
          </a:bodyPr>
          <a:lstStyle/>
          <a:p>
            <a:pPr algn="ctr">
              <a:lnSpc>
                <a:spcPts val="3200"/>
              </a:lnSpc>
            </a:pPr>
            <a:r>
              <a:rPr lang="en-US" sz="3200" dirty="0">
                <a:solidFill>
                  <a:srgbClr val="FFFFFF">
                    <a:alpha val="9804"/>
                  </a:srgbClr>
                </a:solidFill>
                <a:latin typeface="HK Grotesk Bold"/>
              </a:rPr>
              <a:t>23</a:t>
            </a:r>
          </a:p>
        </p:txBody>
      </p:sp>
      <p:grpSp>
        <p:nvGrpSpPr>
          <p:cNvPr id="5" name="Group 5"/>
          <p:cNvGrpSpPr/>
          <p:nvPr/>
        </p:nvGrpSpPr>
        <p:grpSpPr>
          <a:xfrm>
            <a:off x="1028700" y="5143500"/>
            <a:ext cx="112078" cy="5810374"/>
            <a:chOff x="0" y="0"/>
            <a:chExt cx="149437" cy="7747165"/>
          </a:xfrm>
        </p:grpSpPr>
        <p:sp>
          <p:nvSpPr>
            <p:cNvPr id="6" name="AutoShape 6"/>
            <p:cNvSpPr/>
            <p:nvPr/>
          </p:nvSpPr>
          <p:spPr>
            <a:xfrm>
              <a:off x="0" y="0"/>
              <a:ext cx="149437" cy="7747165"/>
            </a:xfrm>
            <a:prstGeom prst="rect">
              <a:avLst/>
            </a:prstGeom>
            <a:solidFill>
              <a:srgbClr val="FFFFFF"/>
            </a:solidFill>
          </p:spPr>
        </p:sp>
        <p:sp>
          <p:nvSpPr>
            <p:cNvPr id="7" name="AutoShape 7"/>
            <p:cNvSpPr/>
            <p:nvPr/>
          </p:nvSpPr>
          <p:spPr>
            <a:xfrm>
              <a:off x="0" y="0"/>
              <a:ext cx="149437" cy="2280560"/>
            </a:xfrm>
            <a:prstGeom prst="rect">
              <a:avLst/>
            </a:prstGeom>
            <a:solidFill>
              <a:srgbClr val="E56163"/>
            </a:solidFill>
          </p:spPr>
        </p:sp>
      </p:grpSp>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3828809" y="1165830"/>
            <a:ext cx="433644" cy="108017"/>
          </a:xfrm>
          <a:prstGeom prst="rect">
            <a:avLst/>
          </a:prstGeom>
        </p:spPr>
      </p:pic>
      <p:pic>
        <p:nvPicPr>
          <p:cNvPr id="9" name="Picture 9"/>
          <p:cNvPicPr>
            <a:picLocks noChangeAspect="1"/>
          </p:cNvPicPr>
          <p:nvPr/>
        </p:nvPicPr>
        <p:blipFill>
          <a:blip r:embed="rId4"/>
          <a:srcRect/>
          <a:stretch>
            <a:fillRect/>
          </a:stretch>
        </p:blipFill>
        <p:spPr>
          <a:xfrm>
            <a:off x="1028700" y="792506"/>
            <a:ext cx="893410" cy="893410"/>
          </a:xfrm>
          <a:prstGeom prst="rect">
            <a:avLst/>
          </a:prstGeom>
        </p:spPr>
      </p:pic>
    </p:spTree>
    <p:extLst>
      <p:ext uri="{BB962C8B-B14F-4D97-AF65-F5344CB8AC3E}">
        <p14:creationId xmlns:p14="http://schemas.microsoft.com/office/powerpoint/2010/main" val="314934550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sp>
        <p:nvSpPr>
          <p:cNvPr id="2" name="TextBox 2"/>
          <p:cNvSpPr txBox="1"/>
          <p:nvPr/>
        </p:nvSpPr>
        <p:spPr>
          <a:xfrm>
            <a:off x="3967165" y="4075487"/>
            <a:ext cx="11786538" cy="3400425"/>
          </a:xfrm>
          <a:prstGeom prst="rect">
            <a:avLst/>
          </a:prstGeom>
        </p:spPr>
        <p:txBody>
          <a:bodyPr lIns="0" tIns="0" rIns="0" bIns="0" rtlCol="0" anchor="t">
            <a:spAutoFit/>
          </a:bodyPr>
          <a:lstStyle/>
          <a:p>
            <a:pPr algn="ctr">
              <a:lnSpc>
                <a:spcPts val="13200"/>
              </a:lnSpc>
            </a:pPr>
            <a:r>
              <a:rPr lang="en-US" sz="12000">
                <a:solidFill>
                  <a:srgbClr val="FFFFFF"/>
                </a:solidFill>
                <a:latin typeface="HK Grotesk Bold"/>
              </a:rPr>
              <a:t>Introduction to </a:t>
            </a:r>
            <a:r>
              <a:rPr lang="en-US" sz="12000">
                <a:solidFill>
                  <a:srgbClr val="E56163"/>
                </a:solidFill>
                <a:latin typeface="HK Grotesk Bold"/>
              </a:rPr>
              <a:t>Health Hub</a:t>
            </a:r>
          </a:p>
        </p:txBody>
      </p:sp>
      <p:sp>
        <p:nvSpPr>
          <p:cNvPr id="3" name="TextBox 3"/>
          <p:cNvSpPr txBox="1"/>
          <p:nvPr/>
        </p:nvSpPr>
        <p:spPr>
          <a:xfrm>
            <a:off x="14248105" y="936342"/>
            <a:ext cx="3011195" cy="539064"/>
          </a:xfrm>
          <a:prstGeom prst="rect">
            <a:avLst/>
          </a:prstGeom>
        </p:spPr>
        <p:txBody>
          <a:bodyPr lIns="0" tIns="0" rIns="0" bIns="0" rtlCol="0" anchor="t">
            <a:spAutoFit/>
          </a:bodyPr>
          <a:lstStyle/>
          <a:p>
            <a:pPr>
              <a:lnSpc>
                <a:spcPts val="4339"/>
              </a:lnSpc>
            </a:pPr>
            <a:r>
              <a:rPr lang="en-US" sz="3099" spc="464">
                <a:solidFill>
                  <a:srgbClr val="E56163"/>
                </a:solidFill>
                <a:latin typeface="HK Grotesk Medium"/>
              </a:rPr>
              <a:t>HEALTH HUB</a:t>
            </a:r>
          </a:p>
        </p:txBody>
      </p:sp>
      <p:sp>
        <p:nvSpPr>
          <p:cNvPr id="4" name="TextBox 4"/>
          <p:cNvSpPr txBox="1"/>
          <p:nvPr/>
        </p:nvSpPr>
        <p:spPr>
          <a:xfrm>
            <a:off x="662965" y="4018337"/>
            <a:ext cx="955625" cy="439983"/>
          </a:xfrm>
          <a:prstGeom prst="rect">
            <a:avLst/>
          </a:prstGeom>
        </p:spPr>
        <p:txBody>
          <a:bodyPr lIns="0" tIns="0" rIns="0" bIns="0" rtlCol="0" anchor="t">
            <a:spAutoFit/>
          </a:bodyPr>
          <a:lstStyle/>
          <a:p>
            <a:pPr algn="ctr">
              <a:lnSpc>
                <a:spcPts val="3200"/>
              </a:lnSpc>
            </a:pPr>
            <a:r>
              <a:rPr lang="en-US" sz="3200">
                <a:solidFill>
                  <a:srgbClr val="FFFFFF">
                    <a:alpha val="9804"/>
                  </a:srgbClr>
                </a:solidFill>
                <a:latin typeface="HK Grotesk Bold"/>
              </a:rPr>
              <a:t>03</a:t>
            </a:r>
          </a:p>
        </p:txBody>
      </p:sp>
      <p:grpSp>
        <p:nvGrpSpPr>
          <p:cNvPr id="5" name="Group 5"/>
          <p:cNvGrpSpPr/>
          <p:nvPr/>
        </p:nvGrpSpPr>
        <p:grpSpPr>
          <a:xfrm>
            <a:off x="1028700" y="5143500"/>
            <a:ext cx="112078" cy="5810374"/>
            <a:chOff x="0" y="0"/>
            <a:chExt cx="149437" cy="7747165"/>
          </a:xfrm>
        </p:grpSpPr>
        <p:sp>
          <p:nvSpPr>
            <p:cNvPr id="6" name="AutoShape 6"/>
            <p:cNvSpPr/>
            <p:nvPr/>
          </p:nvSpPr>
          <p:spPr>
            <a:xfrm>
              <a:off x="0" y="0"/>
              <a:ext cx="149437" cy="7747165"/>
            </a:xfrm>
            <a:prstGeom prst="rect">
              <a:avLst/>
            </a:prstGeom>
            <a:solidFill>
              <a:srgbClr val="FFFFFF"/>
            </a:solidFill>
          </p:spPr>
        </p:sp>
        <p:sp>
          <p:nvSpPr>
            <p:cNvPr id="7" name="AutoShape 7"/>
            <p:cNvSpPr/>
            <p:nvPr/>
          </p:nvSpPr>
          <p:spPr>
            <a:xfrm>
              <a:off x="0" y="0"/>
              <a:ext cx="149437" cy="2280560"/>
            </a:xfrm>
            <a:prstGeom prst="rect">
              <a:avLst/>
            </a:prstGeom>
            <a:solidFill>
              <a:srgbClr val="E56163"/>
            </a:solidFill>
          </p:spPr>
        </p:sp>
      </p:grpSp>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3828809" y="1165830"/>
            <a:ext cx="433644" cy="108017"/>
          </a:xfrm>
          <a:prstGeom prst="rect">
            <a:avLst/>
          </a:prstGeom>
        </p:spPr>
      </p:pic>
      <p:pic>
        <p:nvPicPr>
          <p:cNvPr id="9" name="Picture 9"/>
          <p:cNvPicPr>
            <a:picLocks noChangeAspect="1"/>
          </p:cNvPicPr>
          <p:nvPr/>
        </p:nvPicPr>
        <p:blipFill>
          <a:blip r:embed="rId4"/>
          <a:srcRect/>
          <a:stretch>
            <a:fillRect/>
          </a:stretch>
        </p:blipFill>
        <p:spPr>
          <a:xfrm>
            <a:off x="1028700" y="792506"/>
            <a:ext cx="893410" cy="8934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grpSp>
        <p:nvGrpSpPr>
          <p:cNvPr id="2" name="Group 2"/>
          <p:cNvGrpSpPr/>
          <p:nvPr/>
        </p:nvGrpSpPr>
        <p:grpSpPr>
          <a:xfrm>
            <a:off x="1028700" y="5143500"/>
            <a:ext cx="112078" cy="5810374"/>
            <a:chOff x="0" y="0"/>
            <a:chExt cx="149437" cy="7747165"/>
          </a:xfrm>
        </p:grpSpPr>
        <p:sp>
          <p:nvSpPr>
            <p:cNvPr id="3" name="AutoShape 3"/>
            <p:cNvSpPr/>
            <p:nvPr/>
          </p:nvSpPr>
          <p:spPr>
            <a:xfrm>
              <a:off x="0" y="0"/>
              <a:ext cx="149437" cy="7747165"/>
            </a:xfrm>
            <a:prstGeom prst="rect">
              <a:avLst/>
            </a:prstGeom>
            <a:solidFill>
              <a:srgbClr val="FFFFFF"/>
            </a:solidFill>
          </p:spPr>
        </p:sp>
        <p:sp>
          <p:nvSpPr>
            <p:cNvPr id="4" name="AutoShape 4"/>
            <p:cNvSpPr/>
            <p:nvPr/>
          </p:nvSpPr>
          <p:spPr>
            <a:xfrm>
              <a:off x="0" y="0"/>
              <a:ext cx="149437" cy="2280560"/>
            </a:xfrm>
            <a:prstGeom prst="rect">
              <a:avLst/>
            </a:prstGeom>
            <a:solidFill>
              <a:srgbClr val="E56163"/>
            </a:solidFill>
          </p:spPr>
        </p:sp>
      </p:grpSp>
      <p:sp>
        <p:nvSpPr>
          <p:cNvPr id="5" name="TextBox 5"/>
          <p:cNvSpPr txBox="1"/>
          <p:nvPr/>
        </p:nvSpPr>
        <p:spPr>
          <a:xfrm>
            <a:off x="14248105" y="936342"/>
            <a:ext cx="3011195" cy="539064"/>
          </a:xfrm>
          <a:prstGeom prst="rect">
            <a:avLst/>
          </a:prstGeom>
        </p:spPr>
        <p:txBody>
          <a:bodyPr lIns="0" tIns="0" rIns="0" bIns="0" rtlCol="0" anchor="t">
            <a:spAutoFit/>
          </a:bodyPr>
          <a:lstStyle/>
          <a:p>
            <a:pPr>
              <a:lnSpc>
                <a:spcPts val="4339"/>
              </a:lnSpc>
            </a:pPr>
            <a:r>
              <a:rPr lang="en-US" sz="3099" spc="464">
                <a:solidFill>
                  <a:srgbClr val="E56163"/>
                </a:solidFill>
                <a:latin typeface="HK Grotesk Medium"/>
              </a:rPr>
              <a:t>HEALTH HUB</a:t>
            </a:r>
          </a:p>
        </p:txBody>
      </p:sp>
      <p:sp>
        <p:nvSpPr>
          <p:cNvPr id="6" name="TextBox 6"/>
          <p:cNvSpPr txBox="1"/>
          <p:nvPr/>
        </p:nvSpPr>
        <p:spPr>
          <a:xfrm>
            <a:off x="662965" y="4034235"/>
            <a:ext cx="955625" cy="439983"/>
          </a:xfrm>
          <a:prstGeom prst="rect">
            <a:avLst/>
          </a:prstGeom>
        </p:spPr>
        <p:txBody>
          <a:bodyPr lIns="0" tIns="0" rIns="0" bIns="0" rtlCol="0" anchor="t">
            <a:spAutoFit/>
          </a:bodyPr>
          <a:lstStyle/>
          <a:p>
            <a:pPr algn="ctr">
              <a:lnSpc>
                <a:spcPts val="3200"/>
              </a:lnSpc>
            </a:pPr>
            <a:r>
              <a:rPr lang="en-US" sz="3200">
                <a:solidFill>
                  <a:srgbClr val="FFFFFF">
                    <a:alpha val="9804"/>
                  </a:srgbClr>
                </a:solidFill>
                <a:latin typeface="HK Grotesk Bold"/>
              </a:rPr>
              <a:t>04</a:t>
            </a:r>
          </a:p>
        </p:txBody>
      </p:sp>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3828809" y="1165830"/>
            <a:ext cx="433644" cy="108017"/>
          </a:xfrm>
          <a:prstGeom prst="rect">
            <a:avLst/>
          </a:prstGeom>
        </p:spPr>
      </p:pic>
      <p:pic>
        <p:nvPicPr>
          <p:cNvPr id="8" name="Picture 8"/>
          <p:cNvPicPr>
            <a:picLocks noChangeAspect="1"/>
          </p:cNvPicPr>
          <p:nvPr/>
        </p:nvPicPr>
        <p:blipFill>
          <a:blip r:embed="rId4"/>
          <a:srcRect/>
          <a:stretch>
            <a:fillRect/>
          </a:stretch>
        </p:blipFill>
        <p:spPr>
          <a:xfrm>
            <a:off x="1028700" y="792506"/>
            <a:ext cx="893410" cy="893410"/>
          </a:xfrm>
          <a:prstGeom prst="rect">
            <a:avLst/>
          </a:prstGeom>
        </p:spPr>
      </p:pic>
      <p:sp>
        <p:nvSpPr>
          <p:cNvPr id="9" name="TextBox 9"/>
          <p:cNvSpPr txBox="1"/>
          <p:nvPr/>
        </p:nvSpPr>
        <p:spPr>
          <a:xfrm>
            <a:off x="2307312" y="2246879"/>
            <a:ext cx="14611925" cy="1245235"/>
          </a:xfrm>
          <a:prstGeom prst="rect">
            <a:avLst/>
          </a:prstGeom>
        </p:spPr>
        <p:txBody>
          <a:bodyPr lIns="0" tIns="0" rIns="0" bIns="0" rtlCol="0" anchor="t">
            <a:spAutoFit/>
          </a:bodyPr>
          <a:lstStyle/>
          <a:p>
            <a:pPr algn="ctr">
              <a:lnSpc>
                <a:spcPts val="3200"/>
              </a:lnSpc>
            </a:pPr>
            <a:r>
              <a:rPr lang="en-US" sz="3200">
                <a:solidFill>
                  <a:srgbClr val="E56163"/>
                </a:solidFill>
                <a:latin typeface="HK Grotesk Bold"/>
              </a:rPr>
              <a:t>Health Hub</a:t>
            </a:r>
            <a:r>
              <a:rPr lang="en-US" sz="3200">
                <a:solidFill>
                  <a:srgbClr val="FFFFFF"/>
                </a:solidFill>
                <a:latin typeface="HK Grotesk Bold"/>
              </a:rPr>
              <a:t> is a project aimed at eradicating the existing </a:t>
            </a:r>
            <a:r>
              <a:rPr lang="en-US" sz="3200">
                <a:solidFill>
                  <a:srgbClr val="FF1616"/>
                </a:solidFill>
                <a:latin typeface="HK Grotesk Bold"/>
              </a:rPr>
              <a:t>red tape</a:t>
            </a:r>
            <a:r>
              <a:rPr lang="en-US" sz="3200">
                <a:solidFill>
                  <a:srgbClr val="FFFFFF"/>
                </a:solidFill>
                <a:latin typeface="HK Grotesk Bold"/>
              </a:rPr>
              <a:t> in the process of retrieval and sharing of essential medical personnel files between parties that need quick access. </a:t>
            </a:r>
          </a:p>
        </p:txBody>
      </p:sp>
      <p:sp>
        <p:nvSpPr>
          <p:cNvPr id="10" name="TextBox 10"/>
          <p:cNvSpPr txBox="1"/>
          <p:nvPr/>
        </p:nvSpPr>
        <p:spPr>
          <a:xfrm>
            <a:off x="2307312" y="4043760"/>
            <a:ext cx="14611925" cy="4807565"/>
          </a:xfrm>
          <a:prstGeom prst="rect">
            <a:avLst/>
          </a:prstGeom>
        </p:spPr>
        <p:txBody>
          <a:bodyPr lIns="0" tIns="0" rIns="0" bIns="0" rtlCol="0" anchor="t">
            <a:spAutoFit/>
          </a:bodyPr>
          <a:lstStyle/>
          <a:p>
            <a:pPr algn="ctr">
              <a:lnSpc>
                <a:spcPts val="3159"/>
              </a:lnSpc>
            </a:pPr>
            <a:r>
              <a:rPr lang="en-US" sz="3159">
                <a:solidFill>
                  <a:srgbClr val="FFFFFF"/>
                </a:solidFill>
                <a:latin typeface="HK Grotesk Bold"/>
              </a:rPr>
              <a:t>This system is intended to be built centric to three major features and attributes:</a:t>
            </a:r>
          </a:p>
          <a:p>
            <a:pPr algn="ctr">
              <a:lnSpc>
                <a:spcPts val="3159"/>
              </a:lnSpc>
            </a:pPr>
            <a:endParaRPr lang="en-US" sz="3159">
              <a:solidFill>
                <a:srgbClr val="FFFFFF"/>
              </a:solidFill>
              <a:latin typeface="HK Grotesk Bold"/>
            </a:endParaRPr>
          </a:p>
          <a:p>
            <a:pPr marL="682064" lvl="1" indent="-341032" algn="ctr">
              <a:lnSpc>
                <a:spcPts val="3159"/>
              </a:lnSpc>
              <a:buFont typeface="Arial"/>
              <a:buChar char="•"/>
            </a:pPr>
            <a:r>
              <a:rPr lang="en-US" sz="3159">
                <a:solidFill>
                  <a:srgbClr val="FFFFFF"/>
                </a:solidFill>
                <a:latin typeface="HK Grotesk Bold"/>
              </a:rPr>
              <a:t>   A </a:t>
            </a:r>
            <a:r>
              <a:rPr lang="en-US" sz="3159">
                <a:solidFill>
                  <a:srgbClr val="38B6FF"/>
                </a:solidFill>
                <a:latin typeface="HK Grotesk Bold"/>
              </a:rPr>
              <a:t>trusted directory</a:t>
            </a:r>
            <a:r>
              <a:rPr lang="en-US" sz="3159">
                <a:solidFill>
                  <a:srgbClr val="FFFFFF"/>
                </a:solidFill>
                <a:latin typeface="HK Grotesk Bold"/>
              </a:rPr>
              <a:t> of patient data in Electronic Health Records (EHRs) which guarantees access as well as the integrity of the data itself</a:t>
            </a:r>
          </a:p>
          <a:p>
            <a:pPr algn="ctr">
              <a:lnSpc>
                <a:spcPts val="3159"/>
              </a:lnSpc>
            </a:pPr>
            <a:endParaRPr lang="en-US" sz="3159">
              <a:solidFill>
                <a:srgbClr val="FFFFFF"/>
              </a:solidFill>
              <a:latin typeface="HK Grotesk Bold"/>
            </a:endParaRPr>
          </a:p>
          <a:p>
            <a:pPr marL="682064" lvl="1" indent="-341032" algn="ctr">
              <a:lnSpc>
                <a:spcPts val="3159"/>
              </a:lnSpc>
              <a:buFont typeface="Arial"/>
              <a:buChar char="•"/>
            </a:pPr>
            <a:r>
              <a:rPr lang="en-US" sz="3159">
                <a:solidFill>
                  <a:srgbClr val="FF66C4"/>
                </a:solidFill>
                <a:latin typeface="HK Grotesk Bold"/>
              </a:rPr>
              <a:t>Strengthened security</a:t>
            </a:r>
            <a:r>
              <a:rPr lang="en-US" sz="3159">
                <a:solidFill>
                  <a:srgbClr val="FFFFFF"/>
                </a:solidFill>
                <a:latin typeface="HK Grotesk Bold"/>
              </a:rPr>
              <a:t> in dealing with patient data by utilizing a particular encryption scheme and providing a transparent and undeniable audit trail based on an immutable access log</a:t>
            </a:r>
          </a:p>
          <a:p>
            <a:pPr algn="ctr">
              <a:lnSpc>
                <a:spcPts val="3159"/>
              </a:lnSpc>
            </a:pPr>
            <a:endParaRPr lang="en-US" sz="3159">
              <a:solidFill>
                <a:srgbClr val="FFFFFF"/>
              </a:solidFill>
              <a:latin typeface="HK Grotesk Bold"/>
            </a:endParaRPr>
          </a:p>
          <a:p>
            <a:pPr marL="682063" lvl="1" indent="-341032" algn="ctr">
              <a:lnSpc>
                <a:spcPts val="3159"/>
              </a:lnSpc>
              <a:buFont typeface="Arial"/>
              <a:buChar char="•"/>
            </a:pPr>
            <a:r>
              <a:rPr lang="en-US" sz="3159">
                <a:solidFill>
                  <a:srgbClr val="7ED957"/>
                </a:solidFill>
                <a:latin typeface="HK Grotesk Bold"/>
              </a:rPr>
              <a:t>Providing scalability</a:t>
            </a:r>
            <a:r>
              <a:rPr lang="en-US" sz="3159">
                <a:solidFill>
                  <a:srgbClr val="FFFFFF"/>
                </a:solidFill>
                <a:latin typeface="HK Grotesk Bold"/>
              </a:rPr>
              <a:t> to cover multiple existing EHRs of regional or core hospitals with the least modification and availability of the system without relying on a centralized supervisory system.</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sp>
        <p:nvSpPr>
          <p:cNvPr id="2" name="TextBox 2"/>
          <p:cNvSpPr txBox="1"/>
          <p:nvPr/>
        </p:nvSpPr>
        <p:spPr>
          <a:xfrm>
            <a:off x="3967165" y="4075487"/>
            <a:ext cx="11786538" cy="3400425"/>
          </a:xfrm>
          <a:prstGeom prst="rect">
            <a:avLst/>
          </a:prstGeom>
        </p:spPr>
        <p:txBody>
          <a:bodyPr lIns="0" tIns="0" rIns="0" bIns="0" rtlCol="0" anchor="t">
            <a:spAutoFit/>
          </a:bodyPr>
          <a:lstStyle/>
          <a:p>
            <a:pPr algn="ctr">
              <a:lnSpc>
                <a:spcPts val="13200"/>
              </a:lnSpc>
            </a:pPr>
            <a:r>
              <a:rPr lang="en-US" sz="12000">
                <a:solidFill>
                  <a:srgbClr val="FFFFFF"/>
                </a:solidFill>
                <a:latin typeface="HK Grotesk Bold"/>
              </a:rPr>
              <a:t>The Why Behind </a:t>
            </a:r>
            <a:r>
              <a:rPr lang="en-US" sz="12000">
                <a:solidFill>
                  <a:srgbClr val="E56163"/>
                </a:solidFill>
                <a:latin typeface="HK Grotesk Bold"/>
              </a:rPr>
              <a:t>Health Hub</a:t>
            </a:r>
          </a:p>
        </p:txBody>
      </p:sp>
      <p:sp>
        <p:nvSpPr>
          <p:cNvPr id="3" name="TextBox 3"/>
          <p:cNvSpPr txBox="1"/>
          <p:nvPr/>
        </p:nvSpPr>
        <p:spPr>
          <a:xfrm>
            <a:off x="14248105" y="936342"/>
            <a:ext cx="3011195" cy="539064"/>
          </a:xfrm>
          <a:prstGeom prst="rect">
            <a:avLst/>
          </a:prstGeom>
        </p:spPr>
        <p:txBody>
          <a:bodyPr lIns="0" tIns="0" rIns="0" bIns="0" rtlCol="0" anchor="t">
            <a:spAutoFit/>
          </a:bodyPr>
          <a:lstStyle/>
          <a:p>
            <a:pPr>
              <a:lnSpc>
                <a:spcPts val="4339"/>
              </a:lnSpc>
            </a:pPr>
            <a:r>
              <a:rPr lang="en-US" sz="3099" spc="464">
                <a:solidFill>
                  <a:srgbClr val="E56163"/>
                </a:solidFill>
                <a:latin typeface="HK Grotesk Medium"/>
              </a:rPr>
              <a:t>HEALTH HUB</a:t>
            </a:r>
          </a:p>
        </p:txBody>
      </p:sp>
      <p:sp>
        <p:nvSpPr>
          <p:cNvPr id="4" name="TextBox 4"/>
          <p:cNvSpPr txBox="1"/>
          <p:nvPr/>
        </p:nvSpPr>
        <p:spPr>
          <a:xfrm>
            <a:off x="662965" y="4018337"/>
            <a:ext cx="955625" cy="439983"/>
          </a:xfrm>
          <a:prstGeom prst="rect">
            <a:avLst/>
          </a:prstGeom>
        </p:spPr>
        <p:txBody>
          <a:bodyPr lIns="0" tIns="0" rIns="0" bIns="0" rtlCol="0" anchor="t">
            <a:spAutoFit/>
          </a:bodyPr>
          <a:lstStyle/>
          <a:p>
            <a:pPr algn="ctr">
              <a:lnSpc>
                <a:spcPts val="3200"/>
              </a:lnSpc>
            </a:pPr>
            <a:r>
              <a:rPr lang="en-US" sz="3200">
                <a:solidFill>
                  <a:srgbClr val="FFFFFF">
                    <a:alpha val="9804"/>
                  </a:srgbClr>
                </a:solidFill>
                <a:latin typeface="HK Grotesk Bold"/>
              </a:rPr>
              <a:t>05</a:t>
            </a:r>
          </a:p>
        </p:txBody>
      </p:sp>
      <p:grpSp>
        <p:nvGrpSpPr>
          <p:cNvPr id="5" name="Group 5"/>
          <p:cNvGrpSpPr/>
          <p:nvPr/>
        </p:nvGrpSpPr>
        <p:grpSpPr>
          <a:xfrm>
            <a:off x="1028700" y="5143500"/>
            <a:ext cx="112078" cy="5810374"/>
            <a:chOff x="0" y="0"/>
            <a:chExt cx="149437" cy="7747165"/>
          </a:xfrm>
        </p:grpSpPr>
        <p:sp>
          <p:nvSpPr>
            <p:cNvPr id="6" name="AutoShape 6"/>
            <p:cNvSpPr/>
            <p:nvPr/>
          </p:nvSpPr>
          <p:spPr>
            <a:xfrm>
              <a:off x="0" y="0"/>
              <a:ext cx="149437" cy="7747165"/>
            </a:xfrm>
            <a:prstGeom prst="rect">
              <a:avLst/>
            </a:prstGeom>
            <a:solidFill>
              <a:srgbClr val="FFFFFF"/>
            </a:solidFill>
          </p:spPr>
        </p:sp>
        <p:sp>
          <p:nvSpPr>
            <p:cNvPr id="7" name="AutoShape 7"/>
            <p:cNvSpPr/>
            <p:nvPr/>
          </p:nvSpPr>
          <p:spPr>
            <a:xfrm>
              <a:off x="0" y="0"/>
              <a:ext cx="149437" cy="2280560"/>
            </a:xfrm>
            <a:prstGeom prst="rect">
              <a:avLst/>
            </a:prstGeom>
            <a:solidFill>
              <a:srgbClr val="E56163"/>
            </a:solidFill>
          </p:spPr>
        </p:sp>
      </p:grpSp>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3828809" y="1165830"/>
            <a:ext cx="433644" cy="108017"/>
          </a:xfrm>
          <a:prstGeom prst="rect">
            <a:avLst/>
          </a:prstGeom>
        </p:spPr>
      </p:pic>
      <p:pic>
        <p:nvPicPr>
          <p:cNvPr id="9" name="Picture 9"/>
          <p:cNvPicPr>
            <a:picLocks noChangeAspect="1"/>
          </p:cNvPicPr>
          <p:nvPr/>
        </p:nvPicPr>
        <p:blipFill>
          <a:blip r:embed="rId4"/>
          <a:srcRect/>
          <a:stretch>
            <a:fillRect/>
          </a:stretch>
        </p:blipFill>
        <p:spPr>
          <a:xfrm>
            <a:off x="1028700" y="792506"/>
            <a:ext cx="893410" cy="8934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sp>
        <p:nvSpPr>
          <p:cNvPr id="2" name="TextBox 2"/>
          <p:cNvSpPr txBox="1"/>
          <p:nvPr/>
        </p:nvSpPr>
        <p:spPr>
          <a:xfrm>
            <a:off x="662965" y="4034235"/>
            <a:ext cx="955625" cy="439983"/>
          </a:xfrm>
          <a:prstGeom prst="rect">
            <a:avLst/>
          </a:prstGeom>
        </p:spPr>
        <p:txBody>
          <a:bodyPr lIns="0" tIns="0" rIns="0" bIns="0" rtlCol="0" anchor="t">
            <a:spAutoFit/>
          </a:bodyPr>
          <a:lstStyle/>
          <a:p>
            <a:pPr algn="ctr">
              <a:lnSpc>
                <a:spcPts val="3200"/>
              </a:lnSpc>
            </a:pPr>
            <a:r>
              <a:rPr lang="en-US" sz="3200">
                <a:solidFill>
                  <a:srgbClr val="FFFFFF">
                    <a:alpha val="9804"/>
                  </a:srgbClr>
                </a:solidFill>
                <a:latin typeface="HK Grotesk Bold"/>
              </a:rPr>
              <a:t>06</a:t>
            </a:r>
          </a:p>
        </p:txBody>
      </p:sp>
      <p:sp>
        <p:nvSpPr>
          <p:cNvPr id="3" name="TextBox 3"/>
          <p:cNvSpPr txBox="1"/>
          <p:nvPr/>
        </p:nvSpPr>
        <p:spPr>
          <a:xfrm>
            <a:off x="2525853" y="2885350"/>
            <a:ext cx="6407711" cy="2877124"/>
          </a:xfrm>
          <a:prstGeom prst="rect">
            <a:avLst/>
          </a:prstGeom>
        </p:spPr>
        <p:txBody>
          <a:bodyPr lIns="0" tIns="0" rIns="0" bIns="0" rtlCol="0" anchor="t">
            <a:spAutoFit/>
          </a:bodyPr>
          <a:lstStyle/>
          <a:p>
            <a:pPr algn="ctr">
              <a:lnSpc>
                <a:spcPts val="22159"/>
              </a:lnSpc>
            </a:pPr>
            <a:r>
              <a:rPr lang="en-US" sz="20145" dirty="0">
                <a:solidFill>
                  <a:srgbClr val="E56163"/>
                </a:solidFill>
                <a:latin typeface="HK Grotesk Bold"/>
              </a:rPr>
              <a:t>45%</a:t>
            </a:r>
          </a:p>
        </p:txBody>
      </p:sp>
      <p:sp>
        <p:nvSpPr>
          <p:cNvPr id="4" name="TextBox 4"/>
          <p:cNvSpPr txBox="1"/>
          <p:nvPr/>
        </p:nvSpPr>
        <p:spPr>
          <a:xfrm>
            <a:off x="2315417" y="5854505"/>
            <a:ext cx="6828583" cy="2804795"/>
          </a:xfrm>
          <a:prstGeom prst="rect">
            <a:avLst/>
          </a:prstGeom>
        </p:spPr>
        <p:txBody>
          <a:bodyPr lIns="0" tIns="0" rIns="0" bIns="0" rtlCol="0" anchor="t">
            <a:spAutoFit/>
          </a:bodyPr>
          <a:lstStyle/>
          <a:p>
            <a:pPr algn="ctr">
              <a:lnSpc>
                <a:spcPts val="4480"/>
              </a:lnSpc>
            </a:pPr>
            <a:r>
              <a:rPr lang="en-US" sz="3200" dirty="0">
                <a:solidFill>
                  <a:srgbClr val="FFFFFF"/>
                </a:solidFill>
                <a:latin typeface="HK Grotesk Medium"/>
              </a:rPr>
              <a:t>of the patients currently undergoing severe medical conditions and treatments prefer a change in their </a:t>
            </a:r>
            <a:r>
              <a:rPr lang="en-US" sz="3200" dirty="0" err="1">
                <a:solidFill>
                  <a:srgbClr val="FFFFFF"/>
                </a:solidFill>
                <a:latin typeface="HK Grotesk Medium"/>
              </a:rPr>
              <a:t>medicare</a:t>
            </a:r>
            <a:r>
              <a:rPr lang="en-US" sz="3200" dirty="0">
                <a:solidFill>
                  <a:srgbClr val="FFFFFF"/>
                </a:solidFill>
                <a:latin typeface="HK Grotesk Medium"/>
              </a:rPr>
              <a:t> provider or prefer to get a second opinion </a:t>
            </a:r>
          </a:p>
        </p:txBody>
      </p:sp>
      <p:grpSp>
        <p:nvGrpSpPr>
          <p:cNvPr id="5" name="Group 5"/>
          <p:cNvGrpSpPr/>
          <p:nvPr/>
        </p:nvGrpSpPr>
        <p:grpSpPr>
          <a:xfrm>
            <a:off x="9961302" y="3105860"/>
            <a:ext cx="7828202" cy="4741570"/>
            <a:chOff x="0" y="0"/>
            <a:chExt cx="10437603" cy="6322094"/>
          </a:xfrm>
        </p:grpSpPr>
        <p:grpSp>
          <p:nvGrpSpPr>
            <p:cNvPr id="6" name="Group 6"/>
            <p:cNvGrpSpPr/>
            <p:nvPr/>
          </p:nvGrpSpPr>
          <p:grpSpPr>
            <a:xfrm>
              <a:off x="0" y="0"/>
              <a:ext cx="10437603" cy="6322094"/>
              <a:chOff x="0" y="0"/>
              <a:chExt cx="7529426" cy="4560600"/>
            </a:xfrm>
          </p:grpSpPr>
          <p:sp>
            <p:nvSpPr>
              <p:cNvPr id="7" name="Freeform 7"/>
              <p:cNvSpPr/>
              <p:nvPr/>
            </p:nvSpPr>
            <p:spPr>
              <a:xfrm>
                <a:off x="0" y="0"/>
                <a:ext cx="7529426" cy="4560600"/>
              </a:xfrm>
              <a:custGeom>
                <a:avLst/>
                <a:gdLst/>
                <a:ahLst/>
                <a:cxnLst/>
                <a:rect l="l" t="t" r="r" b="b"/>
                <a:pathLst>
                  <a:path w="7529426" h="4560600">
                    <a:moveTo>
                      <a:pt x="7224626" y="0"/>
                    </a:moveTo>
                    <a:lnTo>
                      <a:pt x="304800" y="0"/>
                    </a:lnTo>
                    <a:cubicBezTo>
                      <a:pt x="135890" y="0"/>
                      <a:pt x="0" y="135890"/>
                      <a:pt x="0" y="304800"/>
                    </a:cubicBezTo>
                    <a:lnTo>
                      <a:pt x="0" y="4255800"/>
                    </a:lnTo>
                    <a:cubicBezTo>
                      <a:pt x="0" y="4424710"/>
                      <a:pt x="135890" y="4560600"/>
                      <a:pt x="304800" y="4560600"/>
                    </a:cubicBezTo>
                    <a:lnTo>
                      <a:pt x="7224626" y="4560600"/>
                    </a:lnTo>
                    <a:cubicBezTo>
                      <a:pt x="7393536" y="4560600"/>
                      <a:pt x="7529426" y="4424710"/>
                      <a:pt x="7529426" y="4255800"/>
                    </a:cubicBezTo>
                    <a:lnTo>
                      <a:pt x="7529426" y="304800"/>
                    </a:lnTo>
                    <a:cubicBezTo>
                      <a:pt x="7529426" y="135890"/>
                      <a:pt x="7393536" y="0"/>
                      <a:pt x="7224626" y="0"/>
                    </a:cubicBezTo>
                    <a:close/>
                  </a:path>
                </a:pathLst>
              </a:custGeom>
              <a:solidFill>
                <a:srgbClr val="2E2E2E"/>
              </a:solidFill>
            </p:spPr>
          </p:sp>
        </p:grpSp>
        <p:sp>
          <p:nvSpPr>
            <p:cNvPr id="8" name="TextBox 8"/>
            <p:cNvSpPr txBox="1"/>
            <p:nvPr/>
          </p:nvSpPr>
          <p:spPr>
            <a:xfrm>
              <a:off x="1959533" y="628667"/>
              <a:ext cx="6528279" cy="4988560"/>
            </a:xfrm>
            <a:prstGeom prst="rect">
              <a:avLst/>
            </a:prstGeom>
          </p:spPr>
          <p:txBody>
            <a:bodyPr lIns="0" tIns="0" rIns="0" bIns="0" rtlCol="0" anchor="t">
              <a:spAutoFit/>
            </a:bodyPr>
            <a:lstStyle/>
            <a:p>
              <a:pPr algn="ctr">
                <a:lnSpc>
                  <a:spcPts val="3749"/>
                </a:lnSpc>
              </a:pPr>
              <a:r>
                <a:rPr lang="en-US" sz="2499" spc="74">
                  <a:solidFill>
                    <a:srgbClr val="FFFFFF"/>
                  </a:solidFill>
                  <a:latin typeface="HK Grotesk Light"/>
                </a:rPr>
                <a:t>45% of the entire population of medical patients undergoing severe medical treatment prefer to have a change in their medicare providers or would rather get a second/third opinion on their diagnosis, prognosis, and  course of treatment.</a:t>
              </a:r>
            </a:p>
          </p:txBody>
        </p:sp>
      </p:grpSp>
      <p:grpSp>
        <p:nvGrpSpPr>
          <p:cNvPr id="9" name="Group 9"/>
          <p:cNvGrpSpPr/>
          <p:nvPr/>
        </p:nvGrpSpPr>
        <p:grpSpPr>
          <a:xfrm>
            <a:off x="1028700" y="5143500"/>
            <a:ext cx="112078" cy="5810374"/>
            <a:chOff x="0" y="0"/>
            <a:chExt cx="149437" cy="7747165"/>
          </a:xfrm>
        </p:grpSpPr>
        <p:sp>
          <p:nvSpPr>
            <p:cNvPr id="10" name="AutoShape 10"/>
            <p:cNvSpPr/>
            <p:nvPr/>
          </p:nvSpPr>
          <p:spPr>
            <a:xfrm>
              <a:off x="0" y="0"/>
              <a:ext cx="149437" cy="7747165"/>
            </a:xfrm>
            <a:prstGeom prst="rect">
              <a:avLst/>
            </a:prstGeom>
            <a:solidFill>
              <a:srgbClr val="FFFFFF"/>
            </a:solidFill>
          </p:spPr>
        </p:sp>
        <p:sp>
          <p:nvSpPr>
            <p:cNvPr id="11" name="AutoShape 11"/>
            <p:cNvSpPr/>
            <p:nvPr/>
          </p:nvSpPr>
          <p:spPr>
            <a:xfrm>
              <a:off x="0" y="0"/>
              <a:ext cx="149437" cy="2280560"/>
            </a:xfrm>
            <a:prstGeom prst="rect">
              <a:avLst/>
            </a:prstGeom>
            <a:solidFill>
              <a:srgbClr val="E56163"/>
            </a:solidFill>
          </p:spPr>
        </p:sp>
      </p:grpSp>
      <p:sp>
        <p:nvSpPr>
          <p:cNvPr id="12" name="TextBox 12"/>
          <p:cNvSpPr txBox="1"/>
          <p:nvPr/>
        </p:nvSpPr>
        <p:spPr>
          <a:xfrm>
            <a:off x="14248105" y="936342"/>
            <a:ext cx="3011195" cy="539064"/>
          </a:xfrm>
          <a:prstGeom prst="rect">
            <a:avLst/>
          </a:prstGeom>
        </p:spPr>
        <p:txBody>
          <a:bodyPr lIns="0" tIns="0" rIns="0" bIns="0" rtlCol="0" anchor="t">
            <a:spAutoFit/>
          </a:bodyPr>
          <a:lstStyle/>
          <a:p>
            <a:pPr>
              <a:lnSpc>
                <a:spcPts val="4339"/>
              </a:lnSpc>
            </a:pPr>
            <a:r>
              <a:rPr lang="en-US" sz="3099" spc="464">
                <a:solidFill>
                  <a:srgbClr val="E56163"/>
                </a:solidFill>
                <a:latin typeface="HK Grotesk Medium"/>
              </a:rPr>
              <a:t>HEALTH HUB</a:t>
            </a:r>
          </a:p>
        </p:txBody>
      </p:sp>
      <p:pic>
        <p:nvPicPr>
          <p:cNvPr id="13" name="Picture 1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3828809" y="1165830"/>
            <a:ext cx="433644" cy="108017"/>
          </a:xfrm>
          <a:prstGeom prst="rect">
            <a:avLst/>
          </a:prstGeom>
        </p:spPr>
      </p:pic>
      <p:pic>
        <p:nvPicPr>
          <p:cNvPr id="14" name="Picture 14"/>
          <p:cNvPicPr>
            <a:picLocks noChangeAspect="1"/>
          </p:cNvPicPr>
          <p:nvPr/>
        </p:nvPicPr>
        <p:blipFill>
          <a:blip r:embed="rId4"/>
          <a:srcRect/>
          <a:stretch>
            <a:fillRect/>
          </a:stretch>
        </p:blipFill>
        <p:spPr>
          <a:xfrm>
            <a:off x="1028700" y="792506"/>
            <a:ext cx="893410" cy="8934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sp>
        <p:nvSpPr>
          <p:cNvPr id="2" name="TextBox 2"/>
          <p:cNvSpPr txBox="1"/>
          <p:nvPr/>
        </p:nvSpPr>
        <p:spPr>
          <a:xfrm>
            <a:off x="662965" y="4034235"/>
            <a:ext cx="955625" cy="439983"/>
          </a:xfrm>
          <a:prstGeom prst="rect">
            <a:avLst/>
          </a:prstGeom>
        </p:spPr>
        <p:txBody>
          <a:bodyPr lIns="0" tIns="0" rIns="0" bIns="0" rtlCol="0" anchor="t">
            <a:spAutoFit/>
          </a:bodyPr>
          <a:lstStyle/>
          <a:p>
            <a:pPr algn="ctr">
              <a:lnSpc>
                <a:spcPts val="3200"/>
              </a:lnSpc>
            </a:pPr>
            <a:r>
              <a:rPr lang="en-US" sz="3200">
                <a:solidFill>
                  <a:srgbClr val="FFFFFF">
                    <a:alpha val="9804"/>
                  </a:srgbClr>
                </a:solidFill>
                <a:latin typeface="HK Grotesk Bold"/>
              </a:rPr>
              <a:t>07</a:t>
            </a:r>
          </a:p>
        </p:txBody>
      </p:sp>
      <p:sp>
        <p:nvSpPr>
          <p:cNvPr id="3" name="TextBox 3"/>
          <p:cNvSpPr txBox="1"/>
          <p:nvPr/>
        </p:nvSpPr>
        <p:spPr>
          <a:xfrm>
            <a:off x="2525853" y="2885350"/>
            <a:ext cx="6407711" cy="2877124"/>
          </a:xfrm>
          <a:prstGeom prst="rect">
            <a:avLst/>
          </a:prstGeom>
        </p:spPr>
        <p:txBody>
          <a:bodyPr lIns="0" tIns="0" rIns="0" bIns="0" rtlCol="0" anchor="t">
            <a:spAutoFit/>
          </a:bodyPr>
          <a:lstStyle/>
          <a:p>
            <a:pPr algn="ctr">
              <a:lnSpc>
                <a:spcPts val="22159"/>
              </a:lnSpc>
            </a:pPr>
            <a:r>
              <a:rPr lang="en-US" sz="20145" dirty="0">
                <a:solidFill>
                  <a:srgbClr val="E56163"/>
                </a:solidFill>
                <a:latin typeface="HK Grotesk Bold"/>
              </a:rPr>
              <a:t>78%</a:t>
            </a:r>
          </a:p>
        </p:txBody>
      </p:sp>
      <p:sp>
        <p:nvSpPr>
          <p:cNvPr id="4" name="TextBox 4"/>
          <p:cNvSpPr txBox="1"/>
          <p:nvPr/>
        </p:nvSpPr>
        <p:spPr>
          <a:xfrm>
            <a:off x="2315417" y="5854505"/>
            <a:ext cx="6828583" cy="2804795"/>
          </a:xfrm>
          <a:prstGeom prst="rect">
            <a:avLst/>
          </a:prstGeom>
        </p:spPr>
        <p:txBody>
          <a:bodyPr lIns="0" tIns="0" rIns="0" bIns="0" rtlCol="0" anchor="t">
            <a:spAutoFit/>
          </a:bodyPr>
          <a:lstStyle/>
          <a:p>
            <a:pPr algn="ctr">
              <a:lnSpc>
                <a:spcPts val="4480"/>
              </a:lnSpc>
            </a:pPr>
            <a:r>
              <a:rPr lang="en-US" sz="3200" dirty="0">
                <a:solidFill>
                  <a:srgbClr val="FFFFFF"/>
                </a:solidFill>
                <a:latin typeface="HK Grotesk Medium"/>
              </a:rPr>
              <a:t>of the patients currently enrolled in the </a:t>
            </a:r>
            <a:r>
              <a:rPr lang="en-US" sz="3200" dirty="0" err="1">
                <a:solidFill>
                  <a:srgbClr val="FFFFFF"/>
                </a:solidFill>
                <a:latin typeface="HK Grotesk Medium"/>
              </a:rPr>
              <a:t>medicare</a:t>
            </a:r>
            <a:r>
              <a:rPr lang="en-US" sz="3200" dirty="0">
                <a:solidFill>
                  <a:srgbClr val="FFFFFF"/>
                </a:solidFill>
                <a:latin typeface="HK Grotesk Medium"/>
              </a:rPr>
              <a:t> industry feel that there is too much of a hassle when it comes to getting medical documents from one party to another.</a:t>
            </a:r>
          </a:p>
        </p:txBody>
      </p:sp>
      <p:grpSp>
        <p:nvGrpSpPr>
          <p:cNvPr id="5" name="Group 5"/>
          <p:cNvGrpSpPr/>
          <p:nvPr/>
        </p:nvGrpSpPr>
        <p:grpSpPr>
          <a:xfrm>
            <a:off x="1028700" y="5143500"/>
            <a:ext cx="112078" cy="5810374"/>
            <a:chOff x="0" y="0"/>
            <a:chExt cx="149437" cy="7747165"/>
          </a:xfrm>
        </p:grpSpPr>
        <p:sp>
          <p:nvSpPr>
            <p:cNvPr id="6" name="AutoShape 6"/>
            <p:cNvSpPr/>
            <p:nvPr/>
          </p:nvSpPr>
          <p:spPr>
            <a:xfrm>
              <a:off x="0" y="0"/>
              <a:ext cx="149437" cy="7747165"/>
            </a:xfrm>
            <a:prstGeom prst="rect">
              <a:avLst/>
            </a:prstGeom>
            <a:solidFill>
              <a:srgbClr val="FFFFFF"/>
            </a:solidFill>
          </p:spPr>
        </p:sp>
        <p:sp>
          <p:nvSpPr>
            <p:cNvPr id="7" name="AutoShape 7"/>
            <p:cNvSpPr/>
            <p:nvPr/>
          </p:nvSpPr>
          <p:spPr>
            <a:xfrm>
              <a:off x="0" y="0"/>
              <a:ext cx="149437" cy="2280560"/>
            </a:xfrm>
            <a:prstGeom prst="rect">
              <a:avLst/>
            </a:prstGeom>
            <a:solidFill>
              <a:srgbClr val="E56163"/>
            </a:solidFill>
          </p:spPr>
        </p:sp>
      </p:grpSp>
      <p:sp>
        <p:nvSpPr>
          <p:cNvPr id="8" name="TextBox 8"/>
          <p:cNvSpPr txBox="1"/>
          <p:nvPr/>
        </p:nvSpPr>
        <p:spPr>
          <a:xfrm>
            <a:off x="14248105" y="936342"/>
            <a:ext cx="3011195" cy="539064"/>
          </a:xfrm>
          <a:prstGeom prst="rect">
            <a:avLst/>
          </a:prstGeom>
        </p:spPr>
        <p:txBody>
          <a:bodyPr lIns="0" tIns="0" rIns="0" bIns="0" rtlCol="0" anchor="t">
            <a:spAutoFit/>
          </a:bodyPr>
          <a:lstStyle/>
          <a:p>
            <a:pPr>
              <a:lnSpc>
                <a:spcPts val="4339"/>
              </a:lnSpc>
            </a:pPr>
            <a:r>
              <a:rPr lang="en-US" sz="3099" spc="464">
                <a:solidFill>
                  <a:srgbClr val="E56163"/>
                </a:solidFill>
                <a:latin typeface="HK Grotesk Medium"/>
              </a:rPr>
              <a:t>HEALTH HUB</a:t>
            </a:r>
          </a:p>
        </p:txBody>
      </p:sp>
      <p:grpSp>
        <p:nvGrpSpPr>
          <p:cNvPr id="9" name="Group 9"/>
          <p:cNvGrpSpPr/>
          <p:nvPr/>
        </p:nvGrpSpPr>
        <p:grpSpPr>
          <a:xfrm>
            <a:off x="9961302" y="2397200"/>
            <a:ext cx="7828202" cy="6158890"/>
            <a:chOff x="0" y="0"/>
            <a:chExt cx="10437603" cy="8211854"/>
          </a:xfrm>
        </p:grpSpPr>
        <p:grpSp>
          <p:nvGrpSpPr>
            <p:cNvPr id="10" name="Group 10"/>
            <p:cNvGrpSpPr/>
            <p:nvPr/>
          </p:nvGrpSpPr>
          <p:grpSpPr>
            <a:xfrm>
              <a:off x="0" y="0"/>
              <a:ext cx="10437603" cy="8211854"/>
              <a:chOff x="0" y="0"/>
              <a:chExt cx="7529426" cy="5923826"/>
            </a:xfrm>
          </p:grpSpPr>
          <p:sp>
            <p:nvSpPr>
              <p:cNvPr id="11" name="Freeform 11"/>
              <p:cNvSpPr/>
              <p:nvPr/>
            </p:nvSpPr>
            <p:spPr>
              <a:xfrm>
                <a:off x="0" y="0"/>
                <a:ext cx="7529426" cy="5923826"/>
              </a:xfrm>
              <a:custGeom>
                <a:avLst/>
                <a:gdLst/>
                <a:ahLst/>
                <a:cxnLst/>
                <a:rect l="l" t="t" r="r" b="b"/>
                <a:pathLst>
                  <a:path w="7529426" h="5923826">
                    <a:moveTo>
                      <a:pt x="7224626" y="0"/>
                    </a:moveTo>
                    <a:lnTo>
                      <a:pt x="304800" y="0"/>
                    </a:lnTo>
                    <a:cubicBezTo>
                      <a:pt x="135890" y="0"/>
                      <a:pt x="0" y="135890"/>
                      <a:pt x="0" y="304800"/>
                    </a:cubicBezTo>
                    <a:lnTo>
                      <a:pt x="0" y="5619026"/>
                    </a:lnTo>
                    <a:cubicBezTo>
                      <a:pt x="0" y="5787936"/>
                      <a:pt x="135890" y="5923826"/>
                      <a:pt x="304800" y="5923826"/>
                    </a:cubicBezTo>
                    <a:lnTo>
                      <a:pt x="7224626" y="5923826"/>
                    </a:lnTo>
                    <a:cubicBezTo>
                      <a:pt x="7393536" y="5923826"/>
                      <a:pt x="7529426" y="5787936"/>
                      <a:pt x="7529426" y="5619026"/>
                    </a:cubicBezTo>
                    <a:lnTo>
                      <a:pt x="7529426" y="304800"/>
                    </a:lnTo>
                    <a:cubicBezTo>
                      <a:pt x="7529426" y="135890"/>
                      <a:pt x="7393536" y="0"/>
                      <a:pt x="7224626" y="0"/>
                    </a:cubicBezTo>
                    <a:close/>
                  </a:path>
                </a:pathLst>
              </a:custGeom>
              <a:solidFill>
                <a:srgbClr val="2E2E2E"/>
              </a:solidFill>
            </p:spPr>
          </p:sp>
        </p:grpSp>
        <p:sp>
          <p:nvSpPr>
            <p:cNvPr id="12" name="TextBox 12"/>
            <p:cNvSpPr txBox="1"/>
            <p:nvPr/>
          </p:nvSpPr>
          <p:spPr>
            <a:xfrm>
              <a:off x="1959533" y="628667"/>
              <a:ext cx="6528279" cy="6878320"/>
            </a:xfrm>
            <a:prstGeom prst="rect">
              <a:avLst/>
            </a:prstGeom>
          </p:spPr>
          <p:txBody>
            <a:bodyPr lIns="0" tIns="0" rIns="0" bIns="0" rtlCol="0" anchor="t">
              <a:spAutoFit/>
            </a:bodyPr>
            <a:lstStyle/>
            <a:p>
              <a:pPr algn="ctr">
                <a:lnSpc>
                  <a:spcPts val="3749"/>
                </a:lnSpc>
              </a:pPr>
              <a:r>
                <a:rPr lang="en-US" sz="2499" spc="74" dirty="0">
                  <a:solidFill>
                    <a:srgbClr val="FFFFFF"/>
                  </a:solidFill>
                  <a:latin typeface="HK Grotesk Light"/>
                </a:rPr>
                <a:t>Medical documents relevant to the patient are required for verification and validation for not only hospitals but for third part services as well, e.g. insurance claims, personal uses, etc. 78% of today's patients feel that there is too much red tape in the way to obtaining specific documents relevant to specific needs such as insurance claims.   </a:t>
              </a:r>
            </a:p>
          </p:txBody>
        </p:sp>
      </p:grpSp>
      <p:pic>
        <p:nvPicPr>
          <p:cNvPr id="13" name="Picture 1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3828809" y="1165830"/>
            <a:ext cx="433644" cy="108017"/>
          </a:xfrm>
          <a:prstGeom prst="rect">
            <a:avLst/>
          </a:prstGeom>
        </p:spPr>
      </p:pic>
      <p:pic>
        <p:nvPicPr>
          <p:cNvPr id="14" name="Picture 14"/>
          <p:cNvPicPr>
            <a:picLocks noChangeAspect="1"/>
          </p:cNvPicPr>
          <p:nvPr/>
        </p:nvPicPr>
        <p:blipFill>
          <a:blip r:embed="rId4"/>
          <a:srcRect/>
          <a:stretch>
            <a:fillRect/>
          </a:stretch>
        </p:blipFill>
        <p:spPr>
          <a:xfrm>
            <a:off x="1028700" y="792506"/>
            <a:ext cx="893410" cy="8934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sp>
        <p:nvSpPr>
          <p:cNvPr id="2" name="TextBox 2"/>
          <p:cNvSpPr txBox="1"/>
          <p:nvPr/>
        </p:nvSpPr>
        <p:spPr>
          <a:xfrm>
            <a:off x="662965" y="4034235"/>
            <a:ext cx="955625" cy="439983"/>
          </a:xfrm>
          <a:prstGeom prst="rect">
            <a:avLst/>
          </a:prstGeom>
        </p:spPr>
        <p:txBody>
          <a:bodyPr lIns="0" tIns="0" rIns="0" bIns="0" rtlCol="0" anchor="t">
            <a:spAutoFit/>
          </a:bodyPr>
          <a:lstStyle/>
          <a:p>
            <a:pPr algn="ctr">
              <a:lnSpc>
                <a:spcPts val="3200"/>
              </a:lnSpc>
            </a:pPr>
            <a:r>
              <a:rPr lang="en-US" sz="3200">
                <a:solidFill>
                  <a:srgbClr val="FFFFFF">
                    <a:alpha val="9804"/>
                  </a:srgbClr>
                </a:solidFill>
                <a:latin typeface="HK Grotesk Bold"/>
              </a:rPr>
              <a:t>08</a:t>
            </a:r>
          </a:p>
        </p:txBody>
      </p:sp>
      <p:sp>
        <p:nvSpPr>
          <p:cNvPr id="3" name="TextBox 3"/>
          <p:cNvSpPr txBox="1"/>
          <p:nvPr/>
        </p:nvSpPr>
        <p:spPr>
          <a:xfrm>
            <a:off x="2422671" y="2955855"/>
            <a:ext cx="6614075" cy="3792334"/>
          </a:xfrm>
          <a:prstGeom prst="rect">
            <a:avLst/>
          </a:prstGeom>
        </p:spPr>
        <p:txBody>
          <a:bodyPr lIns="0" tIns="0" rIns="0" bIns="0" rtlCol="0" anchor="t">
            <a:spAutoFit/>
          </a:bodyPr>
          <a:lstStyle/>
          <a:p>
            <a:pPr algn="ctr">
              <a:lnSpc>
                <a:spcPts val="14783"/>
              </a:lnSpc>
            </a:pPr>
            <a:r>
              <a:rPr lang="en-US" sz="13439" dirty="0">
                <a:solidFill>
                  <a:srgbClr val="E56163"/>
                </a:solidFill>
                <a:latin typeface="HK Grotesk Bold"/>
              </a:rPr>
              <a:t>96 </a:t>
            </a:r>
          </a:p>
          <a:p>
            <a:pPr algn="ctr">
              <a:lnSpc>
                <a:spcPts val="14783"/>
              </a:lnSpc>
            </a:pPr>
            <a:r>
              <a:rPr lang="en-US" sz="13439" dirty="0">
                <a:solidFill>
                  <a:srgbClr val="E56163"/>
                </a:solidFill>
                <a:latin typeface="HK Grotesk Bold"/>
              </a:rPr>
              <a:t>HOURS</a:t>
            </a:r>
          </a:p>
        </p:txBody>
      </p:sp>
      <p:sp>
        <p:nvSpPr>
          <p:cNvPr id="4" name="TextBox 4"/>
          <p:cNvSpPr txBox="1"/>
          <p:nvPr/>
        </p:nvSpPr>
        <p:spPr>
          <a:xfrm>
            <a:off x="2315417" y="6894892"/>
            <a:ext cx="6828583" cy="2240915"/>
          </a:xfrm>
          <a:prstGeom prst="rect">
            <a:avLst/>
          </a:prstGeom>
        </p:spPr>
        <p:txBody>
          <a:bodyPr lIns="0" tIns="0" rIns="0" bIns="0" rtlCol="0" anchor="t">
            <a:spAutoFit/>
          </a:bodyPr>
          <a:lstStyle/>
          <a:p>
            <a:pPr algn="ctr">
              <a:lnSpc>
                <a:spcPts val="4480"/>
              </a:lnSpc>
            </a:pPr>
            <a:r>
              <a:rPr lang="en-US" sz="3200" dirty="0">
                <a:solidFill>
                  <a:srgbClr val="FFFFFF"/>
                </a:solidFill>
                <a:latin typeface="HK Grotesk Medium"/>
              </a:rPr>
              <a:t>is the average amount of time it takes to get medical personnel files from one party to another, due to the red tape in the process.</a:t>
            </a:r>
          </a:p>
        </p:txBody>
      </p:sp>
      <p:grpSp>
        <p:nvGrpSpPr>
          <p:cNvPr id="5" name="Group 5"/>
          <p:cNvGrpSpPr/>
          <p:nvPr/>
        </p:nvGrpSpPr>
        <p:grpSpPr>
          <a:xfrm>
            <a:off x="1028700" y="5143500"/>
            <a:ext cx="112078" cy="5810374"/>
            <a:chOff x="0" y="0"/>
            <a:chExt cx="149437" cy="7747165"/>
          </a:xfrm>
        </p:grpSpPr>
        <p:sp>
          <p:nvSpPr>
            <p:cNvPr id="6" name="AutoShape 6"/>
            <p:cNvSpPr/>
            <p:nvPr/>
          </p:nvSpPr>
          <p:spPr>
            <a:xfrm>
              <a:off x="0" y="0"/>
              <a:ext cx="149437" cy="7747165"/>
            </a:xfrm>
            <a:prstGeom prst="rect">
              <a:avLst/>
            </a:prstGeom>
            <a:solidFill>
              <a:srgbClr val="FFFFFF"/>
            </a:solidFill>
          </p:spPr>
        </p:sp>
        <p:sp>
          <p:nvSpPr>
            <p:cNvPr id="7" name="AutoShape 7"/>
            <p:cNvSpPr/>
            <p:nvPr/>
          </p:nvSpPr>
          <p:spPr>
            <a:xfrm>
              <a:off x="0" y="0"/>
              <a:ext cx="149437" cy="2280560"/>
            </a:xfrm>
            <a:prstGeom prst="rect">
              <a:avLst/>
            </a:prstGeom>
            <a:solidFill>
              <a:srgbClr val="E56163"/>
            </a:solidFill>
          </p:spPr>
        </p:sp>
      </p:grpSp>
      <p:sp>
        <p:nvSpPr>
          <p:cNvPr id="8" name="TextBox 8"/>
          <p:cNvSpPr txBox="1"/>
          <p:nvPr/>
        </p:nvSpPr>
        <p:spPr>
          <a:xfrm>
            <a:off x="14248105" y="936342"/>
            <a:ext cx="3011195" cy="539064"/>
          </a:xfrm>
          <a:prstGeom prst="rect">
            <a:avLst/>
          </a:prstGeom>
        </p:spPr>
        <p:txBody>
          <a:bodyPr lIns="0" tIns="0" rIns="0" bIns="0" rtlCol="0" anchor="t">
            <a:spAutoFit/>
          </a:bodyPr>
          <a:lstStyle/>
          <a:p>
            <a:pPr>
              <a:lnSpc>
                <a:spcPts val="4339"/>
              </a:lnSpc>
            </a:pPr>
            <a:r>
              <a:rPr lang="en-US" sz="3099" spc="464">
                <a:solidFill>
                  <a:srgbClr val="E56163"/>
                </a:solidFill>
                <a:latin typeface="HK Grotesk Medium"/>
              </a:rPr>
              <a:t>HEALTH HUB</a:t>
            </a:r>
          </a:p>
        </p:txBody>
      </p:sp>
      <p:grpSp>
        <p:nvGrpSpPr>
          <p:cNvPr id="9" name="Group 9"/>
          <p:cNvGrpSpPr/>
          <p:nvPr/>
        </p:nvGrpSpPr>
        <p:grpSpPr>
          <a:xfrm>
            <a:off x="9961302" y="3105860"/>
            <a:ext cx="7828202" cy="4741570"/>
            <a:chOff x="0" y="0"/>
            <a:chExt cx="10437603" cy="6322094"/>
          </a:xfrm>
        </p:grpSpPr>
        <p:grpSp>
          <p:nvGrpSpPr>
            <p:cNvPr id="10" name="Group 10"/>
            <p:cNvGrpSpPr/>
            <p:nvPr/>
          </p:nvGrpSpPr>
          <p:grpSpPr>
            <a:xfrm>
              <a:off x="0" y="0"/>
              <a:ext cx="10437603" cy="6322094"/>
              <a:chOff x="0" y="0"/>
              <a:chExt cx="7529426" cy="4560600"/>
            </a:xfrm>
          </p:grpSpPr>
          <p:sp>
            <p:nvSpPr>
              <p:cNvPr id="11" name="Freeform 11"/>
              <p:cNvSpPr/>
              <p:nvPr/>
            </p:nvSpPr>
            <p:spPr>
              <a:xfrm>
                <a:off x="0" y="0"/>
                <a:ext cx="7529426" cy="4560600"/>
              </a:xfrm>
              <a:custGeom>
                <a:avLst/>
                <a:gdLst/>
                <a:ahLst/>
                <a:cxnLst/>
                <a:rect l="l" t="t" r="r" b="b"/>
                <a:pathLst>
                  <a:path w="7529426" h="4560600">
                    <a:moveTo>
                      <a:pt x="7224626" y="0"/>
                    </a:moveTo>
                    <a:lnTo>
                      <a:pt x="304800" y="0"/>
                    </a:lnTo>
                    <a:cubicBezTo>
                      <a:pt x="135890" y="0"/>
                      <a:pt x="0" y="135890"/>
                      <a:pt x="0" y="304800"/>
                    </a:cubicBezTo>
                    <a:lnTo>
                      <a:pt x="0" y="4255800"/>
                    </a:lnTo>
                    <a:cubicBezTo>
                      <a:pt x="0" y="4424710"/>
                      <a:pt x="135890" y="4560600"/>
                      <a:pt x="304800" y="4560600"/>
                    </a:cubicBezTo>
                    <a:lnTo>
                      <a:pt x="7224626" y="4560600"/>
                    </a:lnTo>
                    <a:cubicBezTo>
                      <a:pt x="7393536" y="4560600"/>
                      <a:pt x="7529426" y="4424710"/>
                      <a:pt x="7529426" y="4255800"/>
                    </a:cubicBezTo>
                    <a:lnTo>
                      <a:pt x="7529426" y="304800"/>
                    </a:lnTo>
                    <a:cubicBezTo>
                      <a:pt x="7529426" y="135890"/>
                      <a:pt x="7393536" y="0"/>
                      <a:pt x="7224626" y="0"/>
                    </a:cubicBezTo>
                    <a:close/>
                  </a:path>
                </a:pathLst>
              </a:custGeom>
              <a:solidFill>
                <a:srgbClr val="2E2E2E"/>
              </a:solidFill>
            </p:spPr>
          </p:sp>
        </p:grpSp>
        <p:sp>
          <p:nvSpPr>
            <p:cNvPr id="12" name="TextBox 12"/>
            <p:cNvSpPr txBox="1"/>
            <p:nvPr/>
          </p:nvSpPr>
          <p:spPr>
            <a:xfrm>
              <a:off x="1959533" y="628667"/>
              <a:ext cx="6528279" cy="4988560"/>
            </a:xfrm>
            <a:prstGeom prst="rect">
              <a:avLst/>
            </a:prstGeom>
          </p:spPr>
          <p:txBody>
            <a:bodyPr lIns="0" tIns="0" rIns="0" bIns="0" rtlCol="0" anchor="t">
              <a:spAutoFit/>
            </a:bodyPr>
            <a:lstStyle/>
            <a:p>
              <a:pPr algn="ctr">
                <a:lnSpc>
                  <a:spcPts val="3749"/>
                </a:lnSpc>
              </a:pPr>
              <a:r>
                <a:rPr lang="en-US" sz="2499" spc="74">
                  <a:solidFill>
                    <a:srgbClr val="FFFFFF"/>
                  </a:solidFill>
                  <a:latin typeface="HK Grotesk Light"/>
                </a:rPr>
                <a:t>4 Days. 96 Hours. 5760 minutes.</a:t>
              </a:r>
            </a:p>
            <a:p>
              <a:pPr algn="ctr">
                <a:lnSpc>
                  <a:spcPts val="3749"/>
                </a:lnSpc>
              </a:pPr>
              <a:r>
                <a:rPr lang="en-US" sz="2499" spc="74">
                  <a:solidFill>
                    <a:srgbClr val="FFFFFF"/>
                  </a:solidFill>
                  <a:latin typeface="HK Grotesk Light"/>
                </a:rPr>
                <a:t>The average amount of time it takes to transfer a patients records from one place to another. </a:t>
              </a:r>
            </a:p>
            <a:p>
              <a:pPr algn="ctr">
                <a:lnSpc>
                  <a:spcPts val="3749"/>
                </a:lnSpc>
              </a:pPr>
              <a:r>
                <a:rPr lang="en-US" sz="2499" spc="74">
                  <a:solidFill>
                    <a:srgbClr val="FFFFFF"/>
                  </a:solidFill>
                  <a:latin typeface="HK Grotesk Light"/>
                </a:rPr>
                <a:t>The difference between life and death is only: </a:t>
              </a:r>
            </a:p>
            <a:p>
              <a:pPr algn="ctr">
                <a:lnSpc>
                  <a:spcPts val="3749"/>
                </a:lnSpc>
              </a:pPr>
              <a:r>
                <a:rPr lang="en-US" sz="2499" spc="74">
                  <a:solidFill>
                    <a:srgbClr val="FFFFFF"/>
                  </a:solidFill>
                  <a:latin typeface="HK Grotesk Light"/>
                </a:rPr>
                <a:t>1 minute. 60 seconds.</a:t>
              </a:r>
            </a:p>
          </p:txBody>
        </p:sp>
      </p:grpSp>
      <p:pic>
        <p:nvPicPr>
          <p:cNvPr id="13" name="Picture 1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3828809" y="1165830"/>
            <a:ext cx="433644" cy="108017"/>
          </a:xfrm>
          <a:prstGeom prst="rect">
            <a:avLst/>
          </a:prstGeom>
        </p:spPr>
      </p:pic>
      <p:pic>
        <p:nvPicPr>
          <p:cNvPr id="14" name="Picture 14"/>
          <p:cNvPicPr>
            <a:picLocks noChangeAspect="1"/>
          </p:cNvPicPr>
          <p:nvPr/>
        </p:nvPicPr>
        <p:blipFill>
          <a:blip r:embed="rId4"/>
          <a:srcRect/>
          <a:stretch>
            <a:fillRect/>
          </a:stretch>
        </p:blipFill>
        <p:spPr>
          <a:xfrm>
            <a:off x="1028700" y="792506"/>
            <a:ext cx="893410" cy="8934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sp>
        <p:nvSpPr>
          <p:cNvPr id="2" name="TextBox 2"/>
          <p:cNvSpPr txBox="1"/>
          <p:nvPr/>
        </p:nvSpPr>
        <p:spPr>
          <a:xfrm>
            <a:off x="662965" y="4034235"/>
            <a:ext cx="955625" cy="439983"/>
          </a:xfrm>
          <a:prstGeom prst="rect">
            <a:avLst/>
          </a:prstGeom>
        </p:spPr>
        <p:txBody>
          <a:bodyPr lIns="0" tIns="0" rIns="0" bIns="0" rtlCol="0" anchor="t">
            <a:spAutoFit/>
          </a:bodyPr>
          <a:lstStyle/>
          <a:p>
            <a:pPr algn="ctr">
              <a:lnSpc>
                <a:spcPts val="3200"/>
              </a:lnSpc>
            </a:pPr>
            <a:r>
              <a:rPr lang="en-US" sz="3200">
                <a:solidFill>
                  <a:srgbClr val="FFFFFF">
                    <a:alpha val="9804"/>
                  </a:srgbClr>
                </a:solidFill>
                <a:latin typeface="HK Grotesk Bold"/>
              </a:rPr>
              <a:t>09</a:t>
            </a:r>
          </a:p>
        </p:txBody>
      </p:sp>
      <p:sp>
        <p:nvSpPr>
          <p:cNvPr id="3" name="TextBox 3"/>
          <p:cNvSpPr txBox="1"/>
          <p:nvPr/>
        </p:nvSpPr>
        <p:spPr>
          <a:xfrm>
            <a:off x="2525853" y="2885350"/>
            <a:ext cx="6407711" cy="2877124"/>
          </a:xfrm>
          <a:prstGeom prst="rect">
            <a:avLst/>
          </a:prstGeom>
        </p:spPr>
        <p:txBody>
          <a:bodyPr lIns="0" tIns="0" rIns="0" bIns="0" rtlCol="0" anchor="t">
            <a:spAutoFit/>
          </a:bodyPr>
          <a:lstStyle/>
          <a:p>
            <a:pPr>
              <a:lnSpc>
                <a:spcPts val="22159"/>
              </a:lnSpc>
            </a:pPr>
            <a:r>
              <a:rPr lang="en-US" sz="20145" dirty="0">
                <a:solidFill>
                  <a:srgbClr val="E56163"/>
                </a:solidFill>
                <a:latin typeface="HK Grotesk Bold"/>
              </a:rPr>
              <a:t>200%</a:t>
            </a:r>
          </a:p>
        </p:txBody>
      </p:sp>
      <p:sp>
        <p:nvSpPr>
          <p:cNvPr id="4" name="TextBox 4"/>
          <p:cNvSpPr txBox="1"/>
          <p:nvPr/>
        </p:nvSpPr>
        <p:spPr>
          <a:xfrm>
            <a:off x="2315417" y="6136445"/>
            <a:ext cx="6828583" cy="2240915"/>
          </a:xfrm>
          <a:prstGeom prst="rect">
            <a:avLst/>
          </a:prstGeom>
        </p:spPr>
        <p:txBody>
          <a:bodyPr lIns="0" tIns="0" rIns="0" bIns="0" rtlCol="0" anchor="t">
            <a:spAutoFit/>
          </a:bodyPr>
          <a:lstStyle/>
          <a:p>
            <a:pPr algn="ctr">
              <a:lnSpc>
                <a:spcPts val="4480"/>
              </a:lnSpc>
            </a:pPr>
            <a:r>
              <a:rPr lang="en-US" sz="3200">
                <a:solidFill>
                  <a:srgbClr val="FFFFFF"/>
                </a:solidFill>
                <a:latin typeface="HK Grotesk Medium"/>
              </a:rPr>
              <a:t>increase in the amount of time it takes patient data to be transferred from medical center to medical center over the past year</a:t>
            </a:r>
          </a:p>
        </p:txBody>
      </p:sp>
      <p:grpSp>
        <p:nvGrpSpPr>
          <p:cNvPr id="5" name="Group 5"/>
          <p:cNvGrpSpPr/>
          <p:nvPr/>
        </p:nvGrpSpPr>
        <p:grpSpPr>
          <a:xfrm>
            <a:off x="1028700" y="5143500"/>
            <a:ext cx="112078" cy="5810374"/>
            <a:chOff x="0" y="0"/>
            <a:chExt cx="149437" cy="7747165"/>
          </a:xfrm>
        </p:grpSpPr>
        <p:sp>
          <p:nvSpPr>
            <p:cNvPr id="6" name="AutoShape 6"/>
            <p:cNvSpPr/>
            <p:nvPr/>
          </p:nvSpPr>
          <p:spPr>
            <a:xfrm>
              <a:off x="0" y="0"/>
              <a:ext cx="149437" cy="7747165"/>
            </a:xfrm>
            <a:prstGeom prst="rect">
              <a:avLst/>
            </a:prstGeom>
            <a:solidFill>
              <a:srgbClr val="FFFFFF"/>
            </a:solidFill>
          </p:spPr>
        </p:sp>
        <p:sp>
          <p:nvSpPr>
            <p:cNvPr id="7" name="AutoShape 7"/>
            <p:cNvSpPr/>
            <p:nvPr/>
          </p:nvSpPr>
          <p:spPr>
            <a:xfrm>
              <a:off x="0" y="0"/>
              <a:ext cx="149437" cy="2280560"/>
            </a:xfrm>
            <a:prstGeom prst="rect">
              <a:avLst/>
            </a:prstGeom>
            <a:solidFill>
              <a:srgbClr val="E56163"/>
            </a:solidFill>
          </p:spPr>
        </p:sp>
      </p:grpSp>
      <p:sp>
        <p:nvSpPr>
          <p:cNvPr id="8" name="TextBox 8"/>
          <p:cNvSpPr txBox="1"/>
          <p:nvPr/>
        </p:nvSpPr>
        <p:spPr>
          <a:xfrm>
            <a:off x="14248105" y="936342"/>
            <a:ext cx="3011195" cy="539064"/>
          </a:xfrm>
          <a:prstGeom prst="rect">
            <a:avLst/>
          </a:prstGeom>
        </p:spPr>
        <p:txBody>
          <a:bodyPr lIns="0" tIns="0" rIns="0" bIns="0" rtlCol="0" anchor="t">
            <a:spAutoFit/>
          </a:bodyPr>
          <a:lstStyle/>
          <a:p>
            <a:pPr>
              <a:lnSpc>
                <a:spcPts val="4339"/>
              </a:lnSpc>
            </a:pPr>
            <a:r>
              <a:rPr lang="en-US" sz="3099" spc="464">
                <a:solidFill>
                  <a:srgbClr val="E56163"/>
                </a:solidFill>
                <a:latin typeface="HK Grotesk Medium"/>
              </a:rPr>
              <a:t>HEALTH HUB</a:t>
            </a:r>
          </a:p>
        </p:txBody>
      </p:sp>
      <p:grpSp>
        <p:nvGrpSpPr>
          <p:cNvPr id="9" name="Group 9"/>
          <p:cNvGrpSpPr/>
          <p:nvPr/>
        </p:nvGrpSpPr>
        <p:grpSpPr>
          <a:xfrm>
            <a:off x="9961302" y="2869640"/>
            <a:ext cx="7828202" cy="5214010"/>
            <a:chOff x="0" y="0"/>
            <a:chExt cx="10437603" cy="6952013"/>
          </a:xfrm>
        </p:grpSpPr>
        <p:grpSp>
          <p:nvGrpSpPr>
            <p:cNvPr id="10" name="Group 10"/>
            <p:cNvGrpSpPr/>
            <p:nvPr/>
          </p:nvGrpSpPr>
          <p:grpSpPr>
            <a:xfrm>
              <a:off x="0" y="0"/>
              <a:ext cx="10437603" cy="6952013"/>
              <a:chOff x="0" y="0"/>
              <a:chExt cx="7529426" cy="5015009"/>
            </a:xfrm>
          </p:grpSpPr>
          <p:sp>
            <p:nvSpPr>
              <p:cNvPr id="11" name="Freeform 11"/>
              <p:cNvSpPr/>
              <p:nvPr/>
            </p:nvSpPr>
            <p:spPr>
              <a:xfrm>
                <a:off x="0" y="0"/>
                <a:ext cx="7529426" cy="5015009"/>
              </a:xfrm>
              <a:custGeom>
                <a:avLst/>
                <a:gdLst/>
                <a:ahLst/>
                <a:cxnLst/>
                <a:rect l="l" t="t" r="r" b="b"/>
                <a:pathLst>
                  <a:path w="7529426" h="5015009">
                    <a:moveTo>
                      <a:pt x="7224626" y="0"/>
                    </a:moveTo>
                    <a:lnTo>
                      <a:pt x="304800" y="0"/>
                    </a:lnTo>
                    <a:cubicBezTo>
                      <a:pt x="135890" y="0"/>
                      <a:pt x="0" y="135890"/>
                      <a:pt x="0" y="304800"/>
                    </a:cubicBezTo>
                    <a:lnTo>
                      <a:pt x="0" y="4710209"/>
                    </a:lnTo>
                    <a:cubicBezTo>
                      <a:pt x="0" y="4879118"/>
                      <a:pt x="135890" y="5015009"/>
                      <a:pt x="304800" y="5015009"/>
                    </a:cubicBezTo>
                    <a:lnTo>
                      <a:pt x="7224626" y="5015009"/>
                    </a:lnTo>
                    <a:cubicBezTo>
                      <a:pt x="7393536" y="5015009"/>
                      <a:pt x="7529426" y="4879118"/>
                      <a:pt x="7529426" y="4710209"/>
                    </a:cubicBezTo>
                    <a:lnTo>
                      <a:pt x="7529426" y="304800"/>
                    </a:lnTo>
                    <a:cubicBezTo>
                      <a:pt x="7529426" y="135890"/>
                      <a:pt x="7393536" y="0"/>
                      <a:pt x="7224626" y="0"/>
                    </a:cubicBezTo>
                    <a:close/>
                  </a:path>
                </a:pathLst>
              </a:custGeom>
              <a:solidFill>
                <a:srgbClr val="2E2E2E"/>
              </a:solidFill>
            </p:spPr>
          </p:sp>
        </p:grpSp>
        <p:sp>
          <p:nvSpPr>
            <p:cNvPr id="12" name="TextBox 12"/>
            <p:cNvSpPr txBox="1"/>
            <p:nvPr/>
          </p:nvSpPr>
          <p:spPr>
            <a:xfrm>
              <a:off x="1959533" y="628667"/>
              <a:ext cx="6528279" cy="5618480"/>
            </a:xfrm>
            <a:prstGeom prst="rect">
              <a:avLst/>
            </a:prstGeom>
          </p:spPr>
          <p:txBody>
            <a:bodyPr lIns="0" tIns="0" rIns="0" bIns="0" rtlCol="0" anchor="t">
              <a:spAutoFit/>
            </a:bodyPr>
            <a:lstStyle/>
            <a:p>
              <a:pPr algn="ctr">
                <a:lnSpc>
                  <a:spcPts val="3749"/>
                </a:lnSpc>
              </a:pPr>
              <a:r>
                <a:rPr lang="en-US" sz="2499" spc="74">
                  <a:solidFill>
                    <a:srgbClr val="FFFFFF"/>
                  </a:solidFill>
                  <a:latin typeface="HK Grotesk Light"/>
                </a:rPr>
                <a:t>One of the biggest problems that a patient faces these days when they want to make a shift form one medicare provider to another is the amount of time it takes to get their medical personnel files transferred. Over the past year the time duration has increased by 200% </a:t>
              </a:r>
            </a:p>
          </p:txBody>
        </p:sp>
      </p:grpSp>
      <p:pic>
        <p:nvPicPr>
          <p:cNvPr id="13" name="Picture 1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3828809" y="1165830"/>
            <a:ext cx="433644" cy="108017"/>
          </a:xfrm>
          <a:prstGeom prst="rect">
            <a:avLst/>
          </a:prstGeom>
        </p:spPr>
      </p:pic>
      <p:pic>
        <p:nvPicPr>
          <p:cNvPr id="14" name="Picture 14"/>
          <p:cNvPicPr>
            <a:picLocks noChangeAspect="1"/>
          </p:cNvPicPr>
          <p:nvPr/>
        </p:nvPicPr>
        <p:blipFill>
          <a:blip r:embed="rId4"/>
          <a:srcRect/>
          <a:stretch>
            <a:fillRect/>
          </a:stretch>
        </p:blipFill>
        <p:spPr>
          <a:xfrm>
            <a:off x="1028700" y="792506"/>
            <a:ext cx="893410" cy="8934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783</Words>
  <Application>Microsoft Office PowerPoint</Application>
  <PresentationFormat>Custom</PresentationFormat>
  <Paragraphs>106</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HK Grotesk Medium Bold</vt:lpstr>
      <vt:lpstr>HK Grotesk Bold</vt:lpstr>
      <vt:lpstr>Calibri</vt:lpstr>
      <vt:lpstr>Arial</vt:lpstr>
      <vt:lpstr>HK Grotesk Light</vt:lpstr>
      <vt:lpstr>HK Grotesk Medium</vt:lpstr>
      <vt:lpstr>Arimo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Hub - BnC Presentation</dc:title>
  <cp:lastModifiedBy>Aman Anand</cp:lastModifiedBy>
  <cp:revision>11</cp:revision>
  <dcterms:created xsi:type="dcterms:W3CDTF">2006-08-16T00:00:00Z</dcterms:created>
  <dcterms:modified xsi:type="dcterms:W3CDTF">2021-05-28T14:14:37Z</dcterms:modified>
  <dc:identifier>DAEfFzfrOkQ</dc:identifier>
</cp:coreProperties>
</file>