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1" r:id="rId5"/>
    <p:sldId id="258" r:id="rId6"/>
    <p:sldId id="263" r:id="rId7"/>
    <p:sldId id="259" r:id="rId8"/>
    <p:sldId id="260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iPark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Kaustubh Sinha, Saket Vaibhav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/>
              <a:t>User home page 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480" y="1640840"/>
            <a:ext cx="5557520" cy="4919345"/>
          </a:xfrm>
        </p:spPr>
        <p:txBody>
          <a:bodyPr>
            <a:normAutofit fontScale="45000"/>
          </a:bodyPr>
          <a:p>
            <a:r>
              <a:rPr lang="en-US"/>
              <a:t>Search button click flow:</a:t>
            </a:r>
            <a:endParaRPr lang="en-US"/>
          </a:p>
          <a:p>
            <a:r>
              <a:rPr lang="en-US"/>
              <a:t>Duration selection</a:t>
            </a:r>
            <a:endParaRPr lang="en-US"/>
          </a:p>
          <a:p>
            <a:r>
              <a:rPr lang="en-US"/>
              <a:t>Date view (monthly) and time selection from when to when in two rotating adjustable time wheels (like suitcase lock) </a:t>
            </a:r>
            <a:endParaRPr lang="en-US"/>
          </a:p>
          <a:p>
            <a:r>
              <a:rPr lang="en-US"/>
              <a:t>Click select location to confirm time and go to next page</a:t>
            </a:r>
            <a:endParaRPr lang="en-US"/>
          </a:p>
          <a:p>
            <a:r>
              <a:rPr lang="en-US"/>
              <a:t>New page with location search bar, google map api and a radial distance search, clicking search shows the clients within the selected range. </a:t>
            </a:r>
            <a:endParaRPr lang="en-US"/>
          </a:p>
          <a:p>
            <a:r>
              <a:rPr lang="en-US"/>
              <a:t>Persist with region </a:t>
            </a:r>
            <a:endParaRPr lang="en-US"/>
          </a:p>
          <a:p>
            <a:r>
              <a:rPr lang="en-US"/>
              <a:t>Selecting a client opens client details page with client information such as client's welcome message, certifications, features, history and rate etc. </a:t>
            </a:r>
            <a:endParaRPr lang="en-US"/>
          </a:p>
          <a:p>
            <a:r>
              <a:rPr lang="en-US"/>
              <a:t>The go back to persisting location page or select another client. </a:t>
            </a:r>
            <a:endParaRPr lang="en-US"/>
          </a:p>
          <a:p>
            <a:r>
              <a:rPr lang="en-US"/>
              <a:t>Then when the client is selected, proceed with booking page: showing total and asking for payment information (allow for card information saving and using the checkbox for that payment) allow + option to add new card always. </a:t>
            </a:r>
            <a:endParaRPr lang="en-US"/>
          </a:p>
          <a:p>
            <a:r>
              <a:rPr lang="en-US"/>
              <a:t>Proceed with payment. (not sure how those pages work after se ding payment info. </a:t>
            </a:r>
            <a:endParaRPr lang="en-US"/>
          </a:p>
          <a:p>
            <a:r>
              <a:rPr lang="en-US"/>
              <a:t>Show client's pre-written welcome message and parking instructions once payment is confirmed along with an option to check the receipt on the top right or left under a separate button(allow download). 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6951980" y="465455"/>
            <a:ext cx="3745865" cy="571182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483475" y="1806575"/>
            <a:ext cx="2627630" cy="145415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ym typeface="+mn-ea"/>
            </a:endParaRPr>
          </a:p>
          <a:p>
            <a:pPr algn="ctr"/>
            <a:r>
              <a:rPr lang="en-US">
                <a:sym typeface="+mn-ea"/>
              </a:rPr>
              <a:t>Search button</a:t>
            </a:r>
            <a:endParaRPr lang="en-US"/>
          </a:p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483475" y="3667125"/>
            <a:ext cx="1202690" cy="86741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ym typeface="+mn-ea"/>
              </a:rPr>
              <a:t>Favourites button</a:t>
            </a:r>
            <a:endParaRPr lang="en-US" sz="1600">
              <a:sym typeface="+mn-ea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908415" y="3667125"/>
            <a:ext cx="1202690" cy="86741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ym typeface="+mn-ea"/>
              </a:rPr>
              <a:t>Transit button</a:t>
            </a:r>
            <a:endParaRPr lang="en-US" sz="1600">
              <a:sym typeface="+mn-ea"/>
            </a:endParaRPr>
          </a:p>
        </p:txBody>
      </p:sp>
      <p:sp>
        <p:nvSpPr>
          <p:cNvPr id="8" name="Round Single Corner Rectangle 7"/>
          <p:cNvSpPr/>
          <p:nvPr/>
        </p:nvSpPr>
        <p:spPr>
          <a:xfrm rot="5400000">
            <a:off x="9259570" y="4739005"/>
            <a:ext cx="995045" cy="1880870"/>
          </a:xfrm>
          <a:prstGeom prst="round1Rect">
            <a:avLst>
              <a:gd name="adj" fmla="val 50000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/>
              <a:t>Settings</a:t>
            </a:r>
            <a:endParaRPr lang="en-US" sz="1600"/>
          </a:p>
        </p:txBody>
      </p:sp>
      <p:sp>
        <p:nvSpPr>
          <p:cNvPr id="9" name="Round Single Corner Rectangle 8"/>
          <p:cNvSpPr/>
          <p:nvPr/>
        </p:nvSpPr>
        <p:spPr>
          <a:xfrm rot="5400000" flipV="1">
            <a:off x="7386955" y="4747895"/>
            <a:ext cx="995045" cy="1864360"/>
          </a:xfrm>
          <a:prstGeom prst="round1Rect">
            <a:avLst>
              <a:gd name="adj" fmla="val 50000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/>
              <a:t>History</a:t>
            </a:r>
            <a:endParaRPr lang="en-US" sz="1600"/>
          </a:p>
        </p:txBody>
      </p:sp>
      <p:grpSp>
        <p:nvGrpSpPr>
          <p:cNvPr id="11" name="Group 10"/>
          <p:cNvGrpSpPr/>
          <p:nvPr/>
        </p:nvGrpSpPr>
        <p:grpSpPr>
          <a:xfrm>
            <a:off x="8084923" y="4534475"/>
            <a:ext cx="3550304" cy="827250"/>
            <a:chOff x="13633" y="7262"/>
            <a:chExt cx="4690" cy="1190"/>
          </a:xfrm>
        </p:grpSpPr>
        <p:cxnSp>
          <p:nvCxnSpPr>
            <p:cNvPr id="34" name="Straight Arrow Connector 33"/>
            <p:cNvCxnSpPr>
              <a:stCxn id="6" idx="2"/>
              <a:endCxn id="10" idx="1"/>
            </p:cNvCxnSpPr>
            <p:nvPr/>
          </p:nvCxnSpPr>
          <p:spPr>
            <a:xfrm>
              <a:off x="13633" y="7262"/>
              <a:ext cx="2355" cy="726"/>
            </a:xfrm>
            <a:prstGeom prst="straightConnector1">
              <a:avLst/>
            </a:prstGeom>
            <a:ln w="31750" cap="rnd">
              <a:solidFill>
                <a:schemeClr val="tx1"/>
              </a:solidFill>
              <a:round/>
              <a:tailEnd type="arrow" w="med" len="med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0" name="Text Box 9"/>
            <p:cNvSpPr txBox="1"/>
            <p:nvPr/>
          </p:nvSpPr>
          <p:spPr>
            <a:xfrm>
              <a:off x="15988" y="7524"/>
              <a:ext cx="2335" cy="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For quick bookings</a:t>
              </a:r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509760" y="2912110"/>
            <a:ext cx="2682240" cy="922020"/>
            <a:chOff x="14099" y="7524"/>
            <a:chExt cx="4224" cy="1452"/>
          </a:xfrm>
        </p:grpSpPr>
        <p:cxnSp>
          <p:nvCxnSpPr>
            <p:cNvPr id="13" name="Straight Arrow Connector 12"/>
            <p:cNvCxnSpPr>
              <a:stCxn id="7" idx="0"/>
              <a:endCxn id="14" idx="1"/>
            </p:cNvCxnSpPr>
            <p:nvPr/>
          </p:nvCxnSpPr>
          <p:spPr>
            <a:xfrm flipV="1">
              <a:off x="14099" y="8250"/>
              <a:ext cx="1889" cy="463"/>
            </a:xfrm>
            <a:prstGeom prst="straightConnector1">
              <a:avLst/>
            </a:prstGeom>
            <a:ln w="31750" cap="rnd">
              <a:solidFill>
                <a:schemeClr val="tx1"/>
              </a:solidFill>
              <a:round/>
              <a:tailEnd type="arrow" w="med" len="med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4" name="Text Box 13"/>
            <p:cNvSpPr txBox="1"/>
            <p:nvPr/>
          </p:nvSpPr>
          <p:spPr>
            <a:xfrm>
              <a:off x="15988" y="7524"/>
              <a:ext cx="2335" cy="1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For lookup into public parking</a:t>
              </a:r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iPark"/>
          <p:cNvPicPr>
            <a:picLocks noChangeAspect="1"/>
          </p:cNvPicPr>
          <p:nvPr/>
        </p:nvPicPr>
        <p:blipFill>
          <a:blip r:embed="rId1"/>
          <a:srcRect l="21524" r="7259" b="15280"/>
          <a:stretch>
            <a:fillRect/>
          </a:stretch>
        </p:blipFill>
        <p:spPr>
          <a:xfrm rot="16200000">
            <a:off x="4047490" y="-683895"/>
            <a:ext cx="4267200" cy="9017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2590" y="6018530"/>
            <a:ext cx="8362950" cy="3742055"/>
          </a:xfrm>
        </p:spPr>
        <p:txBody>
          <a:bodyPr/>
          <a:p>
            <a:pPr marL="0" indent="0">
              <a:buNone/>
            </a:pPr>
            <a:r>
              <a:rPr lang="en-US"/>
              <a:t>‘when‘ should come before ‘where’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/>
              <a:t>An example of User flow (as described in the last slide)</a:t>
            </a:r>
            <a:endParaRPr lang="en-US"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/>
              <a:t>History and Favourites page flow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480" y="1640840"/>
            <a:ext cx="6649085" cy="4919345"/>
          </a:xfrm>
        </p:spPr>
        <p:txBody>
          <a:bodyPr>
            <a:normAutofit/>
          </a:bodyPr>
          <a:p>
            <a:r>
              <a:rPr lang="en-US"/>
              <a:t>Multiple entries for </a:t>
            </a:r>
            <a:endParaRPr lang="en-US"/>
          </a:p>
          <a:p>
            <a:pPr lvl="1"/>
            <a:r>
              <a:rPr lang="en-US" sz="2400"/>
              <a:t>history - </a:t>
            </a:r>
            <a:r>
              <a:rPr lang="en-US"/>
              <a:t>past reservations</a:t>
            </a:r>
            <a:endParaRPr lang="en-US"/>
          </a:p>
          <a:p>
            <a:pPr lvl="1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427990" y="2707640"/>
            <a:ext cx="5274310" cy="3529330"/>
            <a:chOff x="1420" y="4772"/>
            <a:chExt cx="8306" cy="5558"/>
          </a:xfrm>
        </p:grpSpPr>
        <p:grpSp>
          <p:nvGrpSpPr>
            <p:cNvPr id="13" name="Group 12"/>
            <p:cNvGrpSpPr/>
            <p:nvPr/>
          </p:nvGrpSpPr>
          <p:grpSpPr>
            <a:xfrm>
              <a:off x="1420" y="5693"/>
              <a:ext cx="2556" cy="4294"/>
              <a:chOff x="10948" y="719"/>
              <a:chExt cx="2556" cy="4294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10948" y="719"/>
                <a:ext cx="2557" cy="4294"/>
                <a:chOff x="10948" y="733"/>
                <a:chExt cx="5899" cy="8995"/>
              </a:xfrm>
            </p:grpSpPr>
            <p:sp>
              <p:nvSpPr>
                <p:cNvPr id="4" name="Rounded Rectangle 3"/>
                <p:cNvSpPr/>
                <p:nvPr/>
              </p:nvSpPr>
              <p:spPr>
                <a:xfrm>
                  <a:off x="10948" y="733"/>
                  <a:ext cx="5899" cy="8995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" name="Rounded Rectangle 4"/>
                <p:cNvSpPr/>
                <p:nvPr/>
              </p:nvSpPr>
              <p:spPr>
                <a:xfrm>
                  <a:off x="11785" y="2511"/>
                  <a:ext cx="4138" cy="966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sp>
            <p:nvSpPr>
              <p:cNvPr id="9" name="Rounded Rectangle 8"/>
              <p:cNvSpPr/>
              <p:nvPr/>
            </p:nvSpPr>
            <p:spPr>
              <a:xfrm>
                <a:off x="11311" y="2183"/>
                <a:ext cx="1794" cy="461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11311" y="2785"/>
                <a:ext cx="1794" cy="461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11311" y="3429"/>
                <a:ext cx="1794" cy="461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11311" y="4073"/>
                <a:ext cx="1794" cy="461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14" name="Rounded Rectangle 13"/>
            <p:cNvSpPr/>
            <p:nvPr/>
          </p:nvSpPr>
          <p:spPr>
            <a:xfrm>
              <a:off x="5972" y="4772"/>
              <a:ext cx="3755" cy="555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>
                  <a:solidFill>
                    <a:schemeClr val="tx1"/>
                  </a:solidFill>
                </a:rPr>
                <a:t>List name</a:t>
              </a:r>
              <a:endParaRPr lang="en-US">
                <a:solidFill>
                  <a:schemeClr val="tx1"/>
                </a:solidFill>
              </a:endParaRP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>
                  <a:solidFill>
                    <a:schemeClr val="tx1"/>
                  </a:solidFill>
                </a:rPr>
                <a:t>Show client/ user attributes</a:t>
              </a:r>
              <a:endParaRPr lang="en-US">
                <a:solidFill>
                  <a:schemeClr val="tx1"/>
                </a:solidFill>
              </a:endParaRP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>
                  <a:solidFill>
                    <a:schemeClr val="tx1"/>
                  </a:solidFill>
                </a:rPr>
                <a:t>Show date, duration of booking</a:t>
              </a:r>
              <a:endParaRPr lang="en-US">
                <a:solidFill>
                  <a:schemeClr val="tx1"/>
                </a:solidFill>
              </a:endParaRP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>
                  <a:solidFill>
                    <a:schemeClr val="tx1"/>
                  </a:solidFill>
                </a:rPr>
                <a:t>Option to check receipt (downloadable PDF table)</a:t>
              </a:r>
              <a:endParaRPr lang="en-US">
                <a:solidFill>
                  <a:schemeClr val="tx1"/>
                </a:solidFill>
              </a:endParaRPr>
            </a:p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5" idx="3"/>
              <a:endCxn id="14" idx="1"/>
            </p:cNvCxnSpPr>
            <p:nvPr/>
          </p:nvCxnSpPr>
          <p:spPr>
            <a:xfrm>
              <a:off x="3577" y="6773"/>
              <a:ext cx="2395" cy="779"/>
            </a:xfrm>
            <a:prstGeom prst="straightConnector1">
              <a:avLst/>
            </a:prstGeom>
            <a:ln w="31750" cap="rnd">
              <a:solidFill>
                <a:schemeClr val="tx1"/>
              </a:solidFill>
              <a:round/>
              <a:tailEnd type="arrow" w="med" len="med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6620510" y="2708275"/>
            <a:ext cx="5274310" cy="3529330"/>
            <a:chOff x="10231" y="4428"/>
            <a:chExt cx="8306" cy="5558"/>
          </a:xfrm>
        </p:grpSpPr>
        <p:grpSp>
          <p:nvGrpSpPr>
            <p:cNvPr id="25" name="Group 24"/>
            <p:cNvGrpSpPr/>
            <p:nvPr/>
          </p:nvGrpSpPr>
          <p:grpSpPr>
            <a:xfrm>
              <a:off x="10231" y="5349"/>
              <a:ext cx="2556" cy="4294"/>
              <a:chOff x="10948" y="719"/>
              <a:chExt cx="2556" cy="4294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10948" y="719"/>
                <a:ext cx="2557" cy="4294"/>
                <a:chOff x="10948" y="733"/>
                <a:chExt cx="5899" cy="8995"/>
              </a:xfrm>
            </p:grpSpPr>
            <p:sp>
              <p:nvSpPr>
                <p:cNvPr id="27" name="Rounded Rectangle 26"/>
                <p:cNvSpPr/>
                <p:nvPr/>
              </p:nvSpPr>
              <p:spPr>
                <a:xfrm>
                  <a:off x="10948" y="733"/>
                  <a:ext cx="5899" cy="8995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28" name="Rounded Rectangle 27"/>
                <p:cNvSpPr/>
                <p:nvPr/>
              </p:nvSpPr>
              <p:spPr>
                <a:xfrm>
                  <a:off x="11785" y="2511"/>
                  <a:ext cx="4138" cy="966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sp>
            <p:nvSpPr>
              <p:cNvPr id="29" name="Rounded Rectangle 28"/>
              <p:cNvSpPr/>
              <p:nvPr/>
            </p:nvSpPr>
            <p:spPr>
              <a:xfrm>
                <a:off x="11311" y="2183"/>
                <a:ext cx="1794" cy="461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11311" y="2785"/>
                <a:ext cx="1794" cy="461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11311" y="3429"/>
                <a:ext cx="1794" cy="461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11311" y="4073"/>
                <a:ext cx="1794" cy="461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33" name="Rounded Rectangle 32"/>
            <p:cNvSpPr/>
            <p:nvPr/>
          </p:nvSpPr>
          <p:spPr>
            <a:xfrm>
              <a:off x="14783" y="4428"/>
              <a:ext cx="3755" cy="555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>
                  <a:solidFill>
                    <a:schemeClr val="tx1"/>
                  </a:solidFill>
                </a:rPr>
                <a:t>List name</a:t>
              </a:r>
              <a:endParaRPr lang="en-US">
                <a:solidFill>
                  <a:schemeClr val="tx1"/>
                </a:solidFill>
              </a:endParaRP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>
                  <a:solidFill>
                    <a:schemeClr val="tx1"/>
                  </a:solidFill>
                </a:rPr>
                <a:t>Show client/ user attributes</a:t>
              </a:r>
              <a:endParaRPr lang="en-US">
                <a:solidFill>
                  <a:schemeClr val="tx1"/>
                </a:solidFill>
              </a:endParaRP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>
                  <a:solidFill>
                    <a:schemeClr val="tx1"/>
                  </a:solidFill>
                </a:rPr>
                <a:t>Show location</a:t>
              </a:r>
              <a:endParaRPr lang="en-US">
                <a:solidFill>
                  <a:schemeClr val="tx1"/>
                </a:solidFill>
              </a:endParaRP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>
                  <a:solidFill>
                    <a:schemeClr val="tx1"/>
                  </a:solidFill>
                </a:rPr>
                <a:t>Option to see history with client</a:t>
              </a:r>
              <a:endParaRPr lang="en-US">
                <a:solidFill>
                  <a:schemeClr val="tx1"/>
                </a:solidFill>
              </a:endParaRPr>
            </a:p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4" name="Straight Arrow Connector 33"/>
            <p:cNvCxnSpPr>
              <a:endCxn id="33" idx="1"/>
            </p:cNvCxnSpPr>
            <p:nvPr/>
          </p:nvCxnSpPr>
          <p:spPr>
            <a:xfrm>
              <a:off x="12388" y="6429"/>
              <a:ext cx="2395" cy="779"/>
            </a:xfrm>
            <a:prstGeom prst="straightConnector1">
              <a:avLst/>
            </a:prstGeom>
            <a:ln w="31750" cap="rnd">
              <a:solidFill>
                <a:schemeClr val="tx1"/>
              </a:solidFill>
              <a:round/>
              <a:tailEnd type="arrow" w="med" len="med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36" name="Content Placeholder 2"/>
          <p:cNvSpPr>
            <a:spLocks noGrp="1"/>
          </p:cNvSpPr>
          <p:nvPr/>
        </p:nvSpPr>
        <p:spPr>
          <a:xfrm>
            <a:off x="6370320" y="1640840"/>
            <a:ext cx="6649085" cy="491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Multiple entries for </a:t>
            </a:r>
            <a:endParaRPr lang="en-US"/>
          </a:p>
          <a:p>
            <a:pPr lvl="1"/>
            <a:r>
              <a:rPr lang="en-US"/>
              <a:t>favourites - locations and durations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/>
              <a:t>Client home page 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480" y="1640840"/>
            <a:ext cx="5557520" cy="4919345"/>
          </a:xfrm>
        </p:spPr>
        <p:txBody>
          <a:bodyPr>
            <a:normAutofit fontScale="60000"/>
          </a:bodyPr>
          <a:p>
            <a:r>
              <a:rPr lang="en-US"/>
              <a:t>Current</a:t>
            </a:r>
            <a:endParaRPr lang="en-US"/>
          </a:p>
          <a:p>
            <a:pPr lvl="1"/>
            <a:r>
              <a:rPr lang="en-US"/>
              <a:t>If there’s a car on any of the hosted listings</a:t>
            </a:r>
            <a:endParaRPr lang="en-US"/>
          </a:p>
          <a:p>
            <a:r>
              <a:rPr lang="en-US"/>
              <a:t>Upcoming</a:t>
            </a:r>
            <a:endParaRPr lang="en-US"/>
          </a:p>
          <a:p>
            <a:pPr lvl="1"/>
            <a:r>
              <a:rPr lang="en-US"/>
              <a:t> Upcoming reservations:</a:t>
            </a:r>
            <a:endParaRPr lang="en-US"/>
          </a:p>
          <a:p>
            <a:pPr lvl="2"/>
            <a:r>
              <a:rPr lang="en-US" sz="2000"/>
              <a:t>Either after current one on the same lisitng</a:t>
            </a:r>
            <a:endParaRPr lang="en-US" sz="2000"/>
          </a:p>
          <a:p>
            <a:pPr lvl="2"/>
            <a:r>
              <a:rPr lang="en-US" sz="2000"/>
              <a:t>or earliest one on any of the lisitngs</a:t>
            </a:r>
            <a:endParaRPr lang="en-US"/>
          </a:p>
          <a:p>
            <a:r>
              <a:rPr lang="en-US"/>
              <a:t>Manage</a:t>
            </a:r>
            <a:endParaRPr lang="en-US"/>
          </a:p>
          <a:p>
            <a:pPr lvl="1"/>
            <a:r>
              <a:rPr lang="en-US"/>
              <a:t>Edit listing attributes such as:</a:t>
            </a:r>
            <a:endParaRPr lang="en-US"/>
          </a:p>
          <a:p>
            <a:pPr lvl="2"/>
            <a:r>
              <a:rPr lang="en-US" sz="2000"/>
              <a:t>Camera on site</a:t>
            </a:r>
            <a:endParaRPr lang="en-US" sz="2000"/>
          </a:p>
          <a:p>
            <a:pPr lvl="2"/>
            <a:r>
              <a:rPr lang="en-US" sz="2000"/>
              <a:t>Person monitoring on site</a:t>
            </a:r>
            <a:endParaRPr lang="en-US" sz="2000"/>
          </a:p>
          <a:p>
            <a:pPr lvl="2"/>
            <a:r>
              <a:rPr lang="en-US"/>
              <a:t>demarcated area</a:t>
            </a:r>
            <a:endParaRPr lang="en-US"/>
          </a:p>
          <a:p>
            <a:pPr lvl="2"/>
            <a:r>
              <a:rPr lang="en-US"/>
              <a:t>close to transit etc.</a:t>
            </a:r>
            <a:endParaRPr lang="en-US"/>
          </a:p>
          <a:p>
            <a:r>
              <a:rPr lang="en-US"/>
              <a:t>Earnings history (add a sound when this opens)</a:t>
            </a:r>
            <a:endParaRPr lang="en-US"/>
          </a:p>
          <a:p>
            <a:pPr lvl="1"/>
            <a:r>
              <a:rPr lang="en-US"/>
              <a:t>Past reservations (duration completed and charged)</a:t>
            </a:r>
            <a:endParaRPr lang="en-US"/>
          </a:p>
          <a:p>
            <a:r>
              <a:rPr lang="en-US"/>
              <a:t>Settings</a:t>
            </a:r>
            <a:endParaRPr lang="en-US"/>
          </a:p>
          <a:p>
            <a:pPr lvl="1"/>
            <a:r>
              <a:rPr lang="en-US"/>
              <a:t>User settings for profile information</a:t>
            </a:r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6817995" y="573405"/>
            <a:ext cx="3745865" cy="5712460"/>
            <a:chOff x="10948" y="733"/>
            <a:chExt cx="5899" cy="8996"/>
          </a:xfrm>
        </p:grpSpPr>
        <p:sp>
          <p:nvSpPr>
            <p:cNvPr id="4" name="Rounded Rectangle 3"/>
            <p:cNvSpPr/>
            <p:nvPr/>
          </p:nvSpPr>
          <p:spPr>
            <a:xfrm>
              <a:off x="10948" y="733"/>
              <a:ext cx="5899" cy="8995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1326" y="1986"/>
              <a:ext cx="5143" cy="2612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1665" y="2926"/>
              <a:ext cx="2120" cy="1366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600">
                  <a:sym typeface="+mn-ea"/>
                </a:rPr>
                <a:t>Current</a:t>
              </a:r>
              <a:endParaRPr lang="en-US" sz="1600">
                <a:sym typeface="+mn-ea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4046" y="2926"/>
              <a:ext cx="2071" cy="1366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600">
                  <a:sym typeface="+mn-ea"/>
                </a:rPr>
                <a:t>Upcoming</a:t>
              </a:r>
              <a:endParaRPr lang="en-US" sz="1600">
                <a:sym typeface="+mn-ea"/>
              </a:endParaRPr>
            </a:p>
          </p:txBody>
        </p:sp>
        <p:sp>
          <p:nvSpPr>
            <p:cNvPr id="8" name="Round Single Corner Rectangle 7"/>
            <p:cNvSpPr/>
            <p:nvPr/>
          </p:nvSpPr>
          <p:spPr>
            <a:xfrm rot="5400000">
              <a:off x="14582" y="7463"/>
              <a:ext cx="1567" cy="2962"/>
            </a:xfrm>
            <a:prstGeom prst="round1Rect">
              <a:avLst>
                <a:gd name="adj" fmla="val 50000"/>
              </a:avLst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600"/>
                <a:t>Settings</a:t>
              </a:r>
              <a:endParaRPr lang="en-US" sz="1600"/>
            </a:p>
          </p:txBody>
        </p:sp>
        <p:sp>
          <p:nvSpPr>
            <p:cNvPr id="9" name="Round Single Corner Rectangle 8"/>
            <p:cNvSpPr/>
            <p:nvPr/>
          </p:nvSpPr>
          <p:spPr>
            <a:xfrm rot="5400000" flipV="1">
              <a:off x="11633" y="7477"/>
              <a:ext cx="1567" cy="2936"/>
            </a:xfrm>
            <a:prstGeom prst="round1Rect">
              <a:avLst>
                <a:gd name="adj" fmla="val 50000"/>
              </a:avLst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600"/>
                <a:t>History</a:t>
              </a:r>
              <a:endParaRPr lang="en-US" sz="1600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11610" y="2188"/>
              <a:ext cx="254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Reservations</a:t>
              </a:r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1326" y="4955"/>
              <a:ext cx="5144" cy="1366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600">
                  <a:sym typeface="+mn-ea"/>
                </a:rPr>
                <a:t>Manage listing (s)</a:t>
              </a:r>
              <a:endParaRPr lang="en-US" sz="1600">
                <a:sym typeface="+mn-ea"/>
              </a:endParaRPr>
            </a:p>
          </p:txBody>
        </p:sp>
      </p:grpSp>
      <p:sp>
        <p:nvSpPr>
          <p:cNvPr id="13" name="Text Box 12"/>
          <p:cNvSpPr txBox="1"/>
          <p:nvPr/>
        </p:nvSpPr>
        <p:spPr>
          <a:xfrm>
            <a:off x="10697845" y="1691005"/>
            <a:ext cx="161607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Listing </a:t>
            </a:r>
            <a:r>
              <a:rPr lang="en-US" b="1" u="sng"/>
              <a:t>(s)</a:t>
            </a:r>
            <a:r>
              <a:rPr lang="en-US"/>
              <a:t> here since this would also lead to a page to select listings from a dropwdown and edit the selected one accordingly.</a:t>
            </a:r>
            <a:br>
              <a:rPr lang="en-US"/>
            </a:br>
            <a:br>
              <a:rPr lang="en-US"/>
            </a:br>
            <a:r>
              <a:rPr lang="en-US"/>
              <a:t>Hence it may be a class with attributes</a:t>
            </a:r>
            <a:endParaRPr lang="en-US"/>
          </a:p>
        </p:txBody>
      </p:sp>
      <p:cxnSp>
        <p:nvCxnSpPr>
          <p:cNvPr id="14" name="Straight Arrow Connector 13"/>
          <p:cNvCxnSpPr>
            <a:stCxn id="11" idx="3"/>
            <a:endCxn id="13" idx="0"/>
          </p:cNvCxnSpPr>
          <p:nvPr/>
        </p:nvCxnSpPr>
        <p:spPr>
          <a:xfrm flipV="1">
            <a:off x="10324465" y="1691005"/>
            <a:ext cx="1181735" cy="199707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/>
              <a:t>User profile details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480" y="1640840"/>
            <a:ext cx="5557520" cy="4919345"/>
          </a:xfrm>
        </p:spPr>
        <p:txBody>
          <a:bodyPr>
            <a:normAutofit lnSpcReduction="10000"/>
          </a:bodyPr>
          <a:p>
            <a:r>
              <a:rPr lang="en-US"/>
              <a:t>Ask them for the following details on signup:</a:t>
            </a:r>
            <a:endParaRPr lang="en-US"/>
          </a:p>
          <a:p>
            <a:pPr marL="457200" lvl="1" indent="0">
              <a:buNone/>
            </a:pPr>
            <a:r>
              <a:rPr lang="en-US"/>
              <a:t>- Full name</a:t>
            </a:r>
            <a:endParaRPr lang="en-US"/>
          </a:p>
          <a:p>
            <a:pPr marL="457200" lvl="1" indent="0">
              <a:buNone/>
            </a:pPr>
            <a:r>
              <a:rPr lang="en-US"/>
              <a:t>- Selfie photo with a clear background (mention that its required to verify the driving license ID) </a:t>
            </a:r>
            <a:endParaRPr lang="en-US"/>
          </a:p>
          <a:p>
            <a:pPr marL="457200" lvl="1" indent="0">
              <a:buNone/>
            </a:pPr>
            <a:r>
              <a:rPr lang="en-US"/>
              <a:t>- email</a:t>
            </a:r>
            <a:endParaRPr lang="en-US"/>
          </a:p>
          <a:p>
            <a:pPr marL="457200" lvl="1" indent="0">
              <a:buNone/>
            </a:pPr>
            <a:r>
              <a:rPr lang="en-US"/>
              <a:t>- phone(optional) </a:t>
            </a:r>
            <a:endParaRPr lang="en-US"/>
          </a:p>
          <a:p>
            <a:pPr marL="457200" lvl="1" indent="0">
              <a:buNone/>
            </a:pPr>
            <a:r>
              <a:rPr lang="en-US"/>
              <a:t>- driving license photo</a:t>
            </a:r>
            <a:endParaRPr lang="en-US"/>
          </a:p>
          <a:p>
            <a:pPr marL="457200" lvl="1" indent="0">
              <a:buNone/>
            </a:pPr>
            <a:r>
              <a:rPr lang="en-US"/>
              <a:t>- car model, make, color and license/ OR a clear back photo which captures all these details</a:t>
            </a:r>
            <a:endParaRPr lang="en-US"/>
          </a:p>
          <a:p>
            <a:pPr marL="457200" lvl="1" indent="0">
              <a:buNone/>
            </a:pPr>
            <a:r>
              <a:rPr lang="en-US"/>
              <a:t>- ratings and reviews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6223000" y="1640840"/>
            <a:ext cx="5557520" cy="491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Details visible to client before deal:</a:t>
            </a:r>
            <a:endParaRPr lang="en-US"/>
          </a:p>
          <a:p>
            <a:pPr lvl="1"/>
            <a:r>
              <a:rPr lang="en-US"/>
              <a:t>First name, second initial</a:t>
            </a:r>
            <a:endParaRPr lang="en-US"/>
          </a:p>
          <a:p>
            <a:pPr lvl="1"/>
            <a:r>
              <a:rPr lang="en-US"/>
              <a:t>Vehicle make (size and type)</a:t>
            </a:r>
            <a:endParaRPr lang="en-US"/>
          </a:p>
          <a:p>
            <a:pPr lvl="1"/>
            <a:r>
              <a:rPr lang="en-US"/>
              <a:t>User’s rating history</a:t>
            </a:r>
            <a:endParaRPr lang="en-US"/>
          </a:p>
          <a:p>
            <a:pPr lvl="1"/>
            <a:r>
              <a:rPr lang="en-US"/>
              <a:t>Frequent booker tag</a:t>
            </a:r>
            <a:endParaRPr lang="en-US"/>
          </a:p>
          <a:p>
            <a:pPr lvl="1"/>
            <a:endParaRPr lang="en-US"/>
          </a:p>
          <a:p>
            <a:pPr lvl="0"/>
            <a:r>
              <a:rPr lang="en-US" sz="2800"/>
              <a:t>Details visible to client after deal</a:t>
            </a:r>
            <a:endParaRPr lang="en-US" sz="2800"/>
          </a:p>
          <a:p>
            <a:pPr lvl="1"/>
            <a:r>
              <a:rPr lang="en-US"/>
              <a:t>Booking details (time, duration and charges split)</a:t>
            </a:r>
            <a:endParaRPr lang="en-US"/>
          </a:p>
          <a:p>
            <a:pPr lvl="1"/>
            <a:r>
              <a:rPr lang="en-US"/>
              <a:t>Driver’s license (if requested)</a:t>
            </a:r>
            <a:endParaRPr lang="en-US"/>
          </a:p>
          <a:p>
            <a:pPr lvl="1"/>
            <a:r>
              <a:rPr lang="en-US"/>
              <a:t>Vehicle details (if requested)</a:t>
            </a:r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/>
              <a:t>Client profile details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480" y="1640840"/>
            <a:ext cx="5557520" cy="4919345"/>
          </a:xfrm>
        </p:spPr>
        <p:txBody>
          <a:bodyPr>
            <a:normAutofit fontScale="80000"/>
          </a:bodyPr>
          <a:p>
            <a:r>
              <a:rPr lang="en-US"/>
              <a:t>Client details to enter</a:t>
            </a:r>
            <a:endParaRPr lang="en-US"/>
          </a:p>
          <a:p>
            <a:pPr lvl="1"/>
            <a:r>
              <a:rPr lang="en-US"/>
              <a:t>Name, age</a:t>
            </a:r>
            <a:endParaRPr lang="en-US"/>
          </a:p>
          <a:p>
            <a:pPr lvl="1"/>
            <a:r>
              <a:rPr lang="en-US"/>
              <a:t>ID verification</a:t>
            </a:r>
            <a:endParaRPr lang="en-US"/>
          </a:p>
          <a:p>
            <a:pPr lvl="1"/>
            <a:endParaRPr lang="en-US">
              <a:sym typeface="+mn-ea"/>
            </a:endParaRPr>
          </a:p>
          <a:p>
            <a:pPr lvl="0"/>
            <a:r>
              <a:rPr lang="en-US">
                <a:sym typeface="+mn-ea"/>
              </a:rPr>
              <a:t>Listing(s) (class attributes)</a:t>
            </a:r>
            <a:endParaRPr lang="en-US">
              <a:sym typeface="+mn-ea"/>
            </a:endParaRPr>
          </a:p>
          <a:p>
            <a:pPr lvl="1"/>
            <a:r>
              <a:rPr lang="en-US">
                <a:sym typeface="+mn-ea"/>
              </a:rPr>
              <a:t>Camera available on site?</a:t>
            </a:r>
            <a:endParaRPr lang="en-US"/>
          </a:p>
          <a:p>
            <a:pPr lvl="1"/>
            <a:r>
              <a:rPr lang="en-US">
                <a:sym typeface="+mn-ea"/>
              </a:rPr>
              <a:t>Daily booking available</a:t>
            </a:r>
            <a:endParaRPr lang="en-US"/>
          </a:p>
          <a:p>
            <a:pPr lvl="1"/>
            <a:r>
              <a:rPr lang="en-US">
                <a:sym typeface="+mn-ea"/>
              </a:rPr>
              <a:t>Recurring/ long term bookings available </a:t>
            </a:r>
            <a:endParaRPr lang="en-US">
              <a:sym typeface="+mn-ea"/>
            </a:endParaRPr>
          </a:p>
          <a:p>
            <a:pPr lvl="1"/>
            <a:r>
              <a:rPr lang="en-US">
                <a:sym typeface="+mn-ea"/>
              </a:rPr>
              <a:t>Multi-slot hosting (Client type may change based on number of parking spaces threshold </a:t>
            </a:r>
            <a:br>
              <a:rPr lang="en-US">
                <a:sym typeface="+mn-ea"/>
              </a:rPr>
            </a:br>
            <a:r>
              <a:rPr lang="en-US">
                <a:sym typeface="+mn-ea"/>
              </a:rPr>
              <a:t>	-&gt; here revenue model would be different from an independent client</a:t>
            </a:r>
            <a:br>
              <a:rPr lang="en-US">
                <a:sym typeface="+mn-ea"/>
              </a:rPr>
            </a:br>
            <a:r>
              <a:rPr lang="en-US">
                <a:sym typeface="+mn-ea"/>
              </a:rPr>
              <a:t>	-&gt; eventually expect private parking companies to enroll here during scale up)</a:t>
            </a:r>
            <a:endParaRPr lang="en-US">
              <a:sym typeface="+mn-ea"/>
            </a:endParaRPr>
          </a:p>
          <a:p>
            <a:pPr lvl="1"/>
            <a:endParaRPr lang="en-US"/>
          </a:p>
          <a:p>
            <a:pPr lvl="1"/>
            <a:endParaRPr lang="en-US"/>
          </a:p>
          <a:p>
            <a:pPr lvl="0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6223000" y="1640840"/>
            <a:ext cx="5557520" cy="491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Details visible to User before deal:</a:t>
            </a:r>
            <a:endParaRPr lang="en-US" sz="2400"/>
          </a:p>
          <a:p>
            <a:pPr lvl="1"/>
            <a:r>
              <a:rPr lang="en-US" sz="2000"/>
              <a:t>First name, second initial</a:t>
            </a:r>
            <a:endParaRPr lang="en-US" sz="2000"/>
          </a:p>
          <a:p>
            <a:pPr lvl="1"/>
            <a:r>
              <a:rPr lang="en-US" sz="2000"/>
              <a:t>Listing size and location</a:t>
            </a:r>
            <a:endParaRPr lang="en-US" sz="2000"/>
          </a:p>
          <a:p>
            <a:pPr lvl="1"/>
            <a:r>
              <a:rPr lang="en-US" sz="2000"/>
              <a:t>Listing’s rate</a:t>
            </a:r>
            <a:endParaRPr lang="en-US" sz="2000"/>
          </a:p>
          <a:p>
            <a:pPr lvl="1"/>
            <a:r>
              <a:rPr lang="en-US" sz="2000"/>
              <a:t>Client’s exposed attributes</a:t>
            </a:r>
            <a:endParaRPr lang="en-US" sz="2000"/>
          </a:p>
          <a:p>
            <a:pPr lvl="1"/>
            <a:r>
              <a:rPr lang="en-US" sz="2000"/>
              <a:t>Client’s availability attributes </a:t>
            </a:r>
            <a:endParaRPr lang="en-US" sz="2000"/>
          </a:p>
          <a:p>
            <a:pPr lvl="1"/>
            <a:r>
              <a:rPr lang="en-US" sz="2000"/>
              <a:t>Client’s welcome message to user</a:t>
            </a:r>
            <a:endParaRPr lang="en-US" sz="2000"/>
          </a:p>
          <a:p>
            <a:pPr lvl="0"/>
            <a:r>
              <a:rPr lang="en-US" sz="2400"/>
              <a:t>Details visible to user after deal</a:t>
            </a:r>
            <a:endParaRPr lang="en-US" sz="2400"/>
          </a:p>
          <a:p>
            <a:pPr lvl="1"/>
            <a:r>
              <a:rPr lang="en-US" sz="2000"/>
              <a:t>Client name</a:t>
            </a:r>
            <a:endParaRPr lang="en-US" sz="2000"/>
          </a:p>
          <a:p>
            <a:pPr lvl="1"/>
            <a:r>
              <a:rPr lang="en-US" sz="2000"/>
              <a:t>Listing location on gMaps</a:t>
            </a:r>
            <a:endParaRPr lang="en-US" sz="2000"/>
          </a:p>
          <a:p>
            <a:pPr lvl="1"/>
            <a:r>
              <a:rPr lang="en-US" sz="2000"/>
              <a:t>Client’s booking info to user</a:t>
            </a:r>
            <a:endParaRPr lang="en-US" sz="2000"/>
          </a:p>
          <a:p>
            <a:pPr lvl="1"/>
            <a:endParaRPr lang="en-US" sz="2000"/>
          </a:p>
          <a:p>
            <a:pPr lvl="1"/>
            <a:endParaRPr lang="en-US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/>
              <a:t>Loyalty model for clients (focus here)+ hosts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/>
              <a:t>Bonus scoring system = Loyalty factor + feedback rating</a:t>
            </a:r>
            <a:endParaRPr lang="en-US"/>
          </a:p>
          <a:p>
            <a:r>
              <a:rPr lang="en-US"/>
              <a:t>Bonus scores can give badges that help clients earn more over time, bringing more business to us and over-time giving more control to the client</a:t>
            </a:r>
            <a:endParaRPr lang="en-US"/>
          </a:p>
          <a:p>
            <a:r>
              <a:rPr lang="en-US"/>
              <a:t>Goal of the bonus scoring system is to show long-term clients will get to take home larger shares, and the app will only take an ‘ad hosting fee’ so clients become their own ‘ business owners’.</a:t>
            </a:r>
            <a:endParaRPr lang="en-US"/>
          </a:p>
          <a:p>
            <a:r>
              <a:rPr lang="en-US"/>
              <a:t>Some badges can be spent to invite or merge with other client(s) or transfer include another parking slot at the same ”bonus score level”.</a:t>
            </a:r>
            <a:endParaRPr lang="en-US"/>
          </a:p>
          <a:p>
            <a:r>
              <a:rPr lang="en-US"/>
              <a:t>(list more ideas here)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4276</Words>
  <Application>WPS Presentation</Application>
  <PresentationFormat>Widescreen</PresentationFormat>
  <Paragraphs>153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User home page </vt:lpstr>
      <vt:lpstr>User home page </vt:lpstr>
      <vt:lpstr>User home page </vt:lpstr>
      <vt:lpstr>User profile flow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iPark</dc:title>
  <dc:creator>Kaustubh Sinha</dc:creator>
  <cp:lastModifiedBy>Kaustubh Sinha</cp:lastModifiedBy>
  <cp:revision>23</cp:revision>
  <dcterms:created xsi:type="dcterms:W3CDTF">2024-01-18T02:29:04Z</dcterms:created>
  <dcterms:modified xsi:type="dcterms:W3CDTF">2024-01-18T03:55:56Z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43F0E565274546E18B9D7FDBA54CCE8F_12</vt:lpwstr>
  </property>
  <property fmtid="{D5CDD505-2E9C-101B-9397-08002B2CF9AE}" pid="3" name="KSOProductBuildVer">
    <vt:lpwstr>1033-12.2.0.13412</vt:lpwstr>
  </property>
</Properties>
</file>