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37.png" ContentType="image/png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0.png" ContentType="image/png"/>
  <Override PartName="/ppt/media/image47.png" ContentType="image/png"/>
  <Override PartName="/ppt/media/image10.png" ContentType="image/png"/>
  <Override PartName="/ppt/media/image107.png" ContentType="image/png"/>
  <Override PartName="/ppt/media/image41.png" ContentType="image/png"/>
  <Override PartName="/ppt/media/image7.tif" ContentType="image/tiff"/>
  <Override PartName="/ppt/media/image17.png" ContentType="image/png"/>
  <Override PartName="/ppt/media/image82.png" ContentType="image/png"/>
  <Override PartName="/ppt/media/image40.png" ContentType="image/png"/>
  <Override PartName="/ppt/media/image6.tif" ContentType="image/tiff"/>
  <Override PartName="/ppt/media/image16.png" ContentType="image/png"/>
  <Override PartName="/ppt/media/image18.tif" ContentType="image/tiff"/>
  <Override PartName="/ppt/media/image81.png" ContentType="image/png"/>
  <Override PartName="/ppt/media/image39.png" ContentType="image/png"/>
  <Override PartName="/ppt/media/image9.png" ContentType="image/png"/>
  <Override PartName="/ppt/media/image86.png" ContentType="image/png"/>
  <Override PartName="/ppt/media/image5.tif" ContentType="image/tiff"/>
  <Override PartName="/ppt/media/image15.png" ContentType="image/png"/>
  <Override PartName="/ppt/media/image80.png" ContentType="image/png"/>
  <Override PartName="/ppt/media/image13.png" ContentType="image/png"/>
  <Override PartName="/ppt/media/image3.tif" ContentType="image/tiff"/>
  <Override PartName="/ppt/media/image1.png" ContentType="image/png"/>
  <Override PartName="/ppt/media/image38.png" ContentType="image/png"/>
  <Override PartName="/ppt/media/image8.png" ContentType="image/png"/>
  <Override PartName="/ppt/media/image85.png" ContentType="image/png"/>
  <Override PartName="/ppt/media/image4.tif" ContentType="image/tiff"/>
  <Override PartName="/ppt/media/image14.png" ContentType="image/png"/>
  <Override PartName="/ppt/media/image49.png" ContentType="image/png"/>
  <Override PartName="/ppt/media/image100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31.png" ContentType="image/png"/>
  <Override PartName="/ppt/media/image70.png" ContentType="image/png"/>
  <Override PartName="/ppt/media/image69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12.png" ContentType="image/png"/>
  <Override PartName="/ppt/media/image2.tif" ContentType="image/tiff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87.png" ContentType="image/png"/>
  <Override PartName="/ppt/media/image106.png" ContentType="image/png"/>
  <Override PartName="/ppt/media/image99.png" ContentType="image/png"/>
  <Override PartName="/ppt/media/image62.png" ContentType="image/png"/>
  <Override PartName="/ppt/media/image105.png" ContentType="image/png"/>
  <Override PartName="/ppt/media/image98.png" ContentType="image/png"/>
  <Override PartName="/ppt/media/image61.png" ContentType="image/png"/>
  <Override PartName="/ppt/media/image104.png" ContentType="image/png"/>
  <Override PartName="/ppt/media/image97.png" ContentType="image/png"/>
  <Override PartName="/ppt/media/image60.png" ContentType="image/png"/>
  <Override PartName="/ppt/media/image83.png" ContentType="image/png"/>
  <Override PartName="/ppt/media/image103.png" ContentType="image/png"/>
  <Override PartName="/ppt/media/image96.png" ContentType="image/png"/>
  <Override PartName="/ppt/media/image89.png" ContentType="image/png"/>
  <Override PartName="/ppt/media/image102.png" ContentType="image/png"/>
  <Override PartName="/ppt/media/image95.png" ContentType="image/png"/>
  <Override PartName="/ppt/media/image88.png" ContentType="image/png"/>
  <Override PartName="/ppt/media/image101.png" ContentType="image/png"/>
  <Override PartName="/ppt/media/image29.png" ContentType="image/png"/>
  <Override PartName="/ppt/media/image94.png" ContentType="image/png"/>
  <Override PartName="/ppt/media/image64.png" ContentType="image/png"/>
  <Override PartName="/ppt/media/image63.png" ContentType="image/png"/>
  <Override PartName="/ppt/media/image28.png" ContentType="image/png"/>
  <Override PartName="/ppt/media/image93.png" ContentType="image/png"/>
  <Override PartName="/ppt/media/image92.png" ContentType="image/png"/>
  <Override PartName="/ppt/media/image27.png" ContentType="image/png"/>
  <Override PartName="/ppt/media/image91.png" ContentType="image/png"/>
  <Override PartName="/ppt/media/image26.png" ContentType="image/png"/>
  <Override PartName="/ppt/media/image11.png" ContentType="image/png"/>
  <Override PartName="/ppt/media/image48.png" ContentType="image/png"/>
  <Override PartName="/ppt/media/image90.png" ContentType="image/png"/>
  <Override PartName="/ppt/media/image25.png" ContentType="image/png"/>
  <Override PartName="/ppt/media/image23.png" ContentType="image/png"/>
  <Override PartName="/ppt/media/image22.png" ContentType="image/png"/>
  <Override PartName="/ppt/media/image59.png" ContentType="image/png"/>
  <Override PartName="/ppt/media/image20.png" ContentType="image/png"/>
  <Override PartName="/ppt/media/image57.png" ContentType="image/png"/>
  <Override PartName="/ppt/media/image21.png" ContentType="image/png"/>
  <Override PartName="/ppt/media/image58.png" ContentType="image/png"/>
  <Override PartName="/ppt/media/image19.png" ContentType="image/png"/>
  <Override PartName="/ppt/media/image84.png" ContentType="image/png"/>
  <Override PartName="/ppt/media/image79.jpeg" ContentType="image/jpeg"/>
  <Override PartName="/ppt/media/image24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24384000" cy="13716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2095416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762120" y="-2579040"/>
            <a:ext cx="2095416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1022544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1499120" y="-6787080"/>
            <a:ext cx="1022544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762120" y="-2579040"/>
            <a:ext cx="1022544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11499120" y="-2579040"/>
            <a:ext cx="1022544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674712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7846920" y="-6787080"/>
            <a:ext cx="674712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4931720" y="-6787080"/>
            <a:ext cx="674712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762120" y="-2579040"/>
            <a:ext cx="674712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7846920" y="-2579040"/>
            <a:ext cx="674712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14931720" y="-2579040"/>
            <a:ext cx="674712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762120" y="-6787080"/>
            <a:ext cx="20954160" cy="80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20954160" cy="805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10225440" cy="805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11499120" y="-6787080"/>
            <a:ext cx="10225440" cy="805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762120" y="2158920"/>
            <a:ext cx="11810160" cy="4707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1022544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11499120" y="-6787080"/>
            <a:ext cx="10225440" cy="805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762120" y="-2579040"/>
            <a:ext cx="1022544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762120" y="-6787080"/>
            <a:ext cx="20954160" cy="80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10225440" cy="805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11499120" y="-6787080"/>
            <a:ext cx="1022544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11499120" y="-2579040"/>
            <a:ext cx="1022544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1022544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1499120" y="-6787080"/>
            <a:ext cx="1022544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762120" y="-2579040"/>
            <a:ext cx="2095416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2095416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762120" y="-2579040"/>
            <a:ext cx="2095416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1022544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1499120" y="-6787080"/>
            <a:ext cx="1022544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762120" y="-2579040"/>
            <a:ext cx="1022544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11499120" y="-2579040"/>
            <a:ext cx="1022544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674712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7846920" y="-6787080"/>
            <a:ext cx="674712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4931720" y="-6787080"/>
            <a:ext cx="674712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762120" y="-2579040"/>
            <a:ext cx="674712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7846920" y="-2579040"/>
            <a:ext cx="674712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14931720" y="-2579040"/>
            <a:ext cx="674712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762120" y="-6787080"/>
            <a:ext cx="20954160" cy="80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20954160" cy="805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10225440" cy="805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11499120" y="-6787080"/>
            <a:ext cx="10225440" cy="805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20954160" cy="805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762120" y="2158920"/>
            <a:ext cx="11810160" cy="4707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1022544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11499120" y="-6787080"/>
            <a:ext cx="10225440" cy="805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62120" y="-2579040"/>
            <a:ext cx="1022544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10225440" cy="805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11499120" y="-6787080"/>
            <a:ext cx="1022544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11499120" y="-2579040"/>
            <a:ext cx="1022544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1022544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11499120" y="-6787080"/>
            <a:ext cx="1022544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762120" y="-2579040"/>
            <a:ext cx="2095416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2095416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762120" y="-2579040"/>
            <a:ext cx="2095416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1022544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11499120" y="-6787080"/>
            <a:ext cx="1022544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762120" y="-2579040"/>
            <a:ext cx="1022544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11499120" y="-2579040"/>
            <a:ext cx="1022544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674712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846920" y="-6787080"/>
            <a:ext cx="674712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4931720" y="-6787080"/>
            <a:ext cx="674712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762120" y="-2579040"/>
            <a:ext cx="674712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body"/>
          </p:nvPr>
        </p:nvSpPr>
        <p:spPr>
          <a:xfrm>
            <a:off x="7846920" y="-2579040"/>
            <a:ext cx="674712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 type="body"/>
          </p:nvPr>
        </p:nvSpPr>
        <p:spPr>
          <a:xfrm>
            <a:off x="14931720" y="-2579040"/>
            <a:ext cx="674712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762120" y="-6787080"/>
            <a:ext cx="20954160" cy="805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20954160" cy="805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10225440" cy="805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11499120" y="-6787080"/>
            <a:ext cx="10225440" cy="805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10225440" cy="805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11499120" y="-6787080"/>
            <a:ext cx="10225440" cy="805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762120" y="2158920"/>
            <a:ext cx="11810160" cy="4707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1022544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11499120" y="-6787080"/>
            <a:ext cx="10225440" cy="805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762120" y="-2579040"/>
            <a:ext cx="1022544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10225440" cy="805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11499120" y="-6787080"/>
            <a:ext cx="1022544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11499120" y="-2579040"/>
            <a:ext cx="1022544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1022544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11499120" y="-6787080"/>
            <a:ext cx="1022544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762120" y="-2579040"/>
            <a:ext cx="2095416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2095416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762120" y="-2579040"/>
            <a:ext cx="2095416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1022544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11499120" y="-6787080"/>
            <a:ext cx="1022544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762120" y="-2579040"/>
            <a:ext cx="1022544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11499120" y="-2579040"/>
            <a:ext cx="1022544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674712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7846920" y="-6787080"/>
            <a:ext cx="674712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14931720" y="-6787080"/>
            <a:ext cx="674712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762120" y="-2579040"/>
            <a:ext cx="674712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7846920" y="-2579040"/>
            <a:ext cx="674712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14931720" y="-2579040"/>
            <a:ext cx="674712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762120" y="2158920"/>
            <a:ext cx="11810160" cy="4707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1022544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1499120" y="-6787080"/>
            <a:ext cx="10225440" cy="805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762120" y="-2579040"/>
            <a:ext cx="1022544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10225440" cy="805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1499120" y="-6787080"/>
            <a:ext cx="1022544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1499120" y="-2579040"/>
            <a:ext cx="1022544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762120" y="-6787080"/>
            <a:ext cx="1022544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1499120" y="-6787080"/>
            <a:ext cx="1022544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762120" y="-2579040"/>
            <a:ext cx="20954160" cy="38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V="1">
            <a:off x="761760" y="1396440"/>
            <a:ext cx="22860000" cy="360"/>
          </a:xfrm>
          <a:prstGeom prst="line">
            <a:avLst/>
          </a:prstGeom>
          <a:ln w="25560">
            <a:solidFill>
              <a:srgbClr val="a6aaa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 flipV="1">
            <a:off x="761760" y="8635320"/>
            <a:ext cx="22860000" cy="360"/>
          </a:xfrm>
          <a:prstGeom prst="line">
            <a:avLst/>
          </a:prstGeom>
          <a:ln w="50760">
            <a:solidFill>
              <a:srgbClr val="a6aaa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 flipV="1">
            <a:off x="761760" y="1396440"/>
            <a:ext cx="22860000" cy="360"/>
          </a:xfrm>
          <a:prstGeom prst="line">
            <a:avLst/>
          </a:prstGeom>
          <a:ln w="25560">
            <a:solidFill>
              <a:srgbClr val="a6aaa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762120" y="-6787080"/>
            <a:ext cx="20954160" cy="805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Line 1"/>
          <p:cNvSpPr/>
          <p:nvPr/>
        </p:nvSpPr>
        <p:spPr>
          <a:xfrm flipV="1">
            <a:off x="761760" y="1396440"/>
            <a:ext cx="22860000" cy="360"/>
          </a:xfrm>
          <a:prstGeom prst="line">
            <a:avLst/>
          </a:prstGeom>
          <a:ln w="25560">
            <a:solidFill>
              <a:srgbClr val="a6aaa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762120" y="-6787080"/>
            <a:ext cx="20954160" cy="8056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a5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1"/>
          <p:cNvSpPr/>
          <p:nvPr/>
        </p:nvSpPr>
        <p:spPr>
          <a:xfrm flipV="1">
            <a:off x="761760" y="1396440"/>
            <a:ext cx="22860000" cy="360"/>
          </a:xfrm>
          <a:prstGeom prst="line">
            <a:avLst/>
          </a:prstGeom>
          <a:ln w="25560">
            <a:solidFill>
              <a:srgbClr val="a6aaa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PlaceHolder 2"/>
          <p:cNvSpPr>
            <a:spLocks noGrp="1"/>
          </p:cNvSpPr>
          <p:nvPr>
            <p:ph type="title"/>
          </p:nvPr>
        </p:nvSpPr>
        <p:spPr>
          <a:xfrm>
            <a:off x="762120" y="2158920"/>
            <a:ext cx="11810160" cy="1015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762120" y="-6787080"/>
            <a:ext cx="20954160" cy="80564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Relationship Id="rId17" Type="http://schemas.openxmlformats.org/officeDocument/2006/relationships/image" Target="../media/image46.png"/><Relationship Id="rId18" Type="http://schemas.openxmlformats.org/officeDocument/2006/relationships/image" Target="../media/image47.png"/><Relationship Id="rId19" Type="http://schemas.openxmlformats.org/officeDocument/2006/relationships/image" Target="../media/image48.png"/><Relationship Id="rId20" Type="http://schemas.openxmlformats.org/officeDocument/2006/relationships/image" Target="../media/image49.png"/><Relationship Id="rId21" Type="http://schemas.openxmlformats.org/officeDocument/2006/relationships/image" Target="../media/image50.png"/><Relationship Id="rId22" Type="http://schemas.openxmlformats.org/officeDocument/2006/relationships/image" Target="../media/image51.png"/><Relationship Id="rId23" Type="http://schemas.openxmlformats.org/officeDocument/2006/relationships/image" Target="../media/image52.png"/><Relationship Id="rId24" Type="http://schemas.openxmlformats.org/officeDocument/2006/relationships/image" Target="../media/image53.png"/><Relationship Id="rId25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3" Type="http://schemas.openxmlformats.org/officeDocument/2006/relationships/image" Target="../media/image68.png"/><Relationship Id="rId1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9.jpe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://www.github.com/" TargetMode="External"/><Relationship Id="rId2" Type="http://schemas.openxmlformats.org/officeDocument/2006/relationships/hyperlink" Target="https://github.com/JoachimT99/kurs-i-versjonskontroll" TargetMode="External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0.png"/><Relationship Id="rId10" Type="http://schemas.openxmlformats.org/officeDocument/2006/relationships/image" Target="../media/image91.png"/><Relationship Id="rId11" Type="http://schemas.openxmlformats.org/officeDocument/2006/relationships/image" Target="../media/image92.png"/><Relationship Id="rId12" Type="http://schemas.openxmlformats.org/officeDocument/2006/relationships/image" Target="../media/image93.png"/><Relationship Id="rId13" Type="http://schemas.openxmlformats.org/officeDocument/2006/relationships/image" Target="../media/image94.png"/><Relationship Id="rId14" Type="http://schemas.openxmlformats.org/officeDocument/2006/relationships/image" Target="../media/image95.png"/><Relationship Id="rId15" Type="http://schemas.openxmlformats.org/officeDocument/2006/relationships/image" Target="../media/image96.png"/><Relationship Id="rId16" Type="http://schemas.openxmlformats.org/officeDocument/2006/relationships/image" Target="../media/image97.png"/><Relationship Id="rId17" Type="http://schemas.openxmlformats.org/officeDocument/2006/relationships/image" Target="../media/image98.png"/><Relationship Id="rId18" Type="http://schemas.openxmlformats.org/officeDocument/2006/relationships/image" Target="../media/image99.png"/><Relationship Id="rId19" Type="http://schemas.openxmlformats.org/officeDocument/2006/relationships/image" Target="../media/image100.png"/><Relationship Id="rId20" Type="http://schemas.openxmlformats.org/officeDocument/2006/relationships/image" Target="../media/image101.png"/><Relationship Id="rId21" Type="http://schemas.openxmlformats.org/officeDocument/2006/relationships/image" Target="../media/image102.png"/><Relationship Id="rId22" Type="http://schemas.openxmlformats.org/officeDocument/2006/relationships/image" Target="../media/image103.png"/><Relationship Id="rId23" Type="http://schemas.openxmlformats.org/officeDocument/2006/relationships/image" Target="../media/image104.png"/><Relationship Id="rId24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6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tif"/><Relationship Id="rId2" Type="http://schemas.openxmlformats.org/officeDocument/2006/relationships/image" Target="../media/image3.tif"/><Relationship Id="rId3" Type="http://schemas.openxmlformats.org/officeDocument/2006/relationships/image" Target="../media/image4.tif"/><Relationship Id="rId4" Type="http://schemas.openxmlformats.org/officeDocument/2006/relationships/image" Target="../media/image5.tif"/><Relationship Id="rId5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tif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tif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ti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762120" y="9042480"/>
            <a:ext cx="22859280" cy="3809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en-US" sz="12660" spc="-1" strike="noStrike" cap="all">
                <a:solidFill>
                  <a:srgbClr val="34a5da"/>
                </a:solidFill>
                <a:latin typeface="DIN Condensed Bold"/>
                <a:ea typeface="DIN Condensed Bold"/>
              </a:rPr>
              <a:t>Kurs i </a:t>
            </a:r>
            <a:br/>
            <a:r>
              <a:rPr b="0" lang="en-US" sz="12660" spc="-1" strike="noStrike" cap="all">
                <a:solidFill>
                  <a:srgbClr val="34a5da"/>
                </a:solidFill>
                <a:latin typeface="DIN Condensed Bold"/>
                <a:ea typeface="DIN Condensed Bold"/>
              </a:rPr>
              <a:t>versjonskontroll</a:t>
            </a:r>
            <a:endParaRPr b="0" lang="en-US" sz="1266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762120" y="5994360"/>
            <a:ext cx="22859280" cy="2539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>
            <a:noAutofit/>
          </a:bodyPr>
          <a:p>
            <a:pPr>
              <a:lnSpc>
                <a:spcPct val="80000"/>
              </a:lnSpc>
              <a:spcBef>
                <a:spcPts val="3200"/>
              </a:spcBef>
              <a:tabLst>
                <a:tab algn="l" pos="0"/>
              </a:tabLst>
            </a:pPr>
            <a:r>
              <a:rPr b="0" lang="en-US" sz="7700" spc="-1" strike="noStrike" cap="all">
                <a:solidFill>
                  <a:srgbClr val="a6aaa9"/>
                </a:solidFill>
                <a:latin typeface="DIN Alternate Bold"/>
                <a:ea typeface="DIN Alternate Bold"/>
              </a:rPr>
              <a:t>Tromsøstudentenes Dataforening’s</a:t>
            </a:r>
            <a:endParaRPr b="0" lang="en-US" sz="7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762120" y="635040"/>
            <a:ext cx="20954160" cy="634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en-US" sz="3600" spc="180" strike="noStrike" cap="all">
                <a:solidFill>
                  <a:srgbClr val="838787"/>
                </a:solidFill>
                <a:latin typeface="DIN Alternate Bold"/>
                <a:ea typeface="DIN Alternate Bold"/>
              </a:rPr>
              <a:t>Kurs i versjonskontroll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762120" y="2146320"/>
            <a:ext cx="11810160" cy="1015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  <a:spcBef>
                <a:spcPts val="3900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34a5da"/>
                </a:solidFill>
                <a:latin typeface="Arial"/>
                <a:ea typeface="Arial"/>
              </a:rPr>
              <a:t>$ git add &lt;PATH&gt;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762120" y="3860640"/>
            <a:ext cx="11810160" cy="5993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Putter endrede filer i esken.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Hvis du fortsetter å endre filene må de nye endringene legges til på nytt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PATH kan være filenavn eller mapper. </a:t>
            </a:r>
            <a:br/>
            <a:r>
              <a:rPr b="0" lang="en-US" sz="2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Det finnes andre snarveier for å legge flere ting samtidig.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18" name="open_box.png" descr="open_box.png"/>
          <p:cNvPicPr/>
          <p:nvPr/>
        </p:nvPicPr>
        <p:blipFill>
          <a:blip r:embed="rId1">
            <a:alphaModFix amt="48000"/>
          </a:blip>
          <a:stretch/>
        </p:blipFill>
        <p:spPr>
          <a:xfrm>
            <a:off x="16382160" y="4422600"/>
            <a:ext cx="3542040" cy="2441880"/>
          </a:xfrm>
          <a:prstGeom prst="rect">
            <a:avLst/>
          </a:prstGeom>
          <a:ln w="12600">
            <a:noFill/>
          </a:ln>
        </p:spPr>
      </p:pic>
      <p:pic>
        <p:nvPicPr>
          <p:cNvPr id="219" name="paper.png" descr="paper.png"/>
          <p:cNvPicPr/>
          <p:nvPr/>
        </p:nvPicPr>
        <p:blipFill>
          <a:blip r:embed="rId2">
            <a:alphaModFix amt="48000"/>
          </a:blip>
          <a:srcRect l="0" t="0" r="16142" b="0"/>
          <a:stretch/>
        </p:blipFill>
        <p:spPr>
          <a:xfrm>
            <a:off x="16580880" y="2192040"/>
            <a:ext cx="1588680" cy="1894680"/>
          </a:xfrm>
          <a:prstGeom prst="rect">
            <a:avLst/>
          </a:prstGeom>
          <a:ln w="12600">
            <a:noFill/>
          </a:ln>
        </p:spPr>
      </p:pic>
      <p:pic>
        <p:nvPicPr>
          <p:cNvPr id="220" name="paper.png" descr="paper.png"/>
          <p:cNvPicPr/>
          <p:nvPr/>
        </p:nvPicPr>
        <p:blipFill>
          <a:blip r:embed="rId3">
            <a:alphaModFix amt="48000"/>
          </a:blip>
          <a:srcRect l="0" t="0" r="16142" b="0"/>
          <a:stretch/>
        </p:blipFill>
        <p:spPr>
          <a:xfrm>
            <a:off x="18333000" y="2056320"/>
            <a:ext cx="1588680" cy="1894680"/>
          </a:xfrm>
          <a:prstGeom prst="rect">
            <a:avLst/>
          </a:prstGeom>
          <a:ln w="12600">
            <a:noFill/>
          </a:ln>
        </p:spPr>
      </p:pic>
      <p:pic>
        <p:nvPicPr>
          <p:cNvPr id="221" name="box-with-paper.png" descr="box-with-paper.png"/>
          <p:cNvPicPr/>
          <p:nvPr/>
        </p:nvPicPr>
        <p:blipFill>
          <a:blip r:embed="rId4">
            <a:alphaModFix amt="48000"/>
          </a:blip>
          <a:stretch/>
        </p:blipFill>
        <p:spPr>
          <a:xfrm>
            <a:off x="16274160" y="9189000"/>
            <a:ext cx="3542040" cy="3350520"/>
          </a:xfrm>
          <a:prstGeom prst="rect">
            <a:avLst/>
          </a:prstGeom>
          <a:ln w="12600">
            <a:noFill/>
          </a:ln>
        </p:spPr>
      </p:pic>
      <p:sp>
        <p:nvSpPr>
          <p:cNvPr id="222" name="Line 4"/>
          <p:cNvSpPr/>
          <p:nvPr/>
        </p:nvSpPr>
        <p:spPr>
          <a:xfrm>
            <a:off x="18153360" y="6988320"/>
            <a:ext cx="0" cy="1366560"/>
          </a:xfrm>
          <a:prstGeom prst="line">
            <a:avLst/>
          </a:prstGeom>
          <a:ln w="88920">
            <a:solidFill>
              <a:srgbClr val="34a5da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after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xit" presetID="2" presetSubtype="2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762120" y="635040"/>
            <a:ext cx="20954160" cy="634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en-US" sz="3600" spc="180" strike="noStrike" cap="all">
                <a:solidFill>
                  <a:srgbClr val="838787"/>
                </a:solidFill>
                <a:latin typeface="DIN Alternate Bold"/>
                <a:ea typeface="DIN Alternate Bold"/>
              </a:rPr>
              <a:t>Kurs i versjonskontroll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762120" y="2146320"/>
            <a:ext cx="11810160" cy="1015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  <a:spcBef>
                <a:spcPts val="3900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34a5da"/>
                </a:solidFill>
                <a:latin typeface="Arial"/>
                <a:ea typeface="Arial"/>
              </a:rPr>
              <a:t>$ git commit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762120" y="3860640"/>
            <a:ext cx="14127840" cy="9189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 marL="622440" indent="-621720">
              <a:lnSpc>
                <a:spcPct val="100000"/>
              </a:lnSpc>
              <a:spcBef>
                <a:spcPts val="3801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392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1. Teiper igjen esken, skriver på signaturen og en melding på esken.</a:t>
            </a:r>
            <a:br/>
            <a:r>
              <a:rPr b="0" lang="en-US" sz="1960" spc="-1" strike="noStrike">
                <a:solidFill>
                  <a:srgbClr val="34a5da"/>
                </a:solidFill>
                <a:latin typeface="Avenir Next Medium"/>
                <a:ea typeface="Avenir Next Medium"/>
              </a:rPr>
              <a:t>Denne meldingen bør forklare hva esken inneholder</a:t>
            </a:r>
            <a:endParaRPr b="0" lang="en-US" sz="1960" spc="-1" strike="noStrike">
              <a:latin typeface="Arial"/>
            </a:endParaRPr>
          </a:p>
          <a:p>
            <a:pPr lvl="1" marL="1244520" indent="-621720">
              <a:lnSpc>
                <a:spcPct val="100000"/>
              </a:lnSpc>
              <a:spcBef>
                <a:spcPts val="3801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392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Alle filene du har kjørt git add på vil være i denne esken</a:t>
            </a:r>
            <a:endParaRPr b="0" lang="en-US" sz="3920" spc="-1" strike="noStrike">
              <a:latin typeface="Arial"/>
            </a:endParaRPr>
          </a:p>
          <a:p>
            <a:pPr marL="622440" indent="-621720">
              <a:lnSpc>
                <a:spcPct val="100000"/>
              </a:lnSpc>
              <a:spcBef>
                <a:spcPts val="3801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392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2. Denne </a:t>
            </a:r>
            <a:r>
              <a:rPr b="0" lang="en-US" sz="3920" spc="-1" strike="noStrike">
                <a:solidFill>
                  <a:srgbClr val="34a5da"/>
                </a:solidFill>
                <a:latin typeface="Avenir Next Medium"/>
                <a:ea typeface="Avenir Next Medium"/>
              </a:rPr>
              <a:t>commiten</a:t>
            </a:r>
            <a:r>
              <a:rPr b="0" lang="en-US" sz="392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 blir nå den </a:t>
            </a:r>
            <a:br/>
            <a:r>
              <a:rPr b="0" lang="en-US" sz="392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fremste i rekken, og den </a:t>
            </a:r>
            <a:br/>
            <a:r>
              <a:rPr b="0" lang="en-US" sz="392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neste commiten vil peke på denne</a:t>
            </a:r>
            <a:endParaRPr b="0" lang="en-US" sz="3920" spc="-1" strike="noStrike">
              <a:latin typeface="Arial"/>
            </a:endParaRPr>
          </a:p>
          <a:p>
            <a:pPr marL="622440" indent="-621720">
              <a:lnSpc>
                <a:spcPct val="100000"/>
              </a:lnSpc>
              <a:spcBef>
                <a:spcPts val="3801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392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I det du kjører kommandoen vil ett nytt vindu åpne seg hvor du får skrive meldingen.</a:t>
            </a:r>
            <a:br/>
            <a:r>
              <a:rPr b="0" lang="en-US" sz="392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Her kan man lure seg rundt med å bruke -m flagget</a:t>
            </a:r>
            <a:br/>
            <a:r>
              <a:rPr b="0" lang="en-US" sz="3920" spc="-1" strike="noStrike">
                <a:solidFill>
                  <a:srgbClr val="2389c0"/>
                </a:solidFill>
                <a:latin typeface="Arial"/>
                <a:ea typeface="Arial"/>
              </a:rPr>
              <a:t>git commit -m ‘Her er en fin melding’</a:t>
            </a:r>
            <a:endParaRPr b="0" lang="en-US" sz="3920" spc="-1" strike="noStrike">
              <a:latin typeface="Arial"/>
            </a:endParaRPr>
          </a:p>
        </p:txBody>
      </p:sp>
      <p:grpSp>
        <p:nvGrpSpPr>
          <p:cNvPr id="226" name="Group 4"/>
          <p:cNvGrpSpPr/>
          <p:nvPr/>
        </p:nvGrpSpPr>
        <p:grpSpPr>
          <a:xfrm>
            <a:off x="16656120" y="10855440"/>
            <a:ext cx="5435280" cy="1312920"/>
            <a:chOff x="16656120" y="10855440"/>
            <a:chExt cx="5435280" cy="1312920"/>
          </a:xfrm>
        </p:grpSpPr>
        <p:pic>
          <p:nvPicPr>
            <p:cNvPr id="227" name="closed_box.png" descr="closed_box.png"/>
            <p:cNvPicPr/>
            <p:nvPr/>
          </p:nvPicPr>
          <p:blipFill>
            <a:blip r:embed="rId1">
              <a:alphaModFix amt="48000"/>
            </a:blip>
            <a:stretch/>
          </p:blipFill>
          <p:spPr>
            <a:xfrm>
              <a:off x="16656120" y="11549880"/>
              <a:ext cx="830880" cy="6109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228" name="closed_box.png" descr="closed_box.png"/>
            <p:cNvPicPr/>
            <p:nvPr/>
          </p:nvPicPr>
          <p:blipFill>
            <a:blip r:embed="rId2">
              <a:alphaModFix amt="48000"/>
            </a:blip>
            <a:stretch/>
          </p:blipFill>
          <p:spPr>
            <a:xfrm>
              <a:off x="18165600" y="11549880"/>
              <a:ext cx="830880" cy="6109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229" name="closed_box.png" descr="closed_box.png"/>
            <p:cNvPicPr/>
            <p:nvPr/>
          </p:nvPicPr>
          <p:blipFill>
            <a:blip r:embed="rId3">
              <a:alphaModFix amt="48000"/>
            </a:blip>
            <a:stretch/>
          </p:blipFill>
          <p:spPr>
            <a:xfrm>
              <a:off x="19674720" y="11549880"/>
              <a:ext cx="830880" cy="61092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230" name="Line 5"/>
            <p:cNvSpPr/>
            <p:nvPr/>
          </p:nvSpPr>
          <p:spPr>
            <a:xfrm flipH="1">
              <a:off x="20571480" y="1185588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31" name="open_box.png" descr="open_box.png"/>
            <p:cNvPicPr/>
            <p:nvPr/>
          </p:nvPicPr>
          <p:blipFill>
            <a:blip r:embed="rId4">
              <a:alphaModFix amt="48000"/>
            </a:blip>
            <a:stretch/>
          </p:blipFill>
          <p:spPr>
            <a:xfrm>
              <a:off x="21184200" y="11543040"/>
              <a:ext cx="907200" cy="6253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232" name="paper.png" descr="paper.png"/>
            <p:cNvPicPr/>
            <p:nvPr/>
          </p:nvPicPr>
          <p:blipFill>
            <a:blip r:embed="rId5">
              <a:alphaModFix amt="48000"/>
            </a:blip>
            <a:srcRect l="0" t="0" r="16142" b="0"/>
            <a:stretch/>
          </p:blipFill>
          <p:spPr>
            <a:xfrm>
              <a:off x="21323160" y="10855440"/>
              <a:ext cx="597240" cy="71244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233" name="Line 6"/>
            <p:cNvSpPr/>
            <p:nvPr/>
          </p:nvSpPr>
          <p:spPr>
            <a:xfrm flipH="1">
              <a:off x="19062000" y="1185588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Line 7"/>
            <p:cNvSpPr/>
            <p:nvPr/>
          </p:nvSpPr>
          <p:spPr>
            <a:xfrm flipH="1">
              <a:off x="17552880" y="1185588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35" name="closed_box.png" descr="closed_box.png"/>
          <p:cNvPicPr/>
          <p:nvPr/>
        </p:nvPicPr>
        <p:blipFill>
          <a:blip r:embed="rId6">
            <a:alphaModFix amt="48000"/>
          </a:blip>
          <a:stretch/>
        </p:blipFill>
        <p:spPr>
          <a:xfrm>
            <a:off x="17394480" y="3867120"/>
            <a:ext cx="4712040" cy="3466080"/>
          </a:xfrm>
          <a:prstGeom prst="rect">
            <a:avLst/>
          </a:prstGeom>
          <a:ln w="12600">
            <a:noFill/>
          </a:ln>
        </p:spPr>
      </p:pic>
      <p:sp>
        <p:nvSpPr>
          <p:cNvPr id="236" name="CustomShape 8"/>
          <p:cNvSpPr/>
          <p:nvPr/>
        </p:nvSpPr>
        <p:spPr>
          <a:xfrm>
            <a:off x="18069120" y="5112360"/>
            <a:ext cx="2609280" cy="1382040"/>
          </a:xfrm>
          <a:prstGeom prst="rect">
            <a:avLst/>
          </a:prstGeom>
          <a:solidFill>
            <a:srgbClr val="84d2d7">
              <a:alpha val="53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>
              <a:lnSpc>
                <a:spcPct val="100000"/>
              </a:lnSpc>
              <a:spcBef>
                <a:spcPts val="3399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e42832"/>
                </a:solidFill>
                <a:latin typeface="Avenir Next Medium"/>
                <a:ea typeface="Avenir Next Medium"/>
              </a:rPr>
              <a:t>Jon Johansen</a:t>
            </a:r>
            <a:br/>
            <a:br/>
            <a:r>
              <a:rPr b="0" lang="en-US" sz="1800" spc="-1" strike="noStrike">
                <a:solidFill>
                  <a:srgbClr val="e42832"/>
                </a:solidFill>
                <a:latin typeface="Avenir Next Medium"/>
                <a:ea typeface="Avenir Next Medium"/>
              </a:rPr>
              <a:t>Fiksa en bug med</a:t>
            </a:r>
            <a:br/>
            <a:r>
              <a:rPr b="0" lang="en-US" sz="1800" spc="-1" strike="noStrike">
                <a:solidFill>
                  <a:srgbClr val="e42832"/>
                </a:solidFill>
                <a:latin typeface="Avenir Next Medium"/>
                <a:ea typeface="Avenir Next Medium"/>
              </a:rPr>
              <a:t>fargene på te-kanna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CustomShape 9"/>
          <p:cNvSpPr/>
          <p:nvPr/>
        </p:nvSpPr>
        <p:spPr>
          <a:xfrm>
            <a:off x="16268040" y="3611880"/>
            <a:ext cx="424080" cy="589320"/>
          </a:xfrm>
          <a:prstGeom prst="rect">
            <a:avLst/>
          </a:prstGeom>
          <a:solidFill>
            <a:srgbClr val="34a5d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0" lang="en-US" sz="4000" spc="-1" strike="noStrike" cap="all">
                <a:solidFill>
                  <a:srgbClr val="ffffff"/>
                </a:solidFill>
                <a:latin typeface="DIN Condensed Bold"/>
                <a:ea typeface="DIN Condensed Bold"/>
              </a:rPr>
              <a:t>1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38" name="CustomShape 10"/>
          <p:cNvSpPr/>
          <p:nvPr/>
        </p:nvSpPr>
        <p:spPr>
          <a:xfrm>
            <a:off x="16268040" y="9545400"/>
            <a:ext cx="424080" cy="589320"/>
          </a:xfrm>
          <a:prstGeom prst="rect">
            <a:avLst/>
          </a:prstGeom>
          <a:solidFill>
            <a:srgbClr val="34a5d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0" lang="en-US" sz="4000" spc="-1" strike="noStrike" cap="all">
                <a:solidFill>
                  <a:srgbClr val="ffffff"/>
                </a:solidFill>
                <a:latin typeface="DIN Condensed Bold"/>
                <a:ea typeface="DIN Condensed Bold"/>
              </a:rPr>
              <a:t>2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6" dur="indefinite" restart="never" nodeType="tmRoot">
          <p:childTnLst>
            <p:seq>
              <p:cTn id="77" dur="indefinite" nodeType="mainSeq"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afterEffect" fill="hold" presetClass="entr" presetID="2" presetSubtype="8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762120" y="635040"/>
            <a:ext cx="20954160" cy="634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en-US" sz="3600" spc="180" strike="noStrike" cap="all">
                <a:solidFill>
                  <a:srgbClr val="838787"/>
                </a:solidFill>
                <a:latin typeface="DIN Alternate Bold"/>
                <a:ea typeface="DIN Alternate Bold"/>
              </a:rPr>
              <a:t>Kurs i versjonskontroll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1">
            <a:alphaModFix amt="48000"/>
          </a:blip>
          <a:stretch/>
        </p:blipFill>
        <p:spPr>
          <a:xfrm>
            <a:off x="6786000" y="3383280"/>
            <a:ext cx="11090880" cy="713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12573000" y="1396080"/>
            <a:ext cx="11810160" cy="63075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2"/>
          <p:cNvSpPr/>
          <p:nvPr/>
        </p:nvSpPr>
        <p:spPr>
          <a:xfrm>
            <a:off x="762120" y="635040"/>
            <a:ext cx="20954160" cy="634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en-US" sz="3600" spc="180" strike="noStrike" cap="all">
                <a:solidFill>
                  <a:srgbClr val="838787"/>
                </a:solidFill>
                <a:latin typeface="DIN Alternate Bold"/>
                <a:ea typeface="DIN Alternate Bold"/>
              </a:rPr>
              <a:t>Kurs i versjonskontroll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762120" y="2146320"/>
            <a:ext cx="11810160" cy="1015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  <a:spcBef>
                <a:spcPts val="3900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34a5da"/>
                </a:solidFill>
                <a:latin typeface="Arial"/>
                <a:ea typeface="Arial"/>
              </a:rPr>
              <a:t>$ git pull </a:t>
            </a: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Arial"/>
              </a:rPr>
              <a:t>og</a:t>
            </a:r>
            <a:r>
              <a:rPr b="0" lang="en-US" sz="4000" spc="-1" strike="noStrike">
                <a:solidFill>
                  <a:srgbClr val="34a5da"/>
                </a:solidFill>
                <a:latin typeface="Arial"/>
                <a:ea typeface="Arial"/>
              </a:rPr>
              <a:t> $ git push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762120" y="3860640"/>
            <a:ext cx="10645920" cy="7796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Henter og pusher flere commits i slengen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git push</a:t>
            </a:r>
            <a:endParaRPr b="0" lang="en-US" sz="4000" spc="-1" strike="noStrike">
              <a:latin typeface="Arial"/>
            </a:endParaRPr>
          </a:p>
          <a:p>
            <a:pPr lvl="1" marL="127008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Dytte commits fra lokalt repository opp mot en remote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git pull</a:t>
            </a:r>
            <a:endParaRPr b="0" lang="en-US" sz="4000" spc="-1" strike="noStrike">
              <a:latin typeface="Arial"/>
            </a:endParaRPr>
          </a:p>
          <a:p>
            <a:pPr lvl="1" marL="127008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Hente ned commits fra remote repository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45" name="CustomShape 5"/>
          <p:cNvSpPr/>
          <p:nvPr/>
        </p:nvSpPr>
        <p:spPr>
          <a:xfrm>
            <a:off x="12573000" y="7656840"/>
            <a:ext cx="11810160" cy="6307560"/>
          </a:xfrm>
          <a:prstGeom prst="rect">
            <a:avLst/>
          </a:prstGeom>
          <a:solidFill>
            <a:srgbClr val="34a5da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6" name="Group 6"/>
          <p:cNvGrpSpPr/>
          <p:nvPr/>
        </p:nvGrpSpPr>
        <p:grpSpPr>
          <a:xfrm>
            <a:off x="14896080" y="8773920"/>
            <a:ext cx="8480880" cy="4073040"/>
            <a:chOff x="14896080" y="8773920"/>
            <a:chExt cx="8480880" cy="4073040"/>
          </a:xfrm>
        </p:grpSpPr>
        <p:grpSp>
          <p:nvGrpSpPr>
            <p:cNvPr id="247" name="Group 7"/>
            <p:cNvGrpSpPr/>
            <p:nvPr/>
          </p:nvGrpSpPr>
          <p:grpSpPr>
            <a:xfrm>
              <a:off x="14948640" y="8773920"/>
              <a:ext cx="8406360" cy="1565640"/>
              <a:chOff x="14948640" y="8773920"/>
              <a:chExt cx="8406360" cy="1565640"/>
            </a:xfrm>
          </p:grpSpPr>
          <p:sp>
            <p:nvSpPr>
              <p:cNvPr id="248" name="CustomShape 8"/>
              <p:cNvSpPr/>
              <p:nvPr/>
            </p:nvSpPr>
            <p:spPr>
              <a:xfrm>
                <a:off x="17446680" y="8773920"/>
                <a:ext cx="2109960" cy="7264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50760" rIns="50760" tIns="50760" bIns="50760" anchor="ctr">
                <a:spAutoFit/>
              </a:bodyPr>
              <a:p>
                <a:pPr>
                  <a:lnSpc>
                    <a:spcPct val="100000"/>
                  </a:lnSpc>
                  <a:spcBef>
                    <a:spcPts val="3399"/>
                  </a:spcBef>
                  <a:tabLst>
                    <a:tab algn="l" pos="0"/>
                  </a:tabLst>
                </a:pPr>
                <a:r>
                  <a:rPr b="0" lang="en-US" sz="4100" spc="-1" strike="noStrike">
                    <a:solidFill>
                      <a:srgbClr val="ffffff"/>
                    </a:solidFill>
                    <a:latin typeface="Avenir Next Medium"/>
                    <a:ea typeface="Avenir Next Medium"/>
                  </a:rPr>
                  <a:t>Remote</a:t>
                </a:r>
                <a:endParaRPr b="0" lang="en-US" sz="4100" spc="-1" strike="noStrike">
                  <a:latin typeface="Arial"/>
                </a:endParaRPr>
              </a:p>
            </p:txBody>
          </p:sp>
          <p:grpSp>
            <p:nvGrpSpPr>
              <p:cNvPr id="249" name="Group 9"/>
              <p:cNvGrpSpPr/>
              <p:nvPr/>
            </p:nvGrpSpPr>
            <p:grpSpPr>
              <a:xfrm>
                <a:off x="14948640" y="9728640"/>
                <a:ext cx="8406360" cy="610920"/>
                <a:chOff x="14948640" y="9728640"/>
                <a:chExt cx="8406360" cy="610920"/>
              </a:xfrm>
            </p:grpSpPr>
            <p:pic>
              <p:nvPicPr>
                <p:cNvPr id="250" name="closed_24" descr="closed_box.png"/>
                <p:cNvPicPr/>
                <p:nvPr/>
              </p:nvPicPr>
              <p:blipFill>
                <a:blip r:embed="rId1">
                  <a:alphaModFix amt="48000"/>
                </a:blip>
                <a:stretch/>
              </p:blipFill>
              <p:spPr>
                <a:xfrm>
                  <a:off x="19505520" y="9728640"/>
                  <a:ext cx="830880" cy="610920"/>
                </a:xfrm>
                <a:prstGeom prst="rect">
                  <a:avLst/>
                </a:prstGeom>
                <a:ln w="12600">
                  <a:noFill/>
                </a:ln>
              </p:spPr>
            </p:pic>
            <p:pic>
              <p:nvPicPr>
                <p:cNvPr id="251" name="closed_25" descr="closed_box.png"/>
                <p:cNvPicPr/>
                <p:nvPr/>
              </p:nvPicPr>
              <p:blipFill>
                <a:blip r:embed="rId2">
                  <a:alphaModFix amt="48000"/>
                </a:blip>
                <a:stretch/>
              </p:blipFill>
              <p:spPr>
                <a:xfrm>
                  <a:off x="21014640" y="9728640"/>
                  <a:ext cx="830880" cy="610920"/>
                </a:xfrm>
                <a:prstGeom prst="rect">
                  <a:avLst/>
                </a:prstGeom>
                <a:ln w="12600">
                  <a:noFill/>
                </a:ln>
              </p:spPr>
            </p:pic>
            <p:pic>
              <p:nvPicPr>
                <p:cNvPr id="252" name="closed_31" descr="closed_box.png"/>
                <p:cNvPicPr/>
                <p:nvPr/>
              </p:nvPicPr>
              <p:blipFill>
                <a:blip r:embed="rId3">
                  <a:alphaModFix amt="48000"/>
                </a:blip>
                <a:stretch/>
              </p:blipFill>
              <p:spPr>
                <a:xfrm>
                  <a:off x="22524120" y="9728640"/>
                  <a:ext cx="830880" cy="610920"/>
                </a:xfrm>
                <a:prstGeom prst="rect">
                  <a:avLst/>
                </a:prstGeom>
                <a:ln w="12600">
                  <a:noFill/>
                </a:ln>
              </p:spPr>
            </p:pic>
            <p:sp>
              <p:nvSpPr>
                <p:cNvPr id="253" name="Line 10"/>
                <p:cNvSpPr/>
                <p:nvPr/>
              </p:nvSpPr>
              <p:spPr>
                <a:xfrm flipH="1">
                  <a:off x="21911400" y="10034280"/>
                  <a:ext cx="547200" cy="0"/>
                </a:xfrm>
                <a:prstGeom prst="line">
                  <a:avLst/>
                </a:prstGeom>
                <a:ln w="76320">
                  <a:solidFill>
                    <a:srgbClr val="ffffff"/>
                  </a:solidFill>
                  <a:miter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4" name="Line 11"/>
                <p:cNvSpPr/>
                <p:nvPr/>
              </p:nvSpPr>
              <p:spPr>
                <a:xfrm flipH="1">
                  <a:off x="20401920" y="10034280"/>
                  <a:ext cx="547200" cy="0"/>
                </a:xfrm>
                <a:prstGeom prst="line">
                  <a:avLst/>
                </a:prstGeom>
                <a:ln w="76320">
                  <a:solidFill>
                    <a:srgbClr val="ffffff"/>
                  </a:solidFill>
                  <a:miter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pic>
              <p:nvPicPr>
                <p:cNvPr id="255" name="closed_32" descr="closed_box.png"/>
                <p:cNvPicPr/>
                <p:nvPr/>
              </p:nvPicPr>
              <p:blipFill>
                <a:blip r:embed="rId4">
                  <a:alphaModFix amt="48000"/>
                </a:blip>
                <a:stretch/>
              </p:blipFill>
              <p:spPr>
                <a:xfrm>
                  <a:off x="14948640" y="9728640"/>
                  <a:ext cx="830880" cy="610920"/>
                </a:xfrm>
                <a:prstGeom prst="rect">
                  <a:avLst/>
                </a:prstGeom>
                <a:ln w="12600">
                  <a:noFill/>
                </a:ln>
              </p:spPr>
            </p:pic>
            <p:pic>
              <p:nvPicPr>
                <p:cNvPr id="256" name="closed_33" descr="closed_box.png"/>
                <p:cNvPicPr/>
                <p:nvPr/>
              </p:nvPicPr>
              <p:blipFill>
                <a:blip r:embed="rId5">
                  <a:alphaModFix amt="48000"/>
                </a:blip>
                <a:stretch/>
              </p:blipFill>
              <p:spPr>
                <a:xfrm>
                  <a:off x="16458120" y="9728640"/>
                  <a:ext cx="830880" cy="610920"/>
                </a:xfrm>
                <a:prstGeom prst="rect">
                  <a:avLst/>
                </a:prstGeom>
                <a:ln w="12600">
                  <a:noFill/>
                </a:ln>
              </p:spPr>
            </p:pic>
            <p:pic>
              <p:nvPicPr>
                <p:cNvPr id="257" name="closed_34" descr="closed_box.png"/>
                <p:cNvPicPr/>
                <p:nvPr/>
              </p:nvPicPr>
              <p:blipFill>
                <a:blip r:embed="rId6">
                  <a:alphaModFix amt="48000"/>
                </a:blip>
                <a:stretch/>
              </p:blipFill>
              <p:spPr>
                <a:xfrm>
                  <a:off x="17967240" y="9728640"/>
                  <a:ext cx="830880" cy="610920"/>
                </a:xfrm>
                <a:prstGeom prst="rect">
                  <a:avLst/>
                </a:prstGeom>
                <a:ln w="12600">
                  <a:noFill/>
                </a:ln>
              </p:spPr>
            </p:pic>
            <p:sp>
              <p:nvSpPr>
                <p:cNvPr id="258" name="Line 12"/>
                <p:cNvSpPr/>
                <p:nvPr/>
              </p:nvSpPr>
              <p:spPr>
                <a:xfrm flipH="1">
                  <a:off x="18863640" y="10034280"/>
                  <a:ext cx="547200" cy="0"/>
                </a:xfrm>
                <a:prstGeom prst="line">
                  <a:avLst/>
                </a:prstGeom>
                <a:ln w="76320">
                  <a:solidFill>
                    <a:srgbClr val="ffffff"/>
                  </a:solidFill>
                  <a:miter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9" name="Line 13"/>
                <p:cNvSpPr/>
                <p:nvPr/>
              </p:nvSpPr>
              <p:spPr>
                <a:xfrm flipH="1">
                  <a:off x="17354520" y="10034280"/>
                  <a:ext cx="547200" cy="0"/>
                </a:xfrm>
                <a:prstGeom prst="line">
                  <a:avLst/>
                </a:prstGeom>
                <a:ln w="76320">
                  <a:solidFill>
                    <a:srgbClr val="ffffff"/>
                  </a:solidFill>
                  <a:miter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0" name="Line 14"/>
                <p:cNvSpPr/>
                <p:nvPr/>
              </p:nvSpPr>
              <p:spPr>
                <a:xfrm flipH="1">
                  <a:off x="15845400" y="10034280"/>
                  <a:ext cx="547200" cy="0"/>
                </a:xfrm>
                <a:prstGeom prst="line">
                  <a:avLst/>
                </a:prstGeom>
                <a:ln w="76320">
                  <a:solidFill>
                    <a:srgbClr val="ffffff"/>
                  </a:solidFill>
                  <a:miter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61" name="Group 15"/>
            <p:cNvGrpSpPr/>
            <p:nvPr/>
          </p:nvGrpSpPr>
          <p:grpSpPr>
            <a:xfrm>
              <a:off x="14896080" y="11183400"/>
              <a:ext cx="8480880" cy="1663560"/>
              <a:chOff x="14896080" y="11183400"/>
              <a:chExt cx="8480880" cy="1663560"/>
            </a:xfrm>
          </p:grpSpPr>
          <p:pic>
            <p:nvPicPr>
              <p:cNvPr id="262" name="closed_35" descr="closed_box.png"/>
              <p:cNvPicPr/>
              <p:nvPr/>
            </p:nvPicPr>
            <p:blipFill>
              <a:blip r:embed="rId7">
                <a:alphaModFix amt="48000"/>
              </a:blip>
              <a:stretch/>
            </p:blipFill>
            <p:spPr>
              <a:xfrm>
                <a:off x="14896080" y="11183400"/>
                <a:ext cx="830880" cy="6109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263" name="closed_36" descr="closed_box.png"/>
              <p:cNvPicPr/>
              <p:nvPr/>
            </p:nvPicPr>
            <p:blipFill>
              <a:blip r:embed="rId8">
                <a:alphaModFix amt="48000"/>
              </a:blip>
              <a:stretch/>
            </p:blipFill>
            <p:spPr>
              <a:xfrm>
                <a:off x="16405200" y="11183400"/>
                <a:ext cx="830880" cy="6109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264" name="closed_37" descr="closed_box.png"/>
              <p:cNvPicPr/>
              <p:nvPr/>
            </p:nvPicPr>
            <p:blipFill>
              <a:blip r:embed="rId9">
                <a:alphaModFix amt="48000"/>
              </a:blip>
              <a:stretch/>
            </p:blipFill>
            <p:spPr>
              <a:xfrm>
                <a:off x="17914680" y="11183400"/>
                <a:ext cx="830880" cy="610920"/>
              </a:xfrm>
              <a:prstGeom prst="rect">
                <a:avLst/>
              </a:prstGeom>
              <a:ln w="12600">
                <a:noFill/>
              </a:ln>
            </p:spPr>
          </p:pic>
          <p:sp>
            <p:nvSpPr>
              <p:cNvPr id="265" name="Line 16"/>
              <p:cNvSpPr/>
              <p:nvPr/>
            </p:nvSpPr>
            <p:spPr>
              <a:xfrm flipH="1">
                <a:off x="17301960" y="11489040"/>
                <a:ext cx="547200" cy="0"/>
              </a:xfrm>
              <a:prstGeom prst="line">
                <a:avLst/>
              </a:prstGeom>
              <a:ln w="76320">
                <a:solidFill>
                  <a:srgbClr val="ffffff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" name="Line 17"/>
              <p:cNvSpPr/>
              <p:nvPr/>
            </p:nvSpPr>
            <p:spPr>
              <a:xfrm flipH="1">
                <a:off x="15792480" y="11489040"/>
                <a:ext cx="547200" cy="0"/>
              </a:xfrm>
              <a:prstGeom prst="line">
                <a:avLst/>
              </a:prstGeom>
              <a:ln w="76320">
                <a:solidFill>
                  <a:srgbClr val="ffffff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67" name="closed_38" descr="closed_box.png"/>
              <p:cNvPicPr/>
              <p:nvPr/>
            </p:nvPicPr>
            <p:blipFill>
              <a:blip r:embed="rId10">
                <a:alphaModFix amt="48000"/>
              </a:blip>
              <a:stretch/>
            </p:blipFill>
            <p:spPr>
              <a:xfrm>
                <a:off x="19527480" y="11183400"/>
                <a:ext cx="830880" cy="610920"/>
              </a:xfrm>
              <a:prstGeom prst="rect">
                <a:avLst/>
              </a:prstGeom>
              <a:ln w="12600">
                <a:noFill/>
              </a:ln>
            </p:spPr>
          </p:pic>
          <p:pic>
            <p:nvPicPr>
              <p:cNvPr id="268" name="closed_39" descr="closed_box.png"/>
              <p:cNvPicPr/>
              <p:nvPr/>
            </p:nvPicPr>
            <p:blipFill>
              <a:blip r:embed="rId11">
                <a:alphaModFix amt="48000"/>
              </a:blip>
              <a:stretch/>
            </p:blipFill>
            <p:spPr>
              <a:xfrm>
                <a:off x="21036960" y="11183400"/>
                <a:ext cx="830880" cy="610920"/>
              </a:xfrm>
              <a:prstGeom prst="rect">
                <a:avLst/>
              </a:prstGeom>
              <a:ln w="12600">
                <a:noFill/>
              </a:ln>
            </p:spPr>
          </p:pic>
          <p:sp>
            <p:nvSpPr>
              <p:cNvPr id="269" name="Line 18"/>
              <p:cNvSpPr/>
              <p:nvPr/>
            </p:nvSpPr>
            <p:spPr>
              <a:xfrm flipH="1">
                <a:off x="20424240" y="11489040"/>
                <a:ext cx="547200" cy="0"/>
              </a:xfrm>
              <a:prstGeom prst="line">
                <a:avLst/>
              </a:prstGeom>
              <a:ln w="76320">
                <a:solidFill>
                  <a:srgbClr val="ffffff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0" name="Line 19"/>
              <p:cNvSpPr/>
              <p:nvPr/>
            </p:nvSpPr>
            <p:spPr>
              <a:xfrm flipH="1">
                <a:off x="18914760" y="11489040"/>
                <a:ext cx="547200" cy="0"/>
              </a:xfrm>
              <a:prstGeom prst="line">
                <a:avLst/>
              </a:prstGeom>
              <a:ln w="76320">
                <a:solidFill>
                  <a:srgbClr val="ffffff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1" name="CustomShape 20"/>
              <p:cNvSpPr/>
              <p:nvPr/>
            </p:nvSpPr>
            <p:spPr>
              <a:xfrm>
                <a:off x="17771760" y="12120480"/>
                <a:ext cx="1459080" cy="726480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50760" rIns="50760" tIns="50760" bIns="50760" anchor="ctr">
                <a:spAutoFit/>
              </a:bodyPr>
              <a:p>
                <a:pPr>
                  <a:lnSpc>
                    <a:spcPct val="100000"/>
                  </a:lnSpc>
                  <a:spcBef>
                    <a:spcPts val="3399"/>
                  </a:spcBef>
                  <a:tabLst>
                    <a:tab algn="l" pos="0"/>
                  </a:tabLst>
                </a:pPr>
                <a:r>
                  <a:rPr b="0" lang="en-US" sz="4100" spc="-1" strike="noStrike">
                    <a:solidFill>
                      <a:srgbClr val="ffffff"/>
                    </a:solidFill>
                    <a:latin typeface="Avenir Next Medium"/>
                    <a:ea typeface="Avenir Next Medium"/>
                  </a:rPr>
                  <a:t>Lokal</a:t>
                </a:r>
                <a:endParaRPr b="0" lang="en-US" sz="4100" spc="-1" strike="noStrike">
                  <a:latin typeface="Arial"/>
                </a:endParaRPr>
              </a:p>
            </p:txBody>
          </p:sp>
          <p:pic>
            <p:nvPicPr>
              <p:cNvPr id="272" name="closed_40" descr="closed_box.png"/>
              <p:cNvPicPr/>
              <p:nvPr/>
            </p:nvPicPr>
            <p:blipFill>
              <a:blip r:embed="rId12">
                <a:alphaModFix amt="48000"/>
              </a:blip>
              <a:stretch/>
            </p:blipFill>
            <p:spPr>
              <a:xfrm>
                <a:off x="22546080" y="11183400"/>
                <a:ext cx="830880" cy="610920"/>
              </a:xfrm>
              <a:prstGeom prst="rect">
                <a:avLst/>
              </a:prstGeom>
              <a:ln w="12600">
                <a:noFill/>
              </a:ln>
            </p:spPr>
          </p:pic>
          <p:sp>
            <p:nvSpPr>
              <p:cNvPr id="273" name="Line 21"/>
              <p:cNvSpPr/>
              <p:nvPr/>
            </p:nvSpPr>
            <p:spPr>
              <a:xfrm flipH="1">
                <a:off x="21933360" y="11489040"/>
                <a:ext cx="547200" cy="0"/>
              </a:xfrm>
              <a:prstGeom prst="line">
                <a:avLst/>
              </a:prstGeom>
              <a:ln w="76320">
                <a:solidFill>
                  <a:srgbClr val="ffffff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74" name="CustomShape 22"/>
          <p:cNvSpPr/>
          <p:nvPr/>
        </p:nvSpPr>
        <p:spPr>
          <a:xfrm>
            <a:off x="17638560" y="2675880"/>
            <a:ext cx="2109960" cy="726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>
              <a:lnSpc>
                <a:spcPct val="100000"/>
              </a:lnSpc>
              <a:spcBef>
                <a:spcPts val="3399"/>
              </a:spcBef>
              <a:tabLst>
                <a:tab algn="l" pos="0"/>
              </a:tabLst>
            </a:pPr>
            <a:r>
              <a:rPr b="0" lang="en-US" sz="4100" spc="-1" strike="noStrike">
                <a:solidFill>
                  <a:srgbClr val="34a5da"/>
                </a:solidFill>
                <a:latin typeface="Avenir Next Medium"/>
                <a:ea typeface="Avenir Next Medium"/>
              </a:rPr>
              <a:t>Remote</a:t>
            </a:r>
            <a:endParaRPr b="0" lang="en-US" sz="4100" spc="-1" strike="noStrike">
              <a:latin typeface="Arial"/>
            </a:endParaRPr>
          </a:p>
        </p:txBody>
      </p:sp>
      <p:grpSp>
        <p:nvGrpSpPr>
          <p:cNvPr id="275" name="Group 23"/>
          <p:cNvGrpSpPr/>
          <p:nvPr/>
        </p:nvGrpSpPr>
        <p:grpSpPr>
          <a:xfrm>
            <a:off x="14490000" y="5030640"/>
            <a:ext cx="8406360" cy="610920"/>
            <a:chOff x="14490000" y="5030640"/>
            <a:chExt cx="8406360" cy="610920"/>
          </a:xfrm>
        </p:grpSpPr>
        <p:pic>
          <p:nvPicPr>
            <p:cNvPr id="276" name="closed_41" descr="closed_box.png"/>
            <p:cNvPicPr/>
            <p:nvPr/>
          </p:nvPicPr>
          <p:blipFill>
            <a:blip r:embed="rId13">
              <a:alphaModFix amt="48000"/>
            </a:blip>
            <a:stretch/>
          </p:blipFill>
          <p:spPr>
            <a:xfrm>
              <a:off x="19046880" y="5030640"/>
              <a:ext cx="830880" cy="6109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277" name="closed_42" descr="closed_box.png"/>
            <p:cNvPicPr/>
            <p:nvPr/>
          </p:nvPicPr>
          <p:blipFill>
            <a:blip r:embed="rId14">
              <a:alphaModFix amt="48000"/>
            </a:blip>
            <a:stretch/>
          </p:blipFill>
          <p:spPr>
            <a:xfrm>
              <a:off x="20556000" y="5030640"/>
              <a:ext cx="830880" cy="6109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278" name="closed_43" descr="closed_box.png"/>
            <p:cNvPicPr/>
            <p:nvPr/>
          </p:nvPicPr>
          <p:blipFill>
            <a:blip r:embed="rId15">
              <a:alphaModFix amt="48000"/>
            </a:blip>
            <a:stretch/>
          </p:blipFill>
          <p:spPr>
            <a:xfrm>
              <a:off x="22065480" y="5030640"/>
              <a:ext cx="830880" cy="61092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279" name="Line 24"/>
            <p:cNvSpPr/>
            <p:nvPr/>
          </p:nvSpPr>
          <p:spPr>
            <a:xfrm flipH="1">
              <a:off x="21452760" y="533628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Line 25"/>
            <p:cNvSpPr/>
            <p:nvPr/>
          </p:nvSpPr>
          <p:spPr>
            <a:xfrm flipH="1">
              <a:off x="19943280" y="533628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81" name="closed_44" descr="closed_box.png"/>
            <p:cNvPicPr/>
            <p:nvPr/>
          </p:nvPicPr>
          <p:blipFill>
            <a:blip r:embed="rId16">
              <a:alphaModFix amt="48000"/>
            </a:blip>
            <a:stretch/>
          </p:blipFill>
          <p:spPr>
            <a:xfrm>
              <a:off x="14490000" y="5030640"/>
              <a:ext cx="830880" cy="6109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282" name="closed_45" descr="closed_box.png"/>
            <p:cNvPicPr/>
            <p:nvPr/>
          </p:nvPicPr>
          <p:blipFill>
            <a:blip r:embed="rId17">
              <a:alphaModFix amt="48000"/>
            </a:blip>
            <a:stretch/>
          </p:blipFill>
          <p:spPr>
            <a:xfrm>
              <a:off x="15999480" y="5030640"/>
              <a:ext cx="830880" cy="6109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283" name="closed_46" descr="closed_box.png"/>
            <p:cNvPicPr/>
            <p:nvPr/>
          </p:nvPicPr>
          <p:blipFill>
            <a:blip r:embed="rId18">
              <a:alphaModFix amt="48000"/>
            </a:blip>
            <a:stretch/>
          </p:blipFill>
          <p:spPr>
            <a:xfrm>
              <a:off x="17508600" y="5030640"/>
              <a:ext cx="830880" cy="61092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284" name="Line 26"/>
            <p:cNvSpPr/>
            <p:nvPr/>
          </p:nvSpPr>
          <p:spPr>
            <a:xfrm flipH="1">
              <a:off x="18405360" y="533628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Line 27"/>
            <p:cNvSpPr/>
            <p:nvPr/>
          </p:nvSpPr>
          <p:spPr>
            <a:xfrm flipH="1">
              <a:off x="16895880" y="533628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Line 28"/>
            <p:cNvSpPr/>
            <p:nvPr/>
          </p:nvSpPr>
          <p:spPr>
            <a:xfrm flipH="1">
              <a:off x="15386760" y="533628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7" name="CustomShape 29"/>
          <p:cNvSpPr/>
          <p:nvPr/>
        </p:nvSpPr>
        <p:spPr>
          <a:xfrm>
            <a:off x="17963640" y="5962320"/>
            <a:ext cx="1459080" cy="726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>
              <a:lnSpc>
                <a:spcPct val="100000"/>
              </a:lnSpc>
              <a:spcBef>
                <a:spcPts val="3399"/>
              </a:spcBef>
              <a:tabLst>
                <a:tab algn="l" pos="0"/>
              </a:tabLst>
            </a:pPr>
            <a:r>
              <a:rPr b="0" lang="en-US" sz="4100" spc="-1" strike="noStrike">
                <a:solidFill>
                  <a:srgbClr val="34a5da"/>
                </a:solidFill>
                <a:latin typeface="Avenir Next Medium"/>
                <a:ea typeface="Avenir Next Medium"/>
              </a:rPr>
              <a:t>Lokal</a:t>
            </a:r>
            <a:endParaRPr b="0" lang="en-US" sz="4100" spc="-1" strike="noStrike">
              <a:latin typeface="Arial"/>
            </a:endParaRPr>
          </a:p>
        </p:txBody>
      </p:sp>
      <p:grpSp>
        <p:nvGrpSpPr>
          <p:cNvPr id="288" name="Group 30"/>
          <p:cNvGrpSpPr/>
          <p:nvPr/>
        </p:nvGrpSpPr>
        <p:grpSpPr>
          <a:xfrm>
            <a:off x="14482080" y="3499200"/>
            <a:ext cx="8421840" cy="610920"/>
            <a:chOff x="14482080" y="3499200"/>
            <a:chExt cx="8421840" cy="610920"/>
          </a:xfrm>
        </p:grpSpPr>
        <p:pic>
          <p:nvPicPr>
            <p:cNvPr id="289" name="closed_47" descr="closed_box.png"/>
            <p:cNvPicPr/>
            <p:nvPr/>
          </p:nvPicPr>
          <p:blipFill>
            <a:blip r:embed="rId19">
              <a:alphaModFix amt="48000"/>
            </a:blip>
            <a:stretch/>
          </p:blipFill>
          <p:spPr>
            <a:xfrm>
              <a:off x="14482080" y="3499200"/>
              <a:ext cx="830880" cy="6109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290" name="closed_48" descr="closed_box.png"/>
            <p:cNvPicPr/>
            <p:nvPr/>
          </p:nvPicPr>
          <p:blipFill>
            <a:blip r:embed="rId20">
              <a:alphaModFix amt="48000"/>
            </a:blip>
            <a:stretch/>
          </p:blipFill>
          <p:spPr>
            <a:xfrm>
              <a:off x="15991560" y="3499200"/>
              <a:ext cx="830880" cy="6109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291" name="closed_49" descr="closed_box.png"/>
            <p:cNvPicPr/>
            <p:nvPr/>
          </p:nvPicPr>
          <p:blipFill>
            <a:blip r:embed="rId21">
              <a:alphaModFix amt="48000"/>
            </a:blip>
            <a:stretch/>
          </p:blipFill>
          <p:spPr>
            <a:xfrm>
              <a:off x="17500680" y="3499200"/>
              <a:ext cx="830880" cy="61092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292" name="Line 31"/>
            <p:cNvSpPr/>
            <p:nvPr/>
          </p:nvSpPr>
          <p:spPr>
            <a:xfrm flipH="1">
              <a:off x="16887960" y="380484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Line 32"/>
            <p:cNvSpPr/>
            <p:nvPr/>
          </p:nvSpPr>
          <p:spPr>
            <a:xfrm flipH="1">
              <a:off x="15378840" y="380484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94" name="closed_50" descr="closed_box.png"/>
            <p:cNvPicPr/>
            <p:nvPr/>
          </p:nvPicPr>
          <p:blipFill>
            <a:blip r:embed="rId22">
              <a:alphaModFix amt="48000"/>
            </a:blip>
            <a:stretch/>
          </p:blipFill>
          <p:spPr>
            <a:xfrm>
              <a:off x="19054800" y="3499200"/>
              <a:ext cx="830880" cy="6109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295" name="closed_51" descr="closed_box.png"/>
            <p:cNvPicPr/>
            <p:nvPr/>
          </p:nvPicPr>
          <p:blipFill>
            <a:blip r:embed="rId23">
              <a:alphaModFix amt="48000"/>
            </a:blip>
            <a:stretch/>
          </p:blipFill>
          <p:spPr>
            <a:xfrm>
              <a:off x="20563920" y="3499200"/>
              <a:ext cx="830880" cy="61092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296" name="Line 33"/>
            <p:cNvSpPr/>
            <p:nvPr/>
          </p:nvSpPr>
          <p:spPr>
            <a:xfrm flipH="1">
              <a:off x="19951200" y="380484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Line 34"/>
            <p:cNvSpPr/>
            <p:nvPr/>
          </p:nvSpPr>
          <p:spPr>
            <a:xfrm flipH="1">
              <a:off x="18442080" y="380484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98" name="closed_52" descr="closed_box.png"/>
            <p:cNvPicPr/>
            <p:nvPr/>
          </p:nvPicPr>
          <p:blipFill>
            <a:blip r:embed="rId24">
              <a:alphaModFix amt="48000"/>
            </a:blip>
            <a:stretch/>
          </p:blipFill>
          <p:spPr>
            <a:xfrm>
              <a:off x="22073040" y="3499200"/>
              <a:ext cx="830880" cy="61092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299" name="Line 35"/>
            <p:cNvSpPr/>
            <p:nvPr/>
          </p:nvSpPr>
          <p:spPr>
            <a:xfrm flipH="1">
              <a:off x="21469320" y="380484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0" name="Line 36"/>
          <p:cNvSpPr/>
          <p:nvPr/>
        </p:nvSpPr>
        <p:spPr>
          <a:xfrm flipV="1">
            <a:off x="22482000" y="4264920"/>
            <a:ext cx="0" cy="611640"/>
          </a:xfrm>
          <a:prstGeom prst="line">
            <a:avLst/>
          </a:prstGeom>
          <a:ln w="38160">
            <a:solidFill>
              <a:srgbClr val="34a5da"/>
            </a:solidFill>
            <a:custDash>
              <a:ds d="200000" sp="2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37"/>
          <p:cNvSpPr/>
          <p:nvPr/>
        </p:nvSpPr>
        <p:spPr>
          <a:xfrm>
            <a:off x="13339080" y="1949760"/>
            <a:ext cx="1305000" cy="711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>
              <a:lnSpc>
                <a:spcPct val="100000"/>
              </a:lnSpc>
              <a:spcBef>
                <a:spcPts val="3399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34a5da"/>
                </a:solidFill>
                <a:latin typeface="Avenir Next Medium"/>
                <a:ea typeface="Avenir Next Medium"/>
              </a:rPr>
              <a:t>Push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02" name="CustomShape 38"/>
          <p:cNvSpPr/>
          <p:nvPr/>
        </p:nvSpPr>
        <p:spPr>
          <a:xfrm>
            <a:off x="13296600" y="8146080"/>
            <a:ext cx="1003320" cy="711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>
              <a:lnSpc>
                <a:spcPct val="100000"/>
              </a:lnSpc>
              <a:spcBef>
                <a:spcPts val="3399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ffffff"/>
                </a:solidFill>
                <a:latin typeface="Avenir Next Medium"/>
                <a:ea typeface="Avenir Next Medium"/>
              </a:rPr>
              <a:t>Pull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03" name="Line 39"/>
          <p:cNvSpPr/>
          <p:nvPr/>
        </p:nvSpPr>
        <p:spPr>
          <a:xfrm>
            <a:off x="22955760" y="10493280"/>
            <a:ext cx="0" cy="634680"/>
          </a:xfrm>
          <a:prstGeom prst="line">
            <a:avLst/>
          </a:prstGeom>
          <a:ln w="38160">
            <a:solidFill>
              <a:srgbClr val="ffffff"/>
            </a:solidFill>
            <a:custDash>
              <a:ds d="200000" sp="200000"/>
            </a:custDash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762120" y="635040"/>
            <a:ext cx="20954160" cy="634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en-US" sz="3600" spc="180" strike="noStrike" cap="all">
                <a:solidFill>
                  <a:srgbClr val="838787"/>
                </a:solidFill>
                <a:latin typeface="DIN Alternate Bold"/>
                <a:ea typeface="DIN Alternate Bold"/>
              </a:rPr>
              <a:t>Kurs i versjonskontroll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762120" y="2146320"/>
            <a:ext cx="11810160" cy="1015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  <a:spcBef>
                <a:spcPts val="3900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34a5da"/>
                </a:solidFill>
                <a:latin typeface="Arial"/>
                <a:ea typeface="Arial"/>
              </a:rPr>
              <a:t>$ git log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762120" y="3860640"/>
            <a:ext cx="13269240" cy="4357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Viser deg en liste av tidligere commits, hvem som har signert, og hva meldingene er.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Populær å lage seg en pyntet versjon for lettere lesbarhet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307" name="Image" descr="Image"/>
          <p:cNvPicPr/>
          <p:nvPr/>
        </p:nvPicPr>
        <p:blipFill>
          <a:blip r:embed="rId1">
            <a:alphaModFix amt="48000"/>
          </a:blip>
          <a:srcRect l="0" t="65136" r="0" b="0"/>
          <a:stretch/>
        </p:blipFill>
        <p:spPr>
          <a:xfrm>
            <a:off x="2329920" y="10115640"/>
            <a:ext cx="11810160" cy="1770840"/>
          </a:xfrm>
          <a:prstGeom prst="rect">
            <a:avLst/>
          </a:prstGeom>
          <a:ln w="12600">
            <a:noFill/>
          </a:ln>
        </p:spPr>
      </p:pic>
      <p:pic>
        <p:nvPicPr>
          <p:cNvPr id="308" name="Image" descr="Image"/>
          <p:cNvPicPr/>
          <p:nvPr/>
        </p:nvPicPr>
        <p:blipFill>
          <a:blip r:embed="rId2">
            <a:alphaModFix amt="48000"/>
          </a:blip>
          <a:stretch/>
        </p:blipFill>
        <p:spPr>
          <a:xfrm>
            <a:off x="14827680" y="3582360"/>
            <a:ext cx="8399880" cy="8281440"/>
          </a:xfrm>
          <a:prstGeom prst="rect">
            <a:avLst/>
          </a:prstGeom>
          <a:ln w="12600">
            <a:noFill/>
          </a:ln>
        </p:spPr>
      </p:pic>
      <p:sp>
        <p:nvSpPr>
          <p:cNvPr id="309" name="CustomShape 4"/>
          <p:cNvSpPr/>
          <p:nvPr/>
        </p:nvSpPr>
        <p:spPr>
          <a:xfrm>
            <a:off x="17566560" y="2766960"/>
            <a:ext cx="1259280" cy="558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>
              <a:lnSpc>
                <a:spcPct val="100000"/>
              </a:lnSpc>
              <a:spcBef>
                <a:spcPts val="3399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34a5da"/>
                </a:solidFill>
                <a:latin typeface="Avenir Next Medium"/>
                <a:ea typeface="Avenir Next Medium"/>
              </a:rPr>
              <a:t>Vanlig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10" name="CustomShape 5"/>
          <p:cNvSpPr/>
          <p:nvPr/>
        </p:nvSpPr>
        <p:spPr>
          <a:xfrm>
            <a:off x="7569000" y="9262080"/>
            <a:ext cx="1330920" cy="558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>
              <a:lnSpc>
                <a:spcPct val="100000"/>
              </a:lnSpc>
              <a:spcBef>
                <a:spcPts val="3399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34a5da"/>
                </a:solidFill>
                <a:latin typeface="Avenir Next Medium"/>
                <a:ea typeface="Avenir Next Medium"/>
              </a:rPr>
              <a:t>Pyntet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762120" y="635040"/>
            <a:ext cx="20954160" cy="634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en-US" sz="3600" spc="180" strike="noStrike" cap="all">
                <a:solidFill>
                  <a:srgbClr val="838787"/>
                </a:solidFill>
                <a:latin typeface="DIN Alternate Bold"/>
                <a:ea typeface="DIN Alternate Bold"/>
              </a:rPr>
              <a:t>Kurs i versjonskontroll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762120" y="2158920"/>
            <a:ext cx="11810160" cy="1015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80000"/>
              </a:lnSpc>
              <a:spcBef>
                <a:spcPts val="3200"/>
              </a:spcBef>
              <a:tabLst>
                <a:tab algn="l" pos="0"/>
              </a:tabLst>
            </a:pPr>
            <a:r>
              <a:rPr b="0" lang="en-US" sz="7219" spc="-1" strike="noStrike" cap="all">
                <a:solidFill>
                  <a:srgbClr val="34a5da"/>
                </a:solidFill>
                <a:latin typeface="DIN Condensed Bold"/>
                <a:ea typeface="DIN Condensed Bold"/>
              </a:rPr>
              <a:t>remotes</a:t>
            </a:r>
            <a:endParaRPr b="0" lang="en-US" sz="7219" spc="-1" strike="noStrike"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762120" y="3860640"/>
            <a:ext cx="11810160" cy="8584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En git-historikk som ligger på en «annen plass»</a:t>
            </a:r>
            <a:endParaRPr b="0" lang="en-US" sz="4000" spc="-1" strike="noStrike">
              <a:latin typeface="Arial"/>
            </a:endParaRPr>
          </a:p>
          <a:p>
            <a:pPr lvl="1" marL="127008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Kopi av ditt repository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Typisk jobbe opp mot en git-server, feks github.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Man kan ha flere remotes</a:t>
            </a:r>
            <a:endParaRPr b="0" lang="en-US" sz="4000" spc="-1" strike="noStrike">
              <a:latin typeface="Arial"/>
            </a:endParaRPr>
          </a:p>
          <a:p>
            <a:pPr lvl="1" marL="127008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Den «vanlige» heter origin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314" name="Group 4"/>
          <p:cNvGrpSpPr/>
          <p:nvPr/>
        </p:nvGrpSpPr>
        <p:grpSpPr>
          <a:xfrm>
            <a:off x="14016240" y="4847400"/>
            <a:ext cx="6971760" cy="610920"/>
            <a:chOff x="14016240" y="4847400"/>
            <a:chExt cx="6971760" cy="610920"/>
          </a:xfrm>
        </p:grpSpPr>
        <p:pic>
          <p:nvPicPr>
            <p:cNvPr id="315" name="closed_box.png" descr="closed_box.png"/>
            <p:cNvPicPr/>
            <p:nvPr/>
          </p:nvPicPr>
          <p:blipFill>
            <a:blip r:embed="rId1">
              <a:alphaModFix amt="48000"/>
            </a:blip>
            <a:stretch/>
          </p:blipFill>
          <p:spPr>
            <a:xfrm>
              <a:off x="14016240" y="4847400"/>
              <a:ext cx="830880" cy="6109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316" name="closed_box.png" descr="closed_box.png"/>
            <p:cNvPicPr/>
            <p:nvPr/>
          </p:nvPicPr>
          <p:blipFill>
            <a:blip r:embed="rId2">
              <a:alphaModFix amt="48000"/>
            </a:blip>
            <a:stretch/>
          </p:blipFill>
          <p:spPr>
            <a:xfrm>
              <a:off x="15525360" y="4847400"/>
              <a:ext cx="830880" cy="6109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317" name="closed_box.png" descr="closed_box.png"/>
            <p:cNvPicPr/>
            <p:nvPr/>
          </p:nvPicPr>
          <p:blipFill>
            <a:blip r:embed="rId3">
              <a:alphaModFix amt="48000"/>
            </a:blip>
            <a:stretch/>
          </p:blipFill>
          <p:spPr>
            <a:xfrm>
              <a:off x="17034840" y="4847400"/>
              <a:ext cx="830880" cy="61092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318" name="Line 5"/>
            <p:cNvSpPr/>
            <p:nvPr/>
          </p:nvSpPr>
          <p:spPr>
            <a:xfrm flipH="1">
              <a:off x="16422120" y="515304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Line 6"/>
            <p:cNvSpPr/>
            <p:nvPr/>
          </p:nvSpPr>
          <p:spPr>
            <a:xfrm flipH="1">
              <a:off x="14913000" y="515304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20" name="closed_box.png" descr="closed_box.png"/>
            <p:cNvPicPr/>
            <p:nvPr/>
          </p:nvPicPr>
          <p:blipFill>
            <a:blip r:embed="rId4">
              <a:alphaModFix amt="48000"/>
            </a:blip>
            <a:stretch/>
          </p:blipFill>
          <p:spPr>
            <a:xfrm>
              <a:off x="18648000" y="4847400"/>
              <a:ext cx="830880" cy="6109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321" name="closed_box.png" descr="closed_box.png"/>
            <p:cNvPicPr/>
            <p:nvPr/>
          </p:nvPicPr>
          <p:blipFill>
            <a:blip r:embed="rId5">
              <a:alphaModFix amt="48000"/>
            </a:blip>
            <a:stretch/>
          </p:blipFill>
          <p:spPr>
            <a:xfrm>
              <a:off x="20157120" y="4847400"/>
              <a:ext cx="830880" cy="61092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322" name="Line 7"/>
            <p:cNvSpPr/>
            <p:nvPr/>
          </p:nvSpPr>
          <p:spPr>
            <a:xfrm flipH="1">
              <a:off x="19544400" y="515304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Line 8"/>
            <p:cNvSpPr/>
            <p:nvPr/>
          </p:nvSpPr>
          <p:spPr>
            <a:xfrm flipH="1">
              <a:off x="18035280" y="515304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4" name="CustomShape 9"/>
          <p:cNvSpPr/>
          <p:nvPr/>
        </p:nvSpPr>
        <p:spPr>
          <a:xfrm>
            <a:off x="16447320" y="3686760"/>
            <a:ext cx="2109960" cy="726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>
              <a:lnSpc>
                <a:spcPct val="100000"/>
              </a:lnSpc>
              <a:spcBef>
                <a:spcPts val="3399"/>
              </a:spcBef>
              <a:tabLst>
                <a:tab algn="l" pos="0"/>
              </a:tabLst>
            </a:pPr>
            <a:r>
              <a:rPr b="0" lang="en-US" sz="4100" spc="-1" strike="noStrike">
                <a:solidFill>
                  <a:srgbClr val="34a5da"/>
                </a:solidFill>
                <a:latin typeface="Avenir Next Medium"/>
                <a:ea typeface="Avenir Next Medium"/>
              </a:rPr>
              <a:t>Remote</a:t>
            </a:r>
            <a:endParaRPr b="0" lang="en-US" sz="4100" spc="-1" strike="noStrike">
              <a:latin typeface="Arial"/>
            </a:endParaRPr>
          </a:p>
        </p:txBody>
      </p:sp>
      <p:grpSp>
        <p:nvGrpSpPr>
          <p:cNvPr id="325" name="Group 10"/>
          <p:cNvGrpSpPr/>
          <p:nvPr/>
        </p:nvGrpSpPr>
        <p:grpSpPr>
          <a:xfrm>
            <a:off x="13997160" y="7496640"/>
            <a:ext cx="9991800" cy="1312920"/>
            <a:chOff x="13997160" y="7496640"/>
            <a:chExt cx="9991800" cy="1312920"/>
          </a:xfrm>
        </p:grpSpPr>
        <p:pic>
          <p:nvPicPr>
            <p:cNvPr id="326" name="closed_box.png" descr="closed_box.png"/>
            <p:cNvPicPr/>
            <p:nvPr/>
          </p:nvPicPr>
          <p:blipFill>
            <a:blip r:embed="rId6">
              <a:alphaModFix amt="48000"/>
            </a:blip>
            <a:stretch/>
          </p:blipFill>
          <p:spPr>
            <a:xfrm>
              <a:off x="18554040" y="8191080"/>
              <a:ext cx="830880" cy="6109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327" name="closed_box.png" descr="closed_box.png"/>
            <p:cNvPicPr/>
            <p:nvPr/>
          </p:nvPicPr>
          <p:blipFill>
            <a:blip r:embed="rId7">
              <a:alphaModFix amt="48000"/>
            </a:blip>
            <a:stretch/>
          </p:blipFill>
          <p:spPr>
            <a:xfrm>
              <a:off x="20063160" y="8191080"/>
              <a:ext cx="830880" cy="6109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328" name="closed_box.png" descr="closed_box.png"/>
            <p:cNvPicPr/>
            <p:nvPr/>
          </p:nvPicPr>
          <p:blipFill>
            <a:blip r:embed="rId8">
              <a:alphaModFix amt="48000"/>
            </a:blip>
            <a:stretch/>
          </p:blipFill>
          <p:spPr>
            <a:xfrm>
              <a:off x="21572640" y="8191080"/>
              <a:ext cx="830880" cy="61092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329" name="Line 11"/>
            <p:cNvSpPr/>
            <p:nvPr/>
          </p:nvSpPr>
          <p:spPr>
            <a:xfrm flipH="1">
              <a:off x="22469040" y="849672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30" name="open_box.png" descr="open_box.png"/>
            <p:cNvPicPr/>
            <p:nvPr/>
          </p:nvPicPr>
          <p:blipFill>
            <a:blip r:embed="rId9">
              <a:alphaModFix amt="48000"/>
            </a:blip>
            <a:stretch/>
          </p:blipFill>
          <p:spPr>
            <a:xfrm>
              <a:off x="23081760" y="8184240"/>
              <a:ext cx="907200" cy="6253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331" name="paper.png" descr="paper.png"/>
            <p:cNvPicPr/>
            <p:nvPr/>
          </p:nvPicPr>
          <p:blipFill>
            <a:blip r:embed="rId10">
              <a:alphaModFix amt="48000"/>
            </a:blip>
            <a:srcRect l="0" t="0" r="16142" b="0"/>
            <a:stretch/>
          </p:blipFill>
          <p:spPr>
            <a:xfrm>
              <a:off x="23220720" y="7496640"/>
              <a:ext cx="597240" cy="71244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332" name="Line 12"/>
            <p:cNvSpPr/>
            <p:nvPr/>
          </p:nvSpPr>
          <p:spPr>
            <a:xfrm flipH="1">
              <a:off x="20959920" y="849672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Line 13"/>
            <p:cNvSpPr/>
            <p:nvPr/>
          </p:nvSpPr>
          <p:spPr>
            <a:xfrm flipH="1">
              <a:off x="19450440" y="849672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34" name="closed_box.png" descr="closed_box.png"/>
            <p:cNvPicPr/>
            <p:nvPr/>
          </p:nvPicPr>
          <p:blipFill>
            <a:blip r:embed="rId11">
              <a:alphaModFix amt="48000"/>
            </a:blip>
            <a:stretch/>
          </p:blipFill>
          <p:spPr>
            <a:xfrm>
              <a:off x="13997160" y="8191080"/>
              <a:ext cx="830880" cy="6109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335" name="closed_box.png" descr="closed_box.png"/>
            <p:cNvPicPr/>
            <p:nvPr/>
          </p:nvPicPr>
          <p:blipFill>
            <a:blip r:embed="rId12">
              <a:alphaModFix amt="48000"/>
            </a:blip>
            <a:stretch/>
          </p:blipFill>
          <p:spPr>
            <a:xfrm>
              <a:off x="15506640" y="8191080"/>
              <a:ext cx="830880" cy="6109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336" name="closed_box.png" descr="closed_box.png"/>
            <p:cNvPicPr/>
            <p:nvPr/>
          </p:nvPicPr>
          <p:blipFill>
            <a:blip r:embed="rId13">
              <a:alphaModFix amt="48000"/>
            </a:blip>
            <a:stretch/>
          </p:blipFill>
          <p:spPr>
            <a:xfrm>
              <a:off x="17015760" y="8191080"/>
              <a:ext cx="830880" cy="61092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337" name="Line 14"/>
            <p:cNvSpPr/>
            <p:nvPr/>
          </p:nvSpPr>
          <p:spPr>
            <a:xfrm flipH="1">
              <a:off x="17912520" y="849672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Line 15"/>
            <p:cNvSpPr/>
            <p:nvPr/>
          </p:nvSpPr>
          <p:spPr>
            <a:xfrm flipH="1">
              <a:off x="16403040" y="849672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Line 16"/>
            <p:cNvSpPr/>
            <p:nvPr/>
          </p:nvSpPr>
          <p:spPr>
            <a:xfrm flipH="1">
              <a:off x="14893920" y="849672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0" name="CustomShape 17"/>
          <p:cNvSpPr/>
          <p:nvPr/>
        </p:nvSpPr>
        <p:spPr>
          <a:xfrm>
            <a:off x="16516080" y="9194760"/>
            <a:ext cx="1459080" cy="726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>
              <a:lnSpc>
                <a:spcPct val="100000"/>
              </a:lnSpc>
              <a:spcBef>
                <a:spcPts val="3399"/>
              </a:spcBef>
              <a:tabLst>
                <a:tab algn="l" pos="0"/>
              </a:tabLst>
            </a:pPr>
            <a:r>
              <a:rPr b="0" lang="en-US" sz="4100" spc="-1" strike="noStrike">
                <a:solidFill>
                  <a:srgbClr val="34a5da"/>
                </a:solidFill>
                <a:latin typeface="Avenir Next Medium"/>
                <a:ea typeface="Avenir Next Medium"/>
              </a:rPr>
              <a:t>Lokal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341" name="Line 18"/>
          <p:cNvSpPr/>
          <p:nvPr/>
        </p:nvSpPr>
        <p:spPr>
          <a:xfrm flipV="1">
            <a:off x="14379120" y="5849640"/>
            <a:ext cx="0" cy="1765800"/>
          </a:xfrm>
          <a:prstGeom prst="line">
            <a:avLst/>
          </a:prstGeom>
          <a:ln w="38160">
            <a:solidFill>
              <a:srgbClr val="34a5da"/>
            </a:solidFill>
            <a:custDash>
              <a:ds d="200000" sp="2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Line 19"/>
          <p:cNvSpPr/>
          <p:nvPr/>
        </p:nvSpPr>
        <p:spPr>
          <a:xfrm flipV="1">
            <a:off x="15891840" y="5849640"/>
            <a:ext cx="0" cy="1765800"/>
          </a:xfrm>
          <a:prstGeom prst="line">
            <a:avLst/>
          </a:prstGeom>
          <a:ln w="38160">
            <a:solidFill>
              <a:srgbClr val="34a5da"/>
            </a:solidFill>
            <a:custDash>
              <a:ds d="200000" sp="2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Line 20"/>
          <p:cNvSpPr/>
          <p:nvPr/>
        </p:nvSpPr>
        <p:spPr>
          <a:xfrm flipV="1">
            <a:off x="17404920" y="5849640"/>
            <a:ext cx="0" cy="1765800"/>
          </a:xfrm>
          <a:prstGeom prst="line">
            <a:avLst/>
          </a:prstGeom>
          <a:ln w="38160">
            <a:solidFill>
              <a:srgbClr val="34a5da"/>
            </a:solidFill>
            <a:custDash>
              <a:ds d="200000" sp="2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Line 21"/>
          <p:cNvSpPr/>
          <p:nvPr/>
        </p:nvSpPr>
        <p:spPr>
          <a:xfrm flipV="1">
            <a:off x="18993240" y="5849640"/>
            <a:ext cx="0" cy="1765800"/>
          </a:xfrm>
          <a:prstGeom prst="line">
            <a:avLst/>
          </a:prstGeom>
          <a:ln w="38160">
            <a:solidFill>
              <a:srgbClr val="34a5da"/>
            </a:solidFill>
            <a:custDash>
              <a:ds d="200000" sp="2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Line 22"/>
          <p:cNvSpPr/>
          <p:nvPr/>
        </p:nvSpPr>
        <p:spPr>
          <a:xfrm flipV="1">
            <a:off x="20581920" y="5849640"/>
            <a:ext cx="0" cy="1765800"/>
          </a:xfrm>
          <a:prstGeom prst="line">
            <a:avLst/>
          </a:prstGeom>
          <a:ln w="38160">
            <a:solidFill>
              <a:srgbClr val="34a5da"/>
            </a:solidFill>
            <a:custDash>
              <a:ds d="200000" sp="200000"/>
            </a:custDash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762120" y="635040"/>
            <a:ext cx="20954160" cy="634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en-US" sz="3600" spc="180" strike="noStrike" cap="all">
                <a:solidFill>
                  <a:srgbClr val="838787"/>
                </a:solidFill>
                <a:latin typeface="DIN Alternate Bold"/>
                <a:ea typeface="DIN Alternate Bold"/>
              </a:rPr>
              <a:t>Kurs i versjonskontroll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762120" y="2146320"/>
            <a:ext cx="11810160" cy="1015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  <a:spcBef>
                <a:spcPts val="3900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34a5da"/>
                </a:solidFill>
                <a:latin typeface="Arial"/>
                <a:ea typeface="Arial"/>
              </a:rPr>
              <a:t>$ git clone &lt;URL&gt;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762120" y="3860640"/>
            <a:ext cx="10604880" cy="9189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Hente ned et eksisterende prosjekt fra en </a:t>
            </a:r>
            <a:r>
              <a:rPr b="0" lang="en-US" sz="4000" spc="-1" strike="noStrike">
                <a:solidFill>
                  <a:srgbClr val="34a5da"/>
                </a:solidFill>
                <a:latin typeface="Avenir Next Medium"/>
                <a:ea typeface="Avenir Next Medium"/>
              </a:rPr>
              <a:t>remote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Brukes relativt sjelden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«Frisk start»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349" name="Group 4"/>
          <p:cNvGrpSpPr/>
          <p:nvPr/>
        </p:nvGrpSpPr>
        <p:grpSpPr>
          <a:xfrm>
            <a:off x="15509880" y="5014800"/>
            <a:ext cx="6971760" cy="610920"/>
            <a:chOff x="15509880" y="5014800"/>
            <a:chExt cx="6971760" cy="610920"/>
          </a:xfrm>
        </p:grpSpPr>
        <p:pic>
          <p:nvPicPr>
            <p:cNvPr id="350" name="closed_box.png" descr="closed_box.png"/>
            <p:cNvPicPr/>
            <p:nvPr/>
          </p:nvPicPr>
          <p:blipFill>
            <a:blip r:embed="rId1">
              <a:alphaModFix amt="48000"/>
            </a:blip>
            <a:stretch/>
          </p:blipFill>
          <p:spPr>
            <a:xfrm>
              <a:off x="15509880" y="5014800"/>
              <a:ext cx="830880" cy="6109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351" name="closed_box.png" descr="closed_box.png"/>
            <p:cNvPicPr/>
            <p:nvPr/>
          </p:nvPicPr>
          <p:blipFill>
            <a:blip r:embed="rId2">
              <a:alphaModFix amt="48000"/>
            </a:blip>
            <a:stretch/>
          </p:blipFill>
          <p:spPr>
            <a:xfrm>
              <a:off x="17019000" y="5014800"/>
              <a:ext cx="830880" cy="6109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352" name="closed_box.png" descr="closed_box.png"/>
            <p:cNvPicPr/>
            <p:nvPr/>
          </p:nvPicPr>
          <p:blipFill>
            <a:blip r:embed="rId3">
              <a:alphaModFix amt="48000"/>
            </a:blip>
            <a:stretch/>
          </p:blipFill>
          <p:spPr>
            <a:xfrm>
              <a:off x="18528120" y="5014800"/>
              <a:ext cx="830880" cy="61092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353" name="Line 5"/>
            <p:cNvSpPr/>
            <p:nvPr/>
          </p:nvSpPr>
          <p:spPr>
            <a:xfrm flipH="1">
              <a:off x="17915760" y="532044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Line 6"/>
            <p:cNvSpPr/>
            <p:nvPr/>
          </p:nvSpPr>
          <p:spPr>
            <a:xfrm flipH="1">
              <a:off x="16406280" y="532044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55" name="closed_box.png" descr="closed_box.png"/>
            <p:cNvPicPr/>
            <p:nvPr/>
          </p:nvPicPr>
          <p:blipFill>
            <a:blip r:embed="rId4">
              <a:alphaModFix amt="48000"/>
            </a:blip>
            <a:stretch/>
          </p:blipFill>
          <p:spPr>
            <a:xfrm>
              <a:off x="20141280" y="5014800"/>
              <a:ext cx="830880" cy="6109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356" name="closed_box.png" descr="closed_box.png"/>
            <p:cNvPicPr/>
            <p:nvPr/>
          </p:nvPicPr>
          <p:blipFill>
            <a:blip r:embed="rId5">
              <a:alphaModFix amt="48000"/>
            </a:blip>
            <a:stretch/>
          </p:blipFill>
          <p:spPr>
            <a:xfrm>
              <a:off x="21650760" y="5014800"/>
              <a:ext cx="830880" cy="61092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357" name="Line 7"/>
            <p:cNvSpPr/>
            <p:nvPr/>
          </p:nvSpPr>
          <p:spPr>
            <a:xfrm flipH="1">
              <a:off x="21038040" y="532044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Line 8"/>
            <p:cNvSpPr/>
            <p:nvPr/>
          </p:nvSpPr>
          <p:spPr>
            <a:xfrm flipH="1">
              <a:off x="19528560" y="532044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9" name="CustomShape 9"/>
          <p:cNvSpPr/>
          <p:nvPr/>
        </p:nvSpPr>
        <p:spPr>
          <a:xfrm>
            <a:off x="12174480" y="5040720"/>
            <a:ext cx="2813760" cy="558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>
              <a:lnSpc>
                <a:spcPct val="100000"/>
              </a:lnSpc>
              <a:spcBef>
                <a:spcPts val="3399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34a5da"/>
                </a:solidFill>
                <a:latin typeface="Avenir Next Medium"/>
                <a:ea typeface="Avenir Next Medium"/>
              </a:rPr>
              <a:t>github remote</a:t>
            </a:r>
            <a:endParaRPr b="0" lang="en-US" sz="3000" spc="-1" strike="noStrike">
              <a:latin typeface="Arial"/>
            </a:endParaRPr>
          </a:p>
        </p:txBody>
      </p:sp>
      <p:grpSp>
        <p:nvGrpSpPr>
          <p:cNvPr id="360" name="Group 10"/>
          <p:cNvGrpSpPr/>
          <p:nvPr/>
        </p:nvGrpSpPr>
        <p:grpSpPr>
          <a:xfrm>
            <a:off x="15433560" y="9072360"/>
            <a:ext cx="6971760" cy="610920"/>
            <a:chOff x="15433560" y="9072360"/>
            <a:chExt cx="6971760" cy="610920"/>
          </a:xfrm>
        </p:grpSpPr>
        <p:pic>
          <p:nvPicPr>
            <p:cNvPr id="361" name="closed_box.png" descr="closed_box.png"/>
            <p:cNvPicPr/>
            <p:nvPr/>
          </p:nvPicPr>
          <p:blipFill>
            <a:blip r:embed="rId6">
              <a:alphaModFix amt="48000"/>
            </a:blip>
            <a:stretch/>
          </p:blipFill>
          <p:spPr>
            <a:xfrm>
              <a:off x="15433560" y="9072360"/>
              <a:ext cx="830880" cy="6109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362" name="closed_box.png" descr="closed_box.png"/>
            <p:cNvPicPr/>
            <p:nvPr/>
          </p:nvPicPr>
          <p:blipFill>
            <a:blip r:embed="rId7">
              <a:alphaModFix amt="48000"/>
            </a:blip>
            <a:stretch/>
          </p:blipFill>
          <p:spPr>
            <a:xfrm>
              <a:off x="16943040" y="9072360"/>
              <a:ext cx="830880" cy="6109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363" name="closed_box.png" descr="closed_box.png"/>
            <p:cNvPicPr/>
            <p:nvPr/>
          </p:nvPicPr>
          <p:blipFill>
            <a:blip r:embed="rId8">
              <a:alphaModFix amt="48000"/>
            </a:blip>
            <a:stretch/>
          </p:blipFill>
          <p:spPr>
            <a:xfrm>
              <a:off x="18452160" y="9072360"/>
              <a:ext cx="830880" cy="61092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364" name="Line 11"/>
            <p:cNvSpPr/>
            <p:nvPr/>
          </p:nvSpPr>
          <p:spPr>
            <a:xfrm flipH="1">
              <a:off x="17839440" y="937800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Line 12"/>
            <p:cNvSpPr/>
            <p:nvPr/>
          </p:nvSpPr>
          <p:spPr>
            <a:xfrm flipH="1">
              <a:off x="16330320" y="937800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366" name="closed_box.png" descr="closed_box.png"/>
            <p:cNvPicPr/>
            <p:nvPr/>
          </p:nvPicPr>
          <p:blipFill>
            <a:blip r:embed="rId9">
              <a:alphaModFix amt="48000"/>
            </a:blip>
            <a:stretch/>
          </p:blipFill>
          <p:spPr>
            <a:xfrm>
              <a:off x="20065320" y="9072360"/>
              <a:ext cx="830880" cy="6109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367" name="closed_box.png" descr="closed_box.png"/>
            <p:cNvPicPr/>
            <p:nvPr/>
          </p:nvPicPr>
          <p:blipFill>
            <a:blip r:embed="rId10">
              <a:alphaModFix amt="48000"/>
            </a:blip>
            <a:stretch/>
          </p:blipFill>
          <p:spPr>
            <a:xfrm>
              <a:off x="21574440" y="9072360"/>
              <a:ext cx="830880" cy="61092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368" name="Line 13"/>
            <p:cNvSpPr/>
            <p:nvPr/>
          </p:nvSpPr>
          <p:spPr>
            <a:xfrm flipH="1">
              <a:off x="20961720" y="937800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Line 14"/>
            <p:cNvSpPr/>
            <p:nvPr/>
          </p:nvSpPr>
          <p:spPr>
            <a:xfrm flipH="1">
              <a:off x="19452600" y="937800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70" name="CustomShape 15"/>
          <p:cNvSpPr/>
          <p:nvPr/>
        </p:nvSpPr>
        <p:spPr>
          <a:xfrm>
            <a:off x="13944240" y="9098280"/>
            <a:ext cx="991080" cy="558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>
              <a:lnSpc>
                <a:spcPct val="100000"/>
              </a:lnSpc>
              <a:spcBef>
                <a:spcPts val="3399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34a5da"/>
                </a:solidFill>
                <a:latin typeface="Avenir Next Medium"/>
                <a:ea typeface="Avenir Next Medium"/>
              </a:rPr>
              <a:t>lokal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71" name="Line 16"/>
          <p:cNvSpPr/>
          <p:nvPr/>
        </p:nvSpPr>
        <p:spPr>
          <a:xfrm>
            <a:off x="18736920" y="6233760"/>
            <a:ext cx="0" cy="1702080"/>
          </a:xfrm>
          <a:prstGeom prst="line">
            <a:avLst/>
          </a:prstGeom>
          <a:ln w="127080">
            <a:solidFill>
              <a:srgbClr val="34a5da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11049120" y="3720960"/>
            <a:ext cx="12572280" cy="1805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en-US" sz="13400" spc="-1" strike="noStrike" cap="all">
                <a:solidFill>
                  <a:srgbClr val="ffffff"/>
                </a:solidFill>
                <a:latin typeface="DIN Condensed Bold"/>
                <a:ea typeface="DIN Condensed Bold"/>
              </a:rPr>
              <a:t>La oss prøve litt</a:t>
            </a:r>
            <a:endParaRPr b="0" lang="en-US" sz="13400" spc="-1" strike="noStrike">
              <a:latin typeface="Arial"/>
            </a:endParaRPr>
          </a:p>
        </p:txBody>
      </p:sp>
      <p:pic>
        <p:nvPicPr>
          <p:cNvPr id="373" name="Image" descr="Image"/>
          <p:cNvPicPr/>
          <p:nvPr/>
        </p:nvPicPr>
        <p:blipFill>
          <a:blip r:embed="rId1">
            <a:alphaModFix amt="48000"/>
          </a:blip>
          <a:srcRect l="1533" t="0" r="15693" b="0"/>
          <a:stretch/>
        </p:blipFill>
        <p:spPr>
          <a:xfrm>
            <a:off x="0" y="0"/>
            <a:ext cx="10286280" cy="1371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762120" y="635040"/>
            <a:ext cx="20954160" cy="634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en-US" sz="3600" spc="180" strike="noStrike" cap="all">
                <a:solidFill>
                  <a:srgbClr val="838787"/>
                </a:solidFill>
                <a:latin typeface="DIN Alternate Bold"/>
                <a:ea typeface="DIN Alternate Bold"/>
              </a:rPr>
              <a:t>Kurs i versjonskontroll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75" name="CustomShape 2"/>
          <p:cNvSpPr/>
          <p:nvPr/>
        </p:nvSpPr>
        <p:spPr>
          <a:xfrm>
            <a:off x="762120" y="2377440"/>
            <a:ext cx="15513840" cy="11037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Logg inn på </a:t>
            </a:r>
            <a:r>
              <a:rPr b="0" lang="en-US" sz="4000" spc="-1" strike="noStrike" u="sng">
                <a:solidFill>
                  <a:srgbClr val="0000ff"/>
                </a:solidFill>
                <a:uFillTx/>
                <a:latin typeface="Avenir Next Medium"/>
                <a:ea typeface="Avenir Next Medium"/>
                <a:hlinkClick r:id="rId1"/>
              </a:rPr>
              <a:t>www.github.com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Gå til </a:t>
            </a:r>
            <a:r>
              <a:rPr b="0" lang="en-US" sz="4000" spc="-1" strike="noStrike" u="sng">
                <a:solidFill>
                  <a:srgbClr val="0000ff"/>
                </a:solidFill>
                <a:uFillTx/>
                <a:latin typeface="Avenir Next Medium"/>
                <a:ea typeface="Avenir Next Medium"/>
                <a:hlinkClick r:id="rId2"/>
              </a:rPr>
              <a:t>https://github.com/JoachimT99/kurs-i-versjonskontroll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Trykk på “fork” knappen og velg brukernavnet ditt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Gå til din “fork” og kjør </a:t>
            </a:r>
            <a:r>
              <a:rPr b="0" lang="en-US" sz="4000" spc="-1" strike="noStrike">
                <a:solidFill>
                  <a:srgbClr val="34a5da"/>
                </a:solidFill>
                <a:latin typeface="Avenir Next Medium"/>
                <a:ea typeface="Avenir Next Medium"/>
              </a:rPr>
              <a:t>git clone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Gå inn i mappen som git clone lager (kurs-i-versjonskontroll)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Kjør </a:t>
            </a:r>
            <a:r>
              <a:rPr b="0" lang="en-US" sz="4000" spc="-1" strike="noStrike">
                <a:solidFill>
                  <a:srgbClr val="34a5da"/>
                </a:solidFill>
                <a:latin typeface="Avenir Next Medium"/>
                <a:ea typeface="Avenir Next Medium"/>
              </a:rPr>
              <a:t>git status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376" name="" descr=""/>
          <p:cNvPicPr/>
          <p:nvPr/>
        </p:nvPicPr>
        <p:blipFill>
          <a:blip r:embed="rId3">
            <a:alphaModFix amt="48000"/>
          </a:blip>
          <a:stretch/>
        </p:blipFill>
        <p:spPr>
          <a:xfrm>
            <a:off x="13624560" y="1463040"/>
            <a:ext cx="9236520" cy="2559960"/>
          </a:xfrm>
          <a:prstGeom prst="rect">
            <a:avLst/>
          </a:prstGeom>
          <a:ln>
            <a:noFill/>
          </a:ln>
        </p:spPr>
      </p:pic>
      <p:sp>
        <p:nvSpPr>
          <p:cNvPr id="377" name="Line 3"/>
          <p:cNvSpPr/>
          <p:nvPr/>
        </p:nvSpPr>
        <p:spPr>
          <a:xfrm flipH="1">
            <a:off x="19842480" y="822960"/>
            <a:ext cx="1298520" cy="822960"/>
          </a:xfrm>
          <a:prstGeom prst="line">
            <a:avLst/>
          </a:prstGeom>
          <a:ln w="7632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78" name="" descr=""/>
          <p:cNvPicPr/>
          <p:nvPr/>
        </p:nvPicPr>
        <p:blipFill>
          <a:blip r:embed="rId4">
            <a:alphaModFix amt="48000"/>
          </a:blip>
          <a:stretch/>
        </p:blipFill>
        <p:spPr>
          <a:xfrm>
            <a:off x="16276320" y="7772400"/>
            <a:ext cx="7223400" cy="4415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762120" y="635040"/>
            <a:ext cx="20954160" cy="634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en-US" sz="3600" spc="180" strike="noStrike" cap="all">
                <a:solidFill>
                  <a:srgbClr val="838787"/>
                </a:solidFill>
                <a:latin typeface="DIN Alternate Bold"/>
                <a:ea typeface="DIN Alternate Bold"/>
              </a:rPr>
              <a:t>Kurs i versjonskontroll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640080" y="2468880"/>
            <a:ext cx="22951080" cy="9189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Åpne “endre-meg.txt”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Endre linje nr. 3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Test </a:t>
            </a:r>
            <a:r>
              <a:rPr b="0" lang="en-US" sz="4000" spc="-1" strike="noStrike">
                <a:solidFill>
                  <a:srgbClr val="34a5da"/>
                </a:solidFill>
                <a:latin typeface="Avenir Next Medium"/>
                <a:ea typeface="Avenir Next Medium"/>
              </a:rPr>
              <a:t>git status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34a5da"/>
                </a:solidFill>
                <a:latin typeface="Avenir Next Medium"/>
                <a:ea typeface="Avenir Next Medium"/>
              </a:rPr>
              <a:t>git add endre-meg.txt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Kjør </a:t>
            </a:r>
            <a:r>
              <a:rPr b="0" lang="en-US" sz="4000" spc="-1" strike="noStrike">
                <a:solidFill>
                  <a:srgbClr val="34a5da"/>
                </a:solidFill>
                <a:latin typeface="Avenir Next Medium"/>
                <a:ea typeface="Avenir Next Medium"/>
              </a:rPr>
              <a:t>git status</a:t>
            </a: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!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 </a:t>
            </a: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git commit med en fin melding (</a:t>
            </a:r>
            <a:r>
              <a:rPr b="0" lang="en-US" sz="4000" spc="-1" strike="noStrike">
                <a:solidFill>
                  <a:srgbClr val="34a5da"/>
                </a:solidFill>
                <a:latin typeface="Avenir Next Medium"/>
                <a:ea typeface="Avenir Next Medium"/>
              </a:rPr>
              <a:t>git commit -m “&lt;melding&gt;”</a:t>
            </a: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)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34a5da"/>
                </a:solidFill>
                <a:latin typeface="Avenir Next Medium"/>
                <a:ea typeface="Avenir Next Medium"/>
              </a:rPr>
              <a:t>git status</a:t>
            </a: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 igjen!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Prøv å pushe til GitHub! (</a:t>
            </a:r>
            <a:r>
              <a:rPr b="0" lang="en-US" sz="4000" spc="-1" strike="noStrike">
                <a:solidFill>
                  <a:srgbClr val="34a5da"/>
                </a:solidFill>
                <a:latin typeface="Avenir Next Medium"/>
                <a:ea typeface="Avenir Next Medium"/>
              </a:rPr>
              <a:t>git push</a:t>
            </a: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)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81" name="Line 3"/>
          <p:cNvSpPr/>
          <p:nvPr/>
        </p:nvSpPr>
        <p:spPr>
          <a:xfrm flipH="1">
            <a:off x="20043720" y="1463040"/>
            <a:ext cx="1298520" cy="822960"/>
          </a:xfrm>
          <a:prstGeom prst="line">
            <a:avLst/>
          </a:prstGeom>
          <a:ln w="7632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762120" y="635040"/>
            <a:ext cx="20954160" cy="634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en-US" sz="3600" spc="180" strike="noStrike" cap="all">
                <a:solidFill>
                  <a:srgbClr val="838787"/>
                </a:solidFill>
                <a:latin typeface="DIN Alternate Bold"/>
                <a:ea typeface="DIN Alternate Bold"/>
              </a:rPr>
              <a:t>Kurs i versjonskontroll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60" name="Image" descr="Image"/>
          <p:cNvPicPr/>
          <p:nvPr/>
        </p:nvPicPr>
        <p:blipFill>
          <a:blip r:embed="rId1">
            <a:alphaModFix amt="48000"/>
          </a:blip>
          <a:stretch/>
        </p:blipFill>
        <p:spPr>
          <a:xfrm>
            <a:off x="14363640" y="1729440"/>
            <a:ext cx="8228880" cy="11168280"/>
          </a:xfrm>
          <a:prstGeom prst="rect">
            <a:avLst/>
          </a:prstGeom>
          <a:ln w="9360">
            <a:noFill/>
          </a:ln>
        </p:spPr>
      </p:pic>
      <p:sp>
        <p:nvSpPr>
          <p:cNvPr id="161" name="CustomShape 2"/>
          <p:cNvSpPr/>
          <p:nvPr/>
        </p:nvSpPr>
        <p:spPr>
          <a:xfrm>
            <a:off x="762120" y="2158920"/>
            <a:ext cx="11810160" cy="1015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80000"/>
              </a:lnSpc>
              <a:spcBef>
                <a:spcPts val="3200"/>
              </a:spcBef>
              <a:tabLst>
                <a:tab algn="l" pos="0"/>
              </a:tabLst>
            </a:pPr>
            <a:r>
              <a:rPr b="0" lang="en-US" sz="7219" spc="-1" strike="noStrike" cap="all">
                <a:solidFill>
                  <a:srgbClr val="34a5da"/>
                </a:solidFill>
                <a:latin typeface="DIN Condensed Bold"/>
                <a:ea typeface="DIN Condensed Bold"/>
              </a:rPr>
              <a:t>Hva er versjonskontroll?</a:t>
            </a:r>
            <a:endParaRPr b="0" lang="en-US" sz="7219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762120" y="3860640"/>
            <a:ext cx="11810160" cy="8584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En historikk over hva som er gjort (og av hvem).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34a5da"/>
                </a:solidFill>
                <a:latin typeface="Avenir Next Medium"/>
                <a:ea typeface="Avenir Next Medium"/>
              </a:rPr>
              <a:t>Men hvorfor?</a:t>
            </a:r>
            <a:endParaRPr b="0" lang="en-US" sz="4000" spc="-1" strike="noStrike">
              <a:latin typeface="Arial"/>
            </a:endParaRPr>
          </a:p>
          <a:p>
            <a:pPr lvl="1" marL="127008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Mulighet for å «rulle tilbake».</a:t>
            </a:r>
            <a:endParaRPr b="0" lang="en-US" sz="4000" spc="-1" strike="noStrike">
              <a:latin typeface="Arial"/>
            </a:endParaRPr>
          </a:p>
          <a:p>
            <a:pPr lvl="1" marL="127008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Finne ut hvor det gikk galt</a:t>
            </a:r>
            <a:endParaRPr b="0" lang="en-US" sz="4000" spc="-1" strike="noStrike">
              <a:latin typeface="Arial"/>
            </a:endParaRPr>
          </a:p>
          <a:p>
            <a:pPr lvl="1" marL="127008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Lettere å gjøre endringer uten å nødvendigvis ødelegge alt som tidligere har eksistert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762120" y="635040"/>
            <a:ext cx="20954160" cy="634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en-US" sz="3600" spc="180" strike="noStrike" cap="all">
                <a:solidFill>
                  <a:srgbClr val="838787"/>
                </a:solidFill>
                <a:latin typeface="DIN Alternate Bold"/>
                <a:ea typeface="DIN Alternate Bold"/>
              </a:rPr>
              <a:t>Kurs i versjonskontroll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762120" y="2158920"/>
            <a:ext cx="11810160" cy="1015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80000"/>
              </a:lnSpc>
              <a:spcBef>
                <a:spcPts val="3200"/>
              </a:spcBef>
              <a:tabLst>
                <a:tab algn="l" pos="0"/>
              </a:tabLst>
            </a:pPr>
            <a:r>
              <a:rPr b="0" lang="en-US" sz="7219" spc="-1" strike="noStrike" cap="all">
                <a:solidFill>
                  <a:srgbClr val="34a5da"/>
                </a:solidFill>
                <a:latin typeface="DIN Condensed Bold"/>
                <a:ea typeface="DIN Condensed Bold"/>
              </a:rPr>
              <a:t>Merging</a:t>
            </a:r>
            <a:endParaRPr b="0" lang="en-US" sz="7219" spc="-1" strike="noStrike">
              <a:latin typeface="Arial"/>
            </a:endParaRPr>
          </a:p>
        </p:txBody>
      </p:sp>
      <p:sp>
        <p:nvSpPr>
          <p:cNvPr id="384" name="CustomShape 3"/>
          <p:cNvSpPr/>
          <p:nvPr/>
        </p:nvSpPr>
        <p:spPr>
          <a:xfrm>
            <a:off x="762120" y="3860640"/>
            <a:ext cx="11810160" cy="5557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Typisk problem: Vi har startet å jobbe uten å ta inn endringer fra remote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Dette skjer når:</a:t>
            </a:r>
            <a:endParaRPr b="0" lang="en-US" sz="4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 </a:t>
            </a: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Noen har pushet noe på remote mens vi har jobbet</a:t>
            </a:r>
            <a:endParaRPr b="0" lang="en-US" sz="4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Du har pushet fra lab-maskin, og glemt å pulle når du jobber hjemme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385" name="" descr=""/>
          <p:cNvPicPr/>
          <p:nvPr/>
        </p:nvPicPr>
        <p:blipFill>
          <a:blip r:embed="rId1">
            <a:alphaModFix amt="48000"/>
          </a:blip>
          <a:stretch/>
        </p:blipFill>
        <p:spPr>
          <a:xfrm>
            <a:off x="2191680" y="-4480560"/>
            <a:ext cx="20119320" cy="4023000"/>
          </a:xfrm>
          <a:prstGeom prst="rect">
            <a:avLst/>
          </a:prstGeom>
          <a:ln>
            <a:noFill/>
          </a:ln>
        </p:spPr>
      </p:pic>
      <p:grpSp>
        <p:nvGrpSpPr>
          <p:cNvPr id="386" name="Group 4"/>
          <p:cNvGrpSpPr/>
          <p:nvPr/>
        </p:nvGrpSpPr>
        <p:grpSpPr>
          <a:xfrm>
            <a:off x="2262960" y="10332720"/>
            <a:ext cx="6971760" cy="610920"/>
            <a:chOff x="2262960" y="10332720"/>
            <a:chExt cx="6971760" cy="610920"/>
          </a:xfrm>
        </p:grpSpPr>
        <p:sp>
          <p:nvSpPr>
            <p:cNvPr id="387" name="CustomShape 5"/>
            <p:cNvSpPr/>
            <p:nvPr/>
          </p:nvSpPr>
          <p:spPr>
            <a:xfrm>
              <a:off x="2262960" y="10332720"/>
              <a:ext cx="830880" cy="610920"/>
            </a:xfrm>
            <a:prstGeom prst="rect">
              <a:avLst/>
            </a:prstGeom>
            <a:blipFill rotWithShape="0">
              <a:blip r:embed="rId2">
                <a:alphaModFix amt="48000"/>
              </a:blip>
              <a:stretch>
                <a:fillRect/>
              </a:stretch>
            </a:blip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Ctr="1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c9211e"/>
                  </a:solidFill>
                  <a:latin typeface="Arial"/>
                </a:rPr>
                <a:t>1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388" name="CustomShape 6"/>
            <p:cNvSpPr/>
            <p:nvPr/>
          </p:nvSpPr>
          <p:spPr>
            <a:xfrm>
              <a:off x="3772080" y="10332720"/>
              <a:ext cx="830880" cy="610920"/>
            </a:xfrm>
            <a:prstGeom prst="rect">
              <a:avLst/>
            </a:prstGeom>
            <a:blipFill rotWithShape="0">
              <a:blip r:embed="rId3">
                <a:alphaModFix amt="48000"/>
              </a:blip>
              <a:stretch>
                <a:fillRect/>
              </a:stretch>
            </a:blip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Ctr="1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c9211e"/>
                  </a:solidFill>
                  <a:latin typeface="Arial"/>
                </a:rPr>
                <a:t>2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389" name="CustomShape 7"/>
            <p:cNvSpPr/>
            <p:nvPr/>
          </p:nvSpPr>
          <p:spPr>
            <a:xfrm>
              <a:off x="5281560" y="10332720"/>
              <a:ext cx="830880" cy="610920"/>
            </a:xfrm>
            <a:prstGeom prst="rect">
              <a:avLst/>
            </a:prstGeom>
            <a:blipFill rotWithShape="0">
              <a:blip r:embed="rId4">
                <a:alphaModFix amt="48000"/>
              </a:blip>
              <a:stretch>
                <a:fillRect/>
              </a:stretch>
            </a:blip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Ctr="1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c9211e"/>
                  </a:solidFill>
                  <a:latin typeface="Arial"/>
                </a:rPr>
                <a:t>3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390" name="Line 8"/>
            <p:cNvSpPr/>
            <p:nvPr/>
          </p:nvSpPr>
          <p:spPr>
            <a:xfrm flipH="1">
              <a:off x="4668840" y="1063836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Line 9"/>
            <p:cNvSpPr/>
            <p:nvPr/>
          </p:nvSpPr>
          <p:spPr>
            <a:xfrm flipH="1">
              <a:off x="3159720" y="1063836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CustomShape 10"/>
            <p:cNvSpPr/>
            <p:nvPr/>
          </p:nvSpPr>
          <p:spPr>
            <a:xfrm>
              <a:off x="6894720" y="10332720"/>
              <a:ext cx="830880" cy="610920"/>
            </a:xfrm>
            <a:prstGeom prst="rect">
              <a:avLst/>
            </a:prstGeom>
            <a:blipFill rotWithShape="0">
              <a:blip r:embed="rId5">
                <a:alphaModFix amt="48000"/>
              </a:blip>
              <a:stretch>
                <a:fillRect/>
              </a:stretch>
            </a:blip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Ctr="1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c9211e"/>
                  </a:solidFill>
                  <a:latin typeface="Arial"/>
                </a:rPr>
                <a:t>4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393" name="CustomShape 11"/>
            <p:cNvSpPr/>
            <p:nvPr/>
          </p:nvSpPr>
          <p:spPr>
            <a:xfrm>
              <a:off x="8403840" y="10332720"/>
              <a:ext cx="830880" cy="610920"/>
            </a:xfrm>
            <a:prstGeom prst="rect">
              <a:avLst/>
            </a:prstGeom>
            <a:blipFill rotWithShape="0">
              <a:blip r:embed="rId6">
                <a:alphaModFix amt="48000"/>
              </a:blip>
              <a:stretch>
                <a:fillRect/>
              </a:stretch>
            </a:blip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Ctr="1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c9211e"/>
                  </a:solidFill>
                  <a:latin typeface="Arial"/>
                </a:rPr>
                <a:t>5.1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394" name="Line 12"/>
            <p:cNvSpPr/>
            <p:nvPr/>
          </p:nvSpPr>
          <p:spPr>
            <a:xfrm flipH="1">
              <a:off x="7791120" y="1063836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Line 13"/>
            <p:cNvSpPr/>
            <p:nvPr/>
          </p:nvSpPr>
          <p:spPr>
            <a:xfrm flipH="1">
              <a:off x="6282000" y="1063836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96" name="CustomShape 14"/>
          <p:cNvSpPr/>
          <p:nvPr/>
        </p:nvSpPr>
        <p:spPr>
          <a:xfrm>
            <a:off x="4694040" y="9331560"/>
            <a:ext cx="2109960" cy="726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>
              <a:lnSpc>
                <a:spcPct val="100000"/>
              </a:lnSpc>
              <a:spcBef>
                <a:spcPts val="3399"/>
              </a:spcBef>
              <a:tabLst>
                <a:tab algn="l" pos="0"/>
              </a:tabLst>
            </a:pPr>
            <a:r>
              <a:rPr b="0" lang="en-US" sz="4100" spc="-1" strike="noStrike">
                <a:solidFill>
                  <a:srgbClr val="34a5da"/>
                </a:solidFill>
                <a:latin typeface="Avenir Next Medium"/>
                <a:ea typeface="Avenir Next Medium"/>
              </a:rPr>
              <a:t>Remote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397" name="CustomShape 15"/>
          <p:cNvSpPr/>
          <p:nvPr/>
        </p:nvSpPr>
        <p:spPr>
          <a:xfrm>
            <a:off x="4846320" y="12893040"/>
            <a:ext cx="1459080" cy="726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>
              <a:lnSpc>
                <a:spcPct val="100000"/>
              </a:lnSpc>
              <a:spcBef>
                <a:spcPts val="3399"/>
              </a:spcBef>
              <a:tabLst>
                <a:tab algn="l" pos="0"/>
              </a:tabLst>
            </a:pPr>
            <a:r>
              <a:rPr b="0" lang="en-US" sz="4100" spc="-1" strike="noStrike">
                <a:solidFill>
                  <a:srgbClr val="34a5da"/>
                </a:solidFill>
                <a:latin typeface="Avenir Next Medium"/>
                <a:ea typeface="Avenir Next Medium"/>
              </a:rPr>
              <a:t>Lokal</a:t>
            </a:r>
            <a:endParaRPr b="0" lang="en-US" sz="4100" spc="-1" strike="noStrike">
              <a:latin typeface="Arial"/>
            </a:endParaRPr>
          </a:p>
        </p:txBody>
      </p:sp>
      <p:grpSp>
        <p:nvGrpSpPr>
          <p:cNvPr id="398" name="Group 16"/>
          <p:cNvGrpSpPr/>
          <p:nvPr/>
        </p:nvGrpSpPr>
        <p:grpSpPr>
          <a:xfrm>
            <a:off x="2262960" y="12190320"/>
            <a:ext cx="6971760" cy="610920"/>
            <a:chOff x="2262960" y="12190320"/>
            <a:chExt cx="6971760" cy="610920"/>
          </a:xfrm>
        </p:grpSpPr>
        <p:pic>
          <p:nvPicPr>
            <p:cNvPr id="399" name="closed_26" descr="closed_box.png"/>
            <p:cNvPicPr/>
            <p:nvPr/>
          </p:nvPicPr>
          <p:blipFill>
            <a:blip r:embed="rId7">
              <a:alphaModFix amt="48000"/>
            </a:blip>
            <a:stretch/>
          </p:blipFill>
          <p:spPr>
            <a:xfrm>
              <a:off x="2262960" y="12190320"/>
              <a:ext cx="830880" cy="6109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400" name="closed_27" descr="closed_box.png"/>
            <p:cNvPicPr/>
            <p:nvPr/>
          </p:nvPicPr>
          <p:blipFill>
            <a:blip r:embed="rId8">
              <a:alphaModFix amt="48000"/>
            </a:blip>
            <a:stretch/>
          </p:blipFill>
          <p:spPr>
            <a:xfrm>
              <a:off x="3772080" y="12190320"/>
              <a:ext cx="830880" cy="6109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401" name="closed_28" descr="closed_box.png"/>
            <p:cNvPicPr/>
            <p:nvPr/>
          </p:nvPicPr>
          <p:blipFill>
            <a:blip r:embed="rId9">
              <a:alphaModFix amt="48000"/>
            </a:blip>
            <a:stretch/>
          </p:blipFill>
          <p:spPr>
            <a:xfrm>
              <a:off x="5281560" y="12190320"/>
              <a:ext cx="830880" cy="61092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402" name="Line 17"/>
            <p:cNvSpPr/>
            <p:nvPr/>
          </p:nvSpPr>
          <p:spPr>
            <a:xfrm flipH="1">
              <a:off x="4668840" y="1249596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Line 18"/>
            <p:cNvSpPr/>
            <p:nvPr/>
          </p:nvSpPr>
          <p:spPr>
            <a:xfrm flipH="1">
              <a:off x="3159720" y="1249596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04" name="closed_29" descr="closed_box.png"/>
            <p:cNvPicPr/>
            <p:nvPr/>
          </p:nvPicPr>
          <p:blipFill>
            <a:blip r:embed="rId10">
              <a:alphaModFix amt="48000"/>
            </a:blip>
            <a:stretch/>
          </p:blipFill>
          <p:spPr>
            <a:xfrm>
              <a:off x="6894720" y="12190320"/>
              <a:ext cx="830880" cy="61092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405" name="closed_30" descr="closed_box.png"/>
            <p:cNvPicPr/>
            <p:nvPr/>
          </p:nvPicPr>
          <p:blipFill>
            <a:blip r:embed="rId11">
              <a:alphaModFix amt="48000"/>
            </a:blip>
            <a:stretch/>
          </p:blipFill>
          <p:spPr>
            <a:xfrm>
              <a:off x="8403840" y="12190320"/>
              <a:ext cx="830880" cy="61092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406" name="Line 19"/>
            <p:cNvSpPr/>
            <p:nvPr/>
          </p:nvSpPr>
          <p:spPr>
            <a:xfrm flipH="1">
              <a:off x="7791120" y="1249596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Line 20"/>
            <p:cNvSpPr/>
            <p:nvPr/>
          </p:nvSpPr>
          <p:spPr>
            <a:xfrm flipH="1">
              <a:off x="6282000" y="1249596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08" name="Group 21"/>
          <p:cNvGrpSpPr/>
          <p:nvPr/>
        </p:nvGrpSpPr>
        <p:grpSpPr>
          <a:xfrm>
            <a:off x="2263320" y="10944000"/>
            <a:ext cx="6971760" cy="1857240"/>
            <a:chOff x="2263320" y="10944000"/>
            <a:chExt cx="6971760" cy="1857240"/>
          </a:xfrm>
        </p:grpSpPr>
        <p:sp>
          <p:nvSpPr>
            <p:cNvPr id="409" name="CustomShape 22"/>
            <p:cNvSpPr/>
            <p:nvPr/>
          </p:nvSpPr>
          <p:spPr>
            <a:xfrm>
              <a:off x="2263320" y="12190320"/>
              <a:ext cx="830880" cy="610920"/>
            </a:xfrm>
            <a:prstGeom prst="rect">
              <a:avLst/>
            </a:prstGeom>
            <a:blipFill rotWithShape="0">
              <a:blip r:embed="rId12">
                <a:alphaModFix amt="48000"/>
              </a:blip>
              <a:stretch>
                <a:fillRect/>
              </a:stretch>
            </a:blip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Ctr="1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c9211e"/>
                  </a:solidFill>
                  <a:latin typeface="Arial"/>
                </a:rPr>
                <a:t>1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410" name="CustomShape 23"/>
            <p:cNvSpPr/>
            <p:nvPr/>
          </p:nvSpPr>
          <p:spPr>
            <a:xfrm>
              <a:off x="3772440" y="12190320"/>
              <a:ext cx="830880" cy="610920"/>
            </a:xfrm>
            <a:prstGeom prst="rect">
              <a:avLst/>
            </a:prstGeom>
            <a:blipFill rotWithShape="0">
              <a:blip r:embed="rId13">
                <a:alphaModFix amt="48000"/>
              </a:blip>
              <a:stretch>
                <a:fillRect/>
              </a:stretch>
            </a:blip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Ctr="1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c9211e"/>
                  </a:solidFill>
                  <a:latin typeface="Arial"/>
                </a:rPr>
                <a:t>2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411" name="CustomShape 24"/>
            <p:cNvSpPr/>
            <p:nvPr/>
          </p:nvSpPr>
          <p:spPr>
            <a:xfrm>
              <a:off x="5281920" y="12190320"/>
              <a:ext cx="830880" cy="610920"/>
            </a:xfrm>
            <a:prstGeom prst="rect">
              <a:avLst/>
            </a:prstGeom>
            <a:blipFill rotWithShape="0">
              <a:blip r:embed="rId14">
                <a:alphaModFix amt="48000"/>
              </a:blip>
              <a:stretch>
                <a:fillRect/>
              </a:stretch>
            </a:blip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Ctr="1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c9211e"/>
                  </a:solidFill>
                  <a:latin typeface="Arial"/>
                </a:rPr>
                <a:t>3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412" name="Line 25"/>
            <p:cNvSpPr/>
            <p:nvPr/>
          </p:nvSpPr>
          <p:spPr>
            <a:xfrm flipH="1">
              <a:off x="4669200" y="1249596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Line 26"/>
            <p:cNvSpPr/>
            <p:nvPr/>
          </p:nvSpPr>
          <p:spPr>
            <a:xfrm flipH="1">
              <a:off x="3160080" y="1249596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CustomShape 27"/>
            <p:cNvSpPr/>
            <p:nvPr/>
          </p:nvSpPr>
          <p:spPr>
            <a:xfrm>
              <a:off x="6895080" y="12190320"/>
              <a:ext cx="830880" cy="610920"/>
            </a:xfrm>
            <a:prstGeom prst="rect">
              <a:avLst/>
            </a:prstGeom>
            <a:blipFill rotWithShape="0">
              <a:blip r:embed="rId15">
                <a:alphaModFix amt="48000"/>
              </a:blip>
              <a:stretch>
                <a:fillRect/>
              </a:stretch>
            </a:blip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Ctr="1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c9211e"/>
                  </a:solidFill>
                  <a:latin typeface="Arial"/>
                </a:rPr>
                <a:t>4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415" name="CustomShape 28"/>
            <p:cNvSpPr/>
            <p:nvPr/>
          </p:nvSpPr>
          <p:spPr>
            <a:xfrm>
              <a:off x="8404200" y="12190320"/>
              <a:ext cx="830880" cy="610920"/>
            </a:xfrm>
            <a:prstGeom prst="rect">
              <a:avLst/>
            </a:prstGeom>
            <a:blipFill rotWithShape="0">
              <a:blip r:embed="rId16">
                <a:alphaModFix amt="48000"/>
              </a:blip>
              <a:stretch>
                <a:fillRect/>
              </a:stretch>
            </a:blip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Ctr="1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c9211e"/>
                  </a:solidFill>
                  <a:latin typeface="Arial"/>
                </a:rPr>
                <a:t>5.2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416" name="Line 29"/>
            <p:cNvSpPr/>
            <p:nvPr/>
          </p:nvSpPr>
          <p:spPr>
            <a:xfrm flipH="1">
              <a:off x="7791480" y="1249596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Line 30"/>
            <p:cNvSpPr/>
            <p:nvPr/>
          </p:nvSpPr>
          <p:spPr>
            <a:xfrm flipH="1">
              <a:off x="6282360" y="1249596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Line 31"/>
            <p:cNvSpPr/>
            <p:nvPr/>
          </p:nvSpPr>
          <p:spPr>
            <a:xfrm flipV="1">
              <a:off x="8778240" y="10944000"/>
              <a:ext cx="0" cy="1246320"/>
            </a:xfrm>
            <a:prstGeom prst="line">
              <a:avLst/>
            </a:prstGeom>
            <a:ln w="76320">
              <a:solidFill>
                <a:srgbClr val="3465a4"/>
              </a:solidFill>
              <a:custDash>
                <a:ds d="197000" sp="197000"/>
              </a:custDash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19" name="Group 32"/>
          <p:cNvGrpSpPr/>
          <p:nvPr/>
        </p:nvGrpSpPr>
        <p:grpSpPr>
          <a:xfrm>
            <a:off x="11704320" y="10544400"/>
            <a:ext cx="6971760" cy="610920"/>
            <a:chOff x="11704320" y="10544400"/>
            <a:chExt cx="6971760" cy="610920"/>
          </a:xfrm>
        </p:grpSpPr>
        <p:sp>
          <p:nvSpPr>
            <p:cNvPr id="420" name="CustomShape 33"/>
            <p:cNvSpPr/>
            <p:nvPr/>
          </p:nvSpPr>
          <p:spPr>
            <a:xfrm>
              <a:off x="11704320" y="10544400"/>
              <a:ext cx="830880" cy="610920"/>
            </a:xfrm>
            <a:prstGeom prst="rect">
              <a:avLst/>
            </a:prstGeom>
            <a:blipFill rotWithShape="0">
              <a:blip r:embed="rId17">
                <a:alphaModFix amt="48000"/>
              </a:blip>
              <a:stretch>
                <a:fillRect/>
              </a:stretch>
            </a:blip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Ctr="1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c9211e"/>
                  </a:solidFill>
                  <a:latin typeface="Arial"/>
                </a:rPr>
                <a:t>1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421" name="CustomShape 34"/>
            <p:cNvSpPr/>
            <p:nvPr/>
          </p:nvSpPr>
          <p:spPr>
            <a:xfrm>
              <a:off x="13213440" y="10544400"/>
              <a:ext cx="830880" cy="610920"/>
            </a:xfrm>
            <a:prstGeom prst="rect">
              <a:avLst/>
            </a:prstGeom>
            <a:blipFill rotWithShape="0">
              <a:blip r:embed="rId18">
                <a:alphaModFix amt="48000"/>
              </a:blip>
              <a:stretch>
                <a:fillRect/>
              </a:stretch>
            </a:blip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Ctr="1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c9211e"/>
                  </a:solidFill>
                  <a:latin typeface="Arial"/>
                </a:rPr>
                <a:t>2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422" name="CustomShape 35"/>
            <p:cNvSpPr/>
            <p:nvPr/>
          </p:nvSpPr>
          <p:spPr>
            <a:xfrm>
              <a:off x="14722920" y="10544400"/>
              <a:ext cx="830880" cy="610920"/>
            </a:xfrm>
            <a:prstGeom prst="rect">
              <a:avLst/>
            </a:prstGeom>
            <a:blipFill rotWithShape="0">
              <a:blip r:embed="rId19">
                <a:alphaModFix amt="48000"/>
              </a:blip>
              <a:stretch>
                <a:fillRect/>
              </a:stretch>
            </a:blip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Ctr="1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c9211e"/>
                  </a:solidFill>
                  <a:latin typeface="Arial"/>
                </a:rPr>
                <a:t>3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423" name="Line 36"/>
            <p:cNvSpPr/>
            <p:nvPr/>
          </p:nvSpPr>
          <p:spPr>
            <a:xfrm flipH="1">
              <a:off x="14110200" y="1085004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Line 37"/>
            <p:cNvSpPr/>
            <p:nvPr/>
          </p:nvSpPr>
          <p:spPr>
            <a:xfrm flipH="1">
              <a:off x="12601080" y="1085004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CustomShape 38"/>
            <p:cNvSpPr/>
            <p:nvPr/>
          </p:nvSpPr>
          <p:spPr>
            <a:xfrm>
              <a:off x="16336080" y="10544400"/>
              <a:ext cx="830880" cy="610920"/>
            </a:xfrm>
            <a:prstGeom prst="rect">
              <a:avLst/>
            </a:prstGeom>
            <a:blipFill rotWithShape="0">
              <a:blip r:embed="rId20">
                <a:alphaModFix amt="48000"/>
              </a:blip>
              <a:stretch>
                <a:fillRect/>
              </a:stretch>
            </a:blip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Ctr="1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c9211e"/>
                  </a:solidFill>
                  <a:latin typeface="Arial"/>
                </a:rPr>
                <a:t>4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426" name="CustomShape 39"/>
            <p:cNvSpPr/>
            <p:nvPr/>
          </p:nvSpPr>
          <p:spPr>
            <a:xfrm>
              <a:off x="17845200" y="10544400"/>
              <a:ext cx="830880" cy="610920"/>
            </a:xfrm>
            <a:prstGeom prst="rect">
              <a:avLst/>
            </a:prstGeom>
            <a:blipFill rotWithShape="0">
              <a:blip r:embed="rId21">
                <a:alphaModFix amt="48000"/>
              </a:blip>
              <a:stretch>
                <a:fillRect/>
              </a:stretch>
            </a:blip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Ctr="1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c9211e"/>
                  </a:solidFill>
                  <a:latin typeface="Arial"/>
                </a:rPr>
                <a:t>5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427" name="Line 40"/>
            <p:cNvSpPr/>
            <p:nvPr/>
          </p:nvSpPr>
          <p:spPr>
            <a:xfrm flipH="1">
              <a:off x="17232480" y="1085004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Line 41"/>
            <p:cNvSpPr/>
            <p:nvPr/>
          </p:nvSpPr>
          <p:spPr>
            <a:xfrm flipH="1">
              <a:off x="15723360" y="1085004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9" name="CustomShape 42"/>
          <p:cNvSpPr/>
          <p:nvPr/>
        </p:nvSpPr>
        <p:spPr>
          <a:xfrm>
            <a:off x="15620400" y="9423000"/>
            <a:ext cx="2118960" cy="726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>
              <a:lnSpc>
                <a:spcPct val="100000"/>
              </a:lnSpc>
              <a:spcBef>
                <a:spcPts val="3399"/>
              </a:spcBef>
              <a:tabLst>
                <a:tab algn="l" pos="0"/>
              </a:tabLst>
            </a:pPr>
            <a:r>
              <a:rPr b="0" lang="en-US" sz="4100" spc="-1" strike="noStrike">
                <a:solidFill>
                  <a:srgbClr val="34a5da"/>
                </a:solidFill>
                <a:latin typeface="Avenir Next Medium"/>
                <a:ea typeface="Avenir Next Medium"/>
              </a:rPr>
              <a:t>Løsning</a:t>
            </a:r>
            <a:endParaRPr b="0" lang="en-US" sz="4100" spc="-1" strike="noStrike">
              <a:latin typeface="Arial"/>
            </a:endParaRPr>
          </a:p>
        </p:txBody>
      </p:sp>
      <p:grpSp>
        <p:nvGrpSpPr>
          <p:cNvPr id="430" name="Group 43"/>
          <p:cNvGrpSpPr/>
          <p:nvPr/>
        </p:nvGrpSpPr>
        <p:grpSpPr>
          <a:xfrm>
            <a:off x="18676440" y="10515600"/>
            <a:ext cx="2952720" cy="610920"/>
            <a:chOff x="18676440" y="10515600"/>
            <a:chExt cx="2952720" cy="610920"/>
          </a:xfrm>
        </p:grpSpPr>
        <p:sp>
          <p:nvSpPr>
            <p:cNvPr id="431" name="Line 44"/>
            <p:cNvSpPr/>
            <p:nvPr/>
          </p:nvSpPr>
          <p:spPr>
            <a:xfrm flipH="1">
              <a:off x="20179080" y="1079712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CustomShape 45"/>
            <p:cNvSpPr/>
            <p:nvPr/>
          </p:nvSpPr>
          <p:spPr>
            <a:xfrm>
              <a:off x="19289160" y="10515600"/>
              <a:ext cx="830880" cy="610920"/>
            </a:xfrm>
            <a:prstGeom prst="rect">
              <a:avLst/>
            </a:prstGeom>
            <a:blipFill rotWithShape="0">
              <a:blip r:embed="rId22">
                <a:alphaModFix amt="48000"/>
              </a:blip>
              <a:stretch>
                <a:fillRect/>
              </a:stretch>
            </a:blip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Ctr="1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c9211e"/>
                  </a:solidFill>
                  <a:latin typeface="Arial"/>
                </a:rPr>
                <a:t>6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433" name="CustomShape 46"/>
            <p:cNvSpPr/>
            <p:nvPr/>
          </p:nvSpPr>
          <p:spPr>
            <a:xfrm>
              <a:off x="20798280" y="10515600"/>
              <a:ext cx="830880" cy="610920"/>
            </a:xfrm>
            <a:prstGeom prst="rect">
              <a:avLst/>
            </a:prstGeom>
            <a:blipFill rotWithShape="0">
              <a:blip r:embed="rId23">
                <a:alphaModFix amt="48000"/>
              </a:blip>
              <a:stretch>
                <a:fillRect/>
              </a:stretch>
            </a:blip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Ctr="1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3200" spc="-1" strike="noStrike">
                  <a:solidFill>
                    <a:srgbClr val="c9211e"/>
                  </a:solidFill>
                  <a:latin typeface="Arial"/>
                </a:rPr>
                <a:t>7</a:t>
              </a:r>
              <a:endParaRPr b="0" lang="en-US" sz="3200" spc="-1" strike="noStrike">
                <a:latin typeface="Arial"/>
              </a:endParaRPr>
            </a:p>
          </p:txBody>
        </p:sp>
        <p:sp>
          <p:nvSpPr>
            <p:cNvPr id="434" name="Line 47"/>
            <p:cNvSpPr/>
            <p:nvPr/>
          </p:nvSpPr>
          <p:spPr>
            <a:xfrm flipH="1">
              <a:off x="18676440" y="1082124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Line 48"/>
            <p:cNvSpPr/>
            <p:nvPr/>
          </p:nvSpPr>
          <p:spPr>
            <a:xfrm flipH="1">
              <a:off x="20179080" y="1079748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Line 49"/>
            <p:cNvSpPr/>
            <p:nvPr/>
          </p:nvSpPr>
          <p:spPr>
            <a:xfrm flipH="1">
              <a:off x="18676440" y="10821600"/>
              <a:ext cx="5472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37" name="CustomShape 50"/>
          <p:cNvSpPr/>
          <p:nvPr/>
        </p:nvSpPr>
        <p:spPr>
          <a:xfrm>
            <a:off x="18379440" y="8158320"/>
            <a:ext cx="4677840" cy="1716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32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*Merge commit som sier at vi har vært å fikset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38" name="Line 51"/>
          <p:cNvSpPr/>
          <p:nvPr/>
        </p:nvSpPr>
        <p:spPr>
          <a:xfrm>
            <a:off x="20756880" y="9692640"/>
            <a:ext cx="457200" cy="822960"/>
          </a:xfrm>
          <a:prstGeom prst="line">
            <a:avLst/>
          </a:prstGeom>
          <a:ln w="5724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52"/>
          <p:cNvSpPr/>
          <p:nvPr/>
        </p:nvSpPr>
        <p:spPr>
          <a:xfrm>
            <a:off x="17830800" y="11247120"/>
            <a:ext cx="137124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9211e"/>
                </a:solidFill>
                <a:latin typeface="Arial"/>
              </a:rPr>
              <a:t>5.1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40" name="CustomShape 53"/>
          <p:cNvSpPr/>
          <p:nvPr/>
        </p:nvSpPr>
        <p:spPr>
          <a:xfrm>
            <a:off x="19293840" y="11266560"/>
            <a:ext cx="1371240" cy="8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c9211e"/>
                </a:solidFill>
                <a:latin typeface="Arial"/>
              </a:rPr>
              <a:t>5.2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762120" y="635040"/>
            <a:ext cx="20954160" cy="634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en-US" sz="3600" spc="180" strike="noStrike" cap="all">
                <a:solidFill>
                  <a:srgbClr val="838787"/>
                </a:solidFill>
                <a:latin typeface="DIN Alternate Bold"/>
                <a:ea typeface="DIN Alternate Bold"/>
              </a:rPr>
              <a:t>Kurs i versjonskontroll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42" name="CustomShape 2"/>
          <p:cNvSpPr/>
          <p:nvPr/>
        </p:nvSpPr>
        <p:spPr>
          <a:xfrm>
            <a:off x="731520" y="3749040"/>
            <a:ext cx="22951080" cy="9189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La oss prøve det!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Sjekk git log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Vi jukser litt og skriver: </a:t>
            </a:r>
            <a:endParaRPr b="0" lang="en-US" sz="4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4000" spc="-1" strike="noStrike">
                <a:solidFill>
                  <a:srgbClr val="34a5da"/>
                </a:solidFill>
                <a:latin typeface="Avenir Next Medium"/>
                <a:ea typeface="Avenir Next Medium"/>
              </a:rPr>
              <a:t>git pull https://github.com/JoachimT99/kurs-i-versjonskontroll.git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762120" y="635040"/>
            <a:ext cx="20954160" cy="634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en-US" sz="3600" spc="180" strike="noStrike" cap="all">
                <a:solidFill>
                  <a:srgbClr val="838787"/>
                </a:solidFill>
                <a:latin typeface="DIN Alternate Bold"/>
                <a:ea typeface="DIN Alternate Bold"/>
              </a:rPr>
              <a:t>Kurs i versjonskontroll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44" name="" descr=""/>
          <p:cNvPicPr/>
          <p:nvPr/>
        </p:nvPicPr>
        <p:blipFill>
          <a:blip r:embed="rId1">
            <a:alphaModFix amt="48000"/>
          </a:blip>
          <a:stretch/>
        </p:blipFill>
        <p:spPr>
          <a:xfrm>
            <a:off x="7772400" y="3017520"/>
            <a:ext cx="9288720" cy="8213760"/>
          </a:xfrm>
          <a:prstGeom prst="rect">
            <a:avLst/>
          </a:prstGeom>
          <a:ln>
            <a:noFill/>
          </a:ln>
        </p:spPr>
      </p:pic>
      <p:sp>
        <p:nvSpPr>
          <p:cNvPr id="445" name="CustomShape 2"/>
          <p:cNvSpPr/>
          <p:nvPr/>
        </p:nvSpPr>
        <p:spPr>
          <a:xfrm>
            <a:off x="8994960" y="11000160"/>
            <a:ext cx="6949080" cy="12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7200" spc="-1" strike="noStrike">
                <a:solidFill>
                  <a:srgbClr val="c9211e"/>
                </a:solidFill>
                <a:latin typeface="Arial"/>
              </a:rPr>
              <a:t>CONFLICT</a:t>
            </a:r>
            <a:endParaRPr b="0" lang="en-US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1"/>
          <p:cNvSpPr/>
          <p:nvPr/>
        </p:nvSpPr>
        <p:spPr>
          <a:xfrm>
            <a:off x="762120" y="635040"/>
            <a:ext cx="20954160" cy="634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en-US" sz="3600" spc="180" strike="noStrike" cap="all">
                <a:solidFill>
                  <a:srgbClr val="838787"/>
                </a:solidFill>
                <a:latin typeface="DIN Alternate Bold"/>
                <a:ea typeface="DIN Alternate Bold"/>
              </a:rPr>
              <a:t>Kurs i versjonskontroll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47" name="CustomShape 2"/>
          <p:cNvSpPr/>
          <p:nvPr/>
        </p:nvSpPr>
        <p:spPr>
          <a:xfrm>
            <a:off x="731520" y="3749040"/>
            <a:ext cx="22951080" cy="9189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Du får beskjed om at du har fått en </a:t>
            </a:r>
            <a:r>
              <a:rPr b="0" lang="en-US" sz="4000" spc="-1" strike="noStrike">
                <a:solidFill>
                  <a:srgbClr val="c9211e"/>
                </a:solidFill>
                <a:latin typeface="Avenir Next Medium"/>
                <a:ea typeface="Avenir Next Medium"/>
              </a:rPr>
              <a:t>merge conflict</a:t>
            </a: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!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Git status – Sjekk hvor conflicten er </a:t>
            </a:r>
            <a:endParaRPr b="0" lang="en-US" sz="4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(Legg merke til at det står at du har en merge conflict i status vinduet)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1417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Åpne filen(e) som har </a:t>
            </a:r>
            <a:r>
              <a:rPr b="0" lang="en-US" sz="4000" spc="-1" strike="noStrike">
                <a:solidFill>
                  <a:srgbClr val="c9211e"/>
                </a:solidFill>
                <a:latin typeface="Avenir Next Medium"/>
                <a:ea typeface="Avenir Next Medium"/>
              </a:rPr>
              <a:t>conflicten</a:t>
            </a: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 (endre-meg.txt)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1417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Fiks </a:t>
            </a:r>
            <a:r>
              <a:rPr b="0" lang="en-US" sz="4000" spc="-1" strike="noStrike">
                <a:solidFill>
                  <a:srgbClr val="ffde59"/>
                </a:solidFill>
                <a:latin typeface="Avenir Next Medium"/>
                <a:ea typeface="Avenir Next Medium"/>
              </a:rPr>
              <a:t>conflicten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1417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Git status igjen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1417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Legg til løsningen din (</a:t>
            </a:r>
            <a:r>
              <a:rPr b="0" lang="en-US" sz="4000" spc="-1" strike="noStrike">
                <a:solidFill>
                  <a:srgbClr val="34a5da"/>
                </a:solidFill>
                <a:latin typeface="Avenir Next Medium"/>
                <a:ea typeface="Avenir Next Medium"/>
              </a:rPr>
              <a:t>git add endre-meg.txt</a:t>
            </a: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)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1417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bbe33d"/>
                </a:solidFill>
                <a:latin typeface="Avenir Next Medium"/>
                <a:ea typeface="Avenir Next Medium"/>
              </a:rPr>
              <a:t>Commit løsningen din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1417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Push løsningen din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1417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Sjekk GitHub/git log for å se hvordan det ser ut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762120" y="635040"/>
            <a:ext cx="20954160" cy="634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en-US" sz="3600" spc="180" strike="noStrike" cap="all">
                <a:solidFill>
                  <a:srgbClr val="838787"/>
                </a:solidFill>
                <a:latin typeface="DIN Alternate Bold"/>
                <a:ea typeface="DIN Alternate Bold"/>
              </a:rPr>
              <a:t>Kurs i versjonskontroll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49" name="CustomShape 2"/>
          <p:cNvSpPr/>
          <p:nvPr/>
        </p:nvSpPr>
        <p:spPr>
          <a:xfrm>
            <a:off x="808200" y="1819080"/>
            <a:ext cx="11810160" cy="1015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80000"/>
              </a:lnSpc>
              <a:spcBef>
                <a:spcPts val="3200"/>
              </a:spcBef>
              <a:tabLst>
                <a:tab algn="l" pos="0"/>
              </a:tabLst>
            </a:pPr>
            <a:r>
              <a:rPr b="0" lang="en-US" sz="7219" spc="-1" strike="noStrike" cap="all">
                <a:solidFill>
                  <a:srgbClr val="34a5da"/>
                </a:solidFill>
                <a:latin typeface="DIN Condensed Bold"/>
                <a:ea typeface="DIN Condensed Bold"/>
              </a:rPr>
              <a:t>Hva med branches?</a:t>
            </a:r>
            <a:endParaRPr b="0" lang="en-US" sz="7219" spc="-1" strike="noStrike">
              <a:latin typeface="Arial"/>
            </a:endParaRPr>
          </a:p>
        </p:txBody>
      </p:sp>
      <p:sp>
        <p:nvSpPr>
          <p:cNvPr id="450" name="CustomShape 3"/>
          <p:cNvSpPr/>
          <p:nvPr/>
        </p:nvSpPr>
        <p:spPr>
          <a:xfrm>
            <a:off x="822960" y="3027960"/>
            <a:ext cx="12953520" cy="8584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En branch er egentlig en peker til en eske (commit)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Hovedbranchen heter som regel master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Man må “merge” hvis man skal få endringene fra en branch til en annen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Om det er interesse kan vi holde et nytt og mer avansert git kurs</a:t>
            </a:r>
            <a:endParaRPr b="0" lang="en-US" sz="4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Lær mer her: https://learngitbranching.js.org/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1" name="CustomShape 4"/>
          <p:cNvSpPr/>
          <p:nvPr/>
        </p:nvSpPr>
        <p:spPr>
          <a:xfrm>
            <a:off x="14249880" y="8412480"/>
            <a:ext cx="11810160" cy="1015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80000"/>
              </a:lnSpc>
              <a:spcBef>
                <a:spcPts val="3200"/>
              </a:spcBef>
              <a:tabLst>
                <a:tab algn="l" pos="0"/>
              </a:tabLst>
            </a:pPr>
            <a:r>
              <a:rPr b="0" lang="en-US" sz="4800" spc="-1" strike="noStrike" cap="all">
                <a:solidFill>
                  <a:srgbClr val="34a5da"/>
                </a:solidFill>
                <a:latin typeface="DIN Condensed Bold"/>
                <a:ea typeface="DIN Condensed Bold"/>
              </a:rPr>
              <a:t>Kommandoer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52" name="CustomShape 5"/>
          <p:cNvSpPr/>
          <p:nvPr/>
        </p:nvSpPr>
        <p:spPr>
          <a:xfrm>
            <a:off x="14386680" y="9144000"/>
            <a:ext cx="10301760" cy="4480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Ny branch: </a:t>
            </a:r>
            <a:r>
              <a:rPr b="0" lang="en-US" sz="4000" spc="-1" strike="noStrike">
                <a:solidFill>
                  <a:srgbClr val="34a5da"/>
                </a:solidFill>
                <a:latin typeface="Avenir Next Medium"/>
                <a:ea typeface="Avenir Next Medium"/>
              </a:rPr>
              <a:t>git branch &lt;name&gt;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Skifte branch:</a:t>
            </a:r>
            <a:r>
              <a:rPr b="0" lang="en-US" sz="4000" spc="-1" strike="noStrike">
                <a:solidFill>
                  <a:srgbClr val="34a5da"/>
                </a:solidFill>
                <a:latin typeface="Avenir Next Medium"/>
                <a:ea typeface="Avenir Next Medium"/>
              </a:rPr>
              <a:t> git checkout &lt;name&gt;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Begge:</a:t>
            </a:r>
            <a:r>
              <a:rPr b="0" lang="en-US" sz="4000" spc="-1" strike="noStrike">
                <a:solidFill>
                  <a:srgbClr val="34a5da"/>
                </a:solidFill>
                <a:latin typeface="Avenir Next Medium"/>
                <a:ea typeface="Avenir Next Medium"/>
              </a:rPr>
              <a:t> git checkout -b &lt;name&gt;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Merge: </a:t>
            </a:r>
            <a:r>
              <a:rPr b="0" lang="en-US" sz="4000" spc="-1" strike="noStrike">
                <a:solidFill>
                  <a:srgbClr val="34a5da"/>
                </a:solidFill>
                <a:latin typeface="Avenir Next Medium"/>
                <a:ea typeface="Avenir Next Medium"/>
              </a:rPr>
              <a:t>git merge &lt;name&gt;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453" name="" descr=""/>
          <p:cNvPicPr/>
          <p:nvPr/>
        </p:nvPicPr>
        <p:blipFill>
          <a:blip r:embed="rId1">
            <a:alphaModFix amt="48000"/>
          </a:blip>
          <a:stretch/>
        </p:blipFill>
        <p:spPr>
          <a:xfrm>
            <a:off x="12722760" y="2660760"/>
            <a:ext cx="11142720" cy="291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762120" y="635040"/>
            <a:ext cx="20954160" cy="634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en-US" sz="3600" spc="180" strike="noStrike" cap="all">
                <a:solidFill>
                  <a:srgbClr val="838787"/>
                </a:solidFill>
                <a:latin typeface="DIN Alternate Bold"/>
                <a:ea typeface="DIN Alternate Bold"/>
              </a:rPr>
              <a:t>Kurs i versjonskontroll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762120" y="2158920"/>
            <a:ext cx="11810160" cy="1015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80000"/>
              </a:lnSpc>
              <a:spcBef>
                <a:spcPts val="3200"/>
              </a:spcBef>
              <a:tabLst>
                <a:tab algn="l" pos="0"/>
              </a:tabLst>
            </a:pPr>
            <a:r>
              <a:rPr b="0" lang="en-US" sz="7219" spc="-1" strike="noStrike" cap="all">
                <a:solidFill>
                  <a:srgbClr val="34a5da"/>
                </a:solidFill>
                <a:latin typeface="DIN Condensed Bold"/>
                <a:ea typeface="DIN Condensed Bold"/>
              </a:rPr>
              <a:t>Avslutningsvis</a:t>
            </a:r>
            <a:endParaRPr b="0" lang="en-US" sz="7219" spc="-1" strike="noStrike">
              <a:latin typeface="Arial"/>
            </a:endParaRPr>
          </a:p>
        </p:txBody>
      </p:sp>
      <p:sp>
        <p:nvSpPr>
          <p:cNvPr id="456" name="CustomShape 3"/>
          <p:cNvSpPr/>
          <p:nvPr/>
        </p:nvSpPr>
        <p:spPr>
          <a:xfrm>
            <a:off x="670680" y="3749040"/>
            <a:ext cx="16885440" cy="7477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Øvelse gjør mester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Det kommer til å skje feil, løs de! Lær og løse de!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Hjelp hverandre!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Google!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Ta det steg for steg og bli komfortabel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Mange fine ressurser for å lære git</a:t>
            </a:r>
            <a:endParaRPr b="0" lang="en-US" sz="40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4000" spc="-1" strike="noStrike">
                <a:solidFill>
                  <a:srgbClr val="34a5da"/>
                </a:solidFill>
                <a:latin typeface="Avenir Next Medium"/>
                <a:ea typeface="Avenir Next Medium"/>
              </a:rPr>
              <a:t>https://td-org-uit-no.github.io/git-cheatsheet/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457" name="" descr=""/>
          <p:cNvPicPr/>
          <p:nvPr/>
        </p:nvPicPr>
        <p:blipFill>
          <a:blip r:embed="rId1">
            <a:alphaModFix amt="48000"/>
          </a:blip>
          <a:stretch/>
        </p:blipFill>
        <p:spPr>
          <a:xfrm>
            <a:off x="2191680" y="-4480560"/>
            <a:ext cx="20119320" cy="4023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762120" y="635040"/>
            <a:ext cx="20954160" cy="634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en-US" sz="3600" spc="180" strike="noStrike" cap="all">
                <a:solidFill>
                  <a:srgbClr val="838787"/>
                </a:solidFill>
                <a:latin typeface="DIN Alternate Bold"/>
                <a:ea typeface="DIN Alternate Bold"/>
              </a:rPr>
              <a:t>Kurs i versjonskontroll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762120" y="2158920"/>
            <a:ext cx="22859280" cy="1015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80000"/>
              </a:lnSpc>
              <a:spcBef>
                <a:spcPts val="3200"/>
              </a:spcBef>
              <a:tabLst>
                <a:tab algn="l" pos="0"/>
              </a:tabLst>
            </a:pPr>
            <a:r>
              <a:rPr b="0" lang="en-US" sz="7219" spc="-1" strike="noStrike" cap="all">
                <a:solidFill>
                  <a:srgbClr val="34a5da"/>
                </a:solidFill>
                <a:latin typeface="DIN Condensed Bold"/>
                <a:ea typeface="DIN Condensed Bold"/>
              </a:rPr>
              <a:t>hvorfor Versjonskontroll for kode?</a:t>
            </a:r>
            <a:endParaRPr b="0" lang="en-US" sz="7219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762120" y="3860640"/>
            <a:ext cx="22859280" cy="6275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 marL="533520" indent="-532800">
              <a:lnSpc>
                <a:spcPct val="100000"/>
              </a:lnSpc>
              <a:spcBef>
                <a:spcPts val="32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3359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CTRL+Z fungerer bare så så langt tilbake i tid.</a:t>
            </a:r>
            <a:endParaRPr b="0" lang="en-US" sz="3359" spc="-1" strike="noStrike">
              <a:latin typeface="Arial"/>
            </a:endParaRPr>
          </a:p>
          <a:p>
            <a:pPr marL="533520" indent="-532800">
              <a:lnSpc>
                <a:spcPct val="100000"/>
              </a:lnSpc>
              <a:spcBef>
                <a:spcPts val="32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3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Stadig nye versjoner, med forbedringer* og feilrettinger.</a:t>
            </a:r>
            <a:endParaRPr b="0" lang="en-US" sz="4030" spc="-1" strike="noStrike">
              <a:latin typeface="Arial"/>
            </a:endParaRPr>
          </a:p>
          <a:p>
            <a:pPr lvl="1" marL="1066680" indent="-532800">
              <a:lnSpc>
                <a:spcPct val="100000"/>
              </a:lnSpc>
              <a:spcBef>
                <a:spcPts val="32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3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Feilrettinger spesifikt til gamle versjoner</a:t>
            </a:r>
            <a:endParaRPr b="0" lang="en-US" sz="4030" spc="-1" strike="noStrike">
              <a:latin typeface="Arial"/>
            </a:endParaRPr>
          </a:p>
          <a:p>
            <a:pPr marL="533520" indent="-532800">
              <a:lnSpc>
                <a:spcPct val="100000"/>
              </a:lnSpc>
              <a:spcBef>
                <a:spcPts val="32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3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Viktig å ha kontroll på hver minste endring i koden mellom versjoner.</a:t>
            </a:r>
            <a:endParaRPr b="0" lang="en-US" sz="4030" spc="-1" strike="noStrike">
              <a:latin typeface="Arial"/>
            </a:endParaRPr>
          </a:p>
          <a:p>
            <a:pPr marL="533520" indent="-532800">
              <a:lnSpc>
                <a:spcPct val="100000"/>
              </a:lnSpc>
              <a:spcBef>
                <a:spcPts val="32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3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Enklere å samarbeide med prosjekter.</a:t>
            </a:r>
            <a:endParaRPr b="0" lang="en-US" sz="4030" spc="-1" strike="noStrike">
              <a:latin typeface="Arial"/>
            </a:endParaRPr>
          </a:p>
          <a:p>
            <a:pPr marL="533520" indent="-532800">
              <a:lnSpc>
                <a:spcPct val="100000"/>
              </a:lnSpc>
              <a:spcBef>
                <a:spcPts val="32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3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Enklere å dokumentere koden</a:t>
            </a:r>
            <a:endParaRPr b="0" lang="en-US" sz="403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22749120" y="12928320"/>
            <a:ext cx="1335600" cy="558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>
              <a:lnSpc>
                <a:spcPct val="100000"/>
              </a:lnSpc>
              <a:spcBef>
                <a:spcPts val="3399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* bugs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67" name="Image" descr="Image"/>
          <p:cNvPicPr/>
          <p:nvPr/>
        </p:nvPicPr>
        <p:blipFill>
          <a:blip r:embed="rId1">
            <a:alphaModFix amt="48000"/>
          </a:blip>
          <a:stretch/>
        </p:blipFill>
        <p:spPr>
          <a:xfrm>
            <a:off x="2863440" y="10445040"/>
            <a:ext cx="2218680" cy="2851200"/>
          </a:xfrm>
          <a:prstGeom prst="rect">
            <a:avLst/>
          </a:prstGeom>
          <a:ln w="12600">
            <a:noFill/>
          </a:ln>
        </p:spPr>
      </p:pic>
      <p:pic>
        <p:nvPicPr>
          <p:cNvPr id="168" name="Image" descr="Image"/>
          <p:cNvPicPr/>
          <p:nvPr/>
        </p:nvPicPr>
        <p:blipFill>
          <a:blip r:embed="rId2">
            <a:alphaModFix amt="48000"/>
          </a:blip>
          <a:stretch/>
        </p:blipFill>
        <p:spPr>
          <a:xfrm>
            <a:off x="6079680" y="10759320"/>
            <a:ext cx="5323320" cy="2222640"/>
          </a:xfrm>
          <a:prstGeom prst="rect">
            <a:avLst/>
          </a:prstGeom>
          <a:ln w="12600">
            <a:noFill/>
          </a:ln>
        </p:spPr>
      </p:pic>
      <p:pic>
        <p:nvPicPr>
          <p:cNvPr id="169" name="Image" descr="Image"/>
          <p:cNvPicPr/>
          <p:nvPr/>
        </p:nvPicPr>
        <p:blipFill>
          <a:blip r:embed="rId3">
            <a:alphaModFix amt="48000"/>
          </a:blip>
          <a:stretch/>
        </p:blipFill>
        <p:spPr>
          <a:xfrm>
            <a:off x="12400560" y="10759320"/>
            <a:ext cx="3849840" cy="2303280"/>
          </a:xfrm>
          <a:prstGeom prst="rect">
            <a:avLst/>
          </a:prstGeom>
          <a:ln w="12600">
            <a:noFill/>
          </a:ln>
        </p:spPr>
      </p:pic>
      <p:pic>
        <p:nvPicPr>
          <p:cNvPr id="170" name="Image" descr="Image"/>
          <p:cNvPicPr/>
          <p:nvPr/>
        </p:nvPicPr>
        <p:blipFill>
          <a:blip r:embed="rId4">
            <a:alphaModFix amt="48000"/>
          </a:blip>
          <a:stretch/>
        </p:blipFill>
        <p:spPr>
          <a:xfrm>
            <a:off x="16582680" y="10771920"/>
            <a:ext cx="2369520" cy="1999080"/>
          </a:xfrm>
          <a:prstGeom prst="rect">
            <a:avLst/>
          </a:prstGeom>
          <a:ln w="12600">
            <a:noFill/>
          </a:ln>
        </p:spPr>
      </p:pic>
      <p:sp>
        <p:nvSpPr>
          <p:cNvPr id="171" name="CustomShape 5"/>
          <p:cNvSpPr/>
          <p:nvPr/>
        </p:nvSpPr>
        <p:spPr>
          <a:xfrm>
            <a:off x="16644960" y="12745440"/>
            <a:ext cx="2969640" cy="763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>
              <a:lnSpc>
                <a:spcPct val="100000"/>
              </a:lnSpc>
              <a:spcBef>
                <a:spcPts val="3399"/>
              </a:spcBef>
              <a:tabLst>
                <a:tab algn="l" pos="0"/>
              </a:tabLst>
            </a:pPr>
            <a:r>
              <a:rPr b="0" lang="en-US" sz="2100" spc="-1" strike="noStrike">
                <a:solidFill>
                  <a:srgbClr val="ff5791"/>
                </a:solidFill>
                <a:latin typeface="Arial"/>
                <a:ea typeface="Arial"/>
              </a:rPr>
              <a:t>Hjemmesnekret</a:t>
            </a:r>
            <a:br/>
            <a:r>
              <a:rPr b="0" lang="en-US" sz="2100" spc="-1" strike="noStrike">
                <a:solidFill>
                  <a:srgbClr val="ff5791"/>
                </a:solidFill>
                <a:latin typeface="Arial"/>
                <a:ea typeface="Arial"/>
              </a:rPr>
              <a:t> mappestruktur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" dur="4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2" dur="4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7" dur="4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22" presetSubtype="8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2" dur="4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7" dur="4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743280" y="9016920"/>
            <a:ext cx="16896960" cy="1805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en-US" sz="13400" spc="-1" strike="noStrike" cap="all">
                <a:solidFill>
                  <a:srgbClr val="ffffff"/>
                </a:solidFill>
                <a:latin typeface="DIN Condensed Bold"/>
                <a:ea typeface="DIN Condensed Bold"/>
              </a:rPr>
              <a:t>The stupid content tracker</a:t>
            </a:r>
            <a:endParaRPr b="0" lang="en-US" sz="13400" spc="-1" strike="noStrike">
              <a:latin typeface="Arial"/>
            </a:endParaRPr>
          </a:p>
        </p:txBody>
      </p:sp>
      <p:pic>
        <p:nvPicPr>
          <p:cNvPr id="173" name="Image" descr="Image"/>
          <p:cNvPicPr/>
          <p:nvPr/>
        </p:nvPicPr>
        <p:blipFill>
          <a:blip r:embed="rId1">
            <a:alphaModFix amt="48000"/>
          </a:blip>
          <a:stretch/>
        </p:blipFill>
        <p:spPr>
          <a:xfrm>
            <a:off x="5934600" y="2587680"/>
            <a:ext cx="12514320" cy="522540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762120" y="635040"/>
            <a:ext cx="20954160" cy="634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en-US" sz="3600" spc="180" strike="noStrike" cap="all">
                <a:solidFill>
                  <a:srgbClr val="838787"/>
                </a:solidFill>
                <a:latin typeface="DIN Alternate Bold"/>
                <a:ea typeface="DIN Alternate Bold"/>
              </a:rPr>
              <a:t>Kurs i versjonskontroll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762120" y="2158920"/>
            <a:ext cx="22859280" cy="1015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80000"/>
              </a:lnSpc>
              <a:spcBef>
                <a:spcPts val="3200"/>
              </a:spcBef>
              <a:tabLst>
                <a:tab algn="l" pos="0"/>
              </a:tabLst>
            </a:pPr>
            <a:r>
              <a:rPr b="0" lang="en-US" sz="7219" spc="-1" strike="noStrike" cap="all">
                <a:solidFill>
                  <a:srgbClr val="34a5da"/>
                </a:solidFill>
                <a:latin typeface="DIN Condensed Bold"/>
                <a:ea typeface="DIN Condensed Bold"/>
              </a:rPr>
              <a:t>Litt om Git</a:t>
            </a:r>
            <a:endParaRPr b="0" lang="en-US" sz="7219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762120" y="3860640"/>
            <a:ext cx="14045040" cy="8584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 marL="609480" indent="-608760">
              <a:lnSpc>
                <a:spcPct val="100000"/>
              </a:lnSpc>
              <a:spcBef>
                <a:spcPts val="3699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61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En </a:t>
            </a:r>
            <a:r>
              <a:rPr b="0" lang="en-US" sz="4610" spc="-1" strike="noStrike">
                <a:solidFill>
                  <a:srgbClr val="34a5da"/>
                </a:solidFill>
                <a:latin typeface="Avenir Next Medium"/>
                <a:ea typeface="Avenir Next Medium"/>
              </a:rPr>
              <a:t>protokoll</a:t>
            </a:r>
            <a:r>
              <a:rPr b="0" lang="en-US" sz="461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 for versjonering av filer</a:t>
            </a:r>
            <a:endParaRPr b="0" lang="en-US" sz="4610" spc="-1" strike="noStrike">
              <a:latin typeface="Arial"/>
            </a:endParaRPr>
          </a:p>
          <a:p>
            <a:pPr marL="609480" indent="-608760">
              <a:lnSpc>
                <a:spcPct val="100000"/>
              </a:lnSpc>
              <a:spcBef>
                <a:spcPts val="3699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61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«Mappe» basert</a:t>
            </a:r>
            <a:endParaRPr b="0" lang="en-US" sz="4610" spc="-1" strike="noStrike">
              <a:latin typeface="Arial"/>
            </a:endParaRPr>
          </a:p>
          <a:p>
            <a:pPr marL="609480" indent="-608760">
              <a:lnSpc>
                <a:spcPct val="100000"/>
              </a:lnSpc>
              <a:spcBef>
                <a:spcPts val="3699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61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Holder styr på:</a:t>
            </a:r>
            <a:endParaRPr b="0" lang="en-US" sz="4610" spc="-1" strike="noStrike">
              <a:latin typeface="Arial"/>
            </a:endParaRPr>
          </a:p>
          <a:p>
            <a:pPr lvl="1" marL="1219320" indent="-608760">
              <a:lnSpc>
                <a:spcPct val="100000"/>
              </a:lnSpc>
              <a:spcBef>
                <a:spcPts val="3699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61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Versjon av filene </a:t>
            </a:r>
            <a:endParaRPr b="0" lang="en-US" sz="4610" spc="-1" strike="noStrike">
              <a:latin typeface="Arial"/>
            </a:endParaRPr>
          </a:p>
          <a:p>
            <a:pPr lvl="1" marL="1219320" indent="-608760">
              <a:lnSpc>
                <a:spcPct val="100000"/>
              </a:lnSpc>
              <a:spcBef>
                <a:spcPts val="3699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61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Endringer: hva og hvem</a:t>
            </a:r>
            <a:endParaRPr b="0" lang="en-US" sz="4610" spc="-1" strike="noStrike">
              <a:latin typeface="Arial"/>
            </a:endParaRPr>
          </a:p>
          <a:p>
            <a:pPr lvl="1" marL="1219320" indent="-608760">
              <a:lnSpc>
                <a:spcPct val="100000"/>
              </a:lnSpc>
              <a:spcBef>
                <a:spcPts val="3699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61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Enkelt* å dele prosjekter/kode</a:t>
            </a:r>
            <a:endParaRPr b="0" lang="en-US" sz="4610" spc="-1" strike="noStrike">
              <a:latin typeface="Arial"/>
            </a:endParaRPr>
          </a:p>
          <a:p>
            <a:pPr lvl="1" marL="1219320" indent="-608760">
              <a:lnSpc>
                <a:spcPct val="100000"/>
              </a:lnSpc>
              <a:spcBef>
                <a:spcPts val="3699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61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Enkelt å beskrive hva som er gjort når og hvor</a:t>
            </a:r>
            <a:endParaRPr b="0" lang="en-US" sz="461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19792800" y="12940920"/>
            <a:ext cx="4046760" cy="558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>
              <a:lnSpc>
                <a:spcPct val="100000"/>
              </a:lnSpc>
              <a:spcBef>
                <a:spcPts val="3399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* Det blir fort litt rot!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78" name="Image" descr="Image"/>
          <p:cNvPicPr/>
          <p:nvPr/>
        </p:nvPicPr>
        <p:blipFill>
          <a:blip r:embed="rId1">
            <a:alphaModFix amt="48000"/>
          </a:blip>
          <a:stretch/>
        </p:blipFill>
        <p:spPr>
          <a:xfrm>
            <a:off x="15914880" y="3129840"/>
            <a:ext cx="5868000" cy="850032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762120" y="635040"/>
            <a:ext cx="20954160" cy="634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en-US" sz="3600" spc="180" strike="noStrike" cap="all">
                <a:solidFill>
                  <a:srgbClr val="838787"/>
                </a:solidFill>
                <a:latin typeface="DIN Alternate Bold"/>
                <a:ea typeface="DIN Alternate Bold"/>
              </a:rPr>
              <a:t>Kurs i versjonskontroll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762120" y="2158920"/>
            <a:ext cx="22859280" cy="1015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80000"/>
              </a:lnSpc>
              <a:spcBef>
                <a:spcPts val="3200"/>
              </a:spcBef>
              <a:tabLst>
                <a:tab algn="l" pos="0"/>
              </a:tabLst>
            </a:pPr>
            <a:r>
              <a:rPr b="0" lang="en-US" sz="7219" spc="-1" strike="noStrike" cap="all">
                <a:solidFill>
                  <a:srgbClr val="34a5da"/>
                </a:solidFill>
                <a:latin typeface="DIN Condensed Bold"/>
                <a:ea typeface="DIN Condensed Bold"/>
              </a:rPr>
              <a:t>Litt om git 2</a:t>
            </a:r>
            <a:endParaRPr b="0" lang="en-US" sz="7219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762120" y="3860640"/>
            <a:ext cx="10378440" cy="8584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 marL="622440" indent="-621720">
              <a:lnSpc>
                <a:spcPct val="100000"/>
              </a:lnSpc>
              <a:spcBef>
                <a:spcPts val="3801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71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git er bransjestandard!</a:t>
            </a:r>
            <a:endParaRPr b="0" lang="en-US" sz="4710" spc="-1" strike="noStrike">
              <a:latin typeface="Arial"/>
            </a:endParaRPr>
          </a:p>
          <a:p>
            <a:pPr marL="622440" indent="-621720">
              <a:lnSpc>
                <a:spcPct val="100000"/>
              </a:lnSpc>
              <a:spcBef>
                <a:spcPts val="3801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71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Gigantisk open source community som bruker git</a:t>
            </a:r>
            <a:endParaRPr b="0" lang="en-US" sz="4710" spc="-1" strike="noStrike">
              <a:latin typeface="Arial"/>
            </a:endParaRPr>
          </a:p>
          <a:p>
            <a:pPr marL="622440" indent="-621720">
              <a:lnSpc>
                <a:spcPct val="100000"/>
              </a:lnSpc>
              <a:spcBef>
                <a:spcPts val="3801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71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Flere måter å bruke git på!</a:t>
            </a:r>
            <a:endParaRPr b="0" lang="en-US" sz="4710" spc="-1" strike="noStrike">
              <a:latin typeface="Arial"/>
            </a:endParaRPr>
          </a:p>
          <a:p>
            <a:pPr marL="622440" indent="-621720">
              <a:lnSpc>
                <a:spcPct val="100000"/>
              </a:lnSpc>
              <a:spcBef>
                <a:spcPts val="3801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71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Enkelt og fantastisk verktøy når man er over «kneika»</a:t>
            </a:r>
            <a:endParaRPr b="0" lang="en-US" sz="4710" spc="-1" strike="noStrike">
              <a:latin typeface="Arial"/>
            </a:endParaRPr>
          </a:p>
          <a:p>
            <a:pPr marL="622440" indent="-621720">
              <a:lnSpc>
                <a:spcPct val="100000"/>
              </a:lnSpc>
              <a:spcBef>
                <a:spcPts val="3801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71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Øvelse gjør mester, og her trengs det øvelse!</a:t>
            </a:r>
            <a:endParaRPr b="0" lang="en-US" sz="471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19792800" y="12940920"/>
            <a:ext cx="4046760" cy="558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>
              <a:lnSpc>
                <a:spcPct val="100000"/>
              </a:lnSpc>
              <a:spcBef>
                <a:spcPts val="3399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* Det blir fort litt rot!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83" name="Image" descr="Image"/>
          <p:cNvPicPr/>
          <p:nvPr/>
        </p:nvPicPr>
        <p:blipFill>
          <a:blip r:embed="rId1">
            <a:alphaModFix amt="48000"/>
          </a:blip>
          <a:stretch/>
        </p:blipFill>
        <p:spPr>
          <a:xfrm>
            <a:off x="12165120" y="3535920"/>
            <a:ext cx="10810080" cy="5752440"/>
          </a:xfrm>
          <a:prstGeom prst="rect">
            <a:avLst/>
          </a:prstGeom>
          <a:ln>
            <a:noFill/>
          </a:ln>
          <a:effectLst>
            <a:outerShdw dir="5400000" dist="25560">
              <a:srgbClr val="000000">
                <a:alpha val="5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762120" y="635040"/>
            <a:ext cx="20954160" cy="634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en-US" sz="3600" spc="180" strike="noStrike" cap="all">
                <a:solidFill>
                  <a:srgbClr val="838787"/>
                </a:solidFill>
                <a:latin typeface="DIN Alternate Bold"/>
                <a:ea typeface="DIN Alternate Bold"/>
              </a:rPr>
              <a:t>Kurs i versjonskontroll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762120" y="2158920"/>
            <a:ext cx="22859280" cy="1015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80000"/>
              </a:lnSpc>
              <a:spcBef>
                <a:spcPts val="3200"/>
              </a:spcBef>
              <a:tabLst>
                <a:tab algn="l" pos="0"/>
              </a:tabLst>
            </a:pPr>
            <a:r>
              <a:rPr b="0" lang="en-US" sz="7219" spc="-1" strike="noStrike" cap="all">
                <a:solidFill>
                  <a:srgbClr val="34a5da"/>
                </a:solidFill>
                <a:latin typeface="DIN Condensed Bold"/>
                <a:ea typeface="DIN Condensed Bold"/>
              </a:rPr>
              <a:t>Hvordan funker git?*</a:t>
            </a:r>
            <a:endParaRPr b="0" lang="en-US" sz="7219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762120" y="3860640"/>
            <a:ext cx="9350640" cy="83826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8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Lagrer en «endringer» av filene dine i fine små «bokser»</a:t>
            </a:r>
            <a:endParaRPr b="0" lang="en-US" sz="48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8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Boksene stables i hyller i rekkefølge</a:t>
            </a:r>
            <a:endParaRPr b="0" lang="en-US" sz="48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8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Du kan hente og dele bokser ved hjelp av pekere </a:t>
            </a:r>
            <a:br/>
            <a:r>
              <a:rPr b="0" lang="en-US" sz="18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(I starten vil dette gjøres så enkelt som mulig)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7" name="open_box.png" descr="open_box.png"/>
          <p:cNvPicPr/>
          <p:nvPr/>
        </p:nvPicPr>
        <p:blipFill>
          <a:blip r:embed="rId1">
            <a:alphaModFix amt="48000"/>
          </a:blip>
          <a:stretch/>
        </p:blipFill>
        <p:spPr>
          <a:xfrm>
            <a:off x="14344200" y="6247800"/>
            <a:ext cx="4336920" cy="2989800"/>
          </a:xfrm>
          <a:prstGeom prst="rect">
            <a:avLst/>
          </a:prstGeom>
          <a:ln w="12600">
            <a:noFill/>
          </a:ln>
        </p:spPr>
      </p:pic>
      <p:sp>
        <p:nvSpPr>
          <p:cNvPr id="188" name="CustomShape 4"/>
          <p:cNvSpPr/>
          <p:nvPr/>
        </p:nvSpPr>
        <p:spPr>
          <a:xfrm>
            <a:off x="20037960" y="12252960"/>
            <a:ext cx="4010400" cy="1246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spAutoFit/>
          </a:bodyPr>
          <a:p>
            <a:pPr>
              <a:lnSpc>
                <a:spcPct val="80000"/>
              </a:lnSpc>
              <a:spcBef>
                <a:spcPts val="3900"/>
              </a:spcBef>
              <a:tabLst>
                <a:tab algn="l" pos="0"/>
              </a:tabLst>
            </a:pPr>
            <a:r>
              <a:rPr b="0" lang="en-US" sz="4700" spc="-1" strike="noStrike" cap="all">
                <a:solidFill>
                  <a:srgbClr val="34a5da"/>
                </a:solidFill>
                <a:latin typeface="DIN Condensed Bold"/>
                <a:ea typeface="DIN Condensed Bold"/>
              </a:rPr>
              <a:t>*meget forenklet</a:t>
            </a:r>
            <a:endParaRPr b="0" lang="en-US" sz="4700" spc="-1" strike="noStrike">
              <a:latin typeface="Arial"/>
            </a:endParaRPr>
          </a:p>
        </p:txBody>
      </p:sp>
      <p:pic>
        <p:nvPicPr>
          <p:cNvPr id="189" name="paper.png" descr="paper.png"/>
          <p:cNvPicPr/>
          <p:nvPr/>
        </p:nvPicPr>
        <p:blipFill>
          <a:blip r:embed="rId2">
            <a:alphaModFix amt="48000"/>
          </a:blip>
          <a:srcRect l="15255" t="6567" r="15255" b="6567"/>
          <a:stretch/>
        </p:blipFill>
        <p:spPr>
          <a:xfrm>
            <a:off x="15450480" y="2597760"/>
            <a:ext cx="2734920" cy="3419280"/>
          </a:xfrm>
          <a:prstGeom prst="rect">
            <a:avLst/>
          </a:prstGeom>
          <a:ln w="12600">
            <a:noFill/>
          </a:ln>
        </p:spPr>
      </p:pic>
      <p:pic>
        <p:nvPicPr>
          <p:cNvPr id="190" name="box-with-paper.png" descr="box-with-paper.png"/>
          <p:cNvPicPr/>
          <p:nvPr/>
        </p:nvPicPr>
        <p:blipFill>
          <a:blip r:embed="rId3">
            <a:alphaModFix amt="48000"/>
          </a:blip>
          <a:stretch/>
        </p:blipFill>
        <p:spPr>
          <a:xfrm>
            <a:off x="14461920" y="3924360"/>
            <a:ext cx="4712040" cy="4457160"/>
          </a:xfrm>
          <a:prstGeom prst="rect">
            <a:avLst/>
          </a:prstGeom>
          <a:ln w="12600">
            <a:noFill/>
          </a:ln>
        </p:spPr>
      </p:pic>
      <p:pic>
        <p:nvPicPr>
          <p:cNvPr id="191" name="closed_box.png" descr="closed_box.png"/>
          <p:cNvPicPr/>
          <p:nvPr/>
        </p:nvPicPr>
        <p:blipFill>
          <a:blip r:embed="rId4">
            <a:alphaModFix amt="48000"/>
          </a:blip>
          <a:stretch/>
        </p:blipFill>
        <p:spPr>
          <a:xfrm>
            <a:off x="14276160" y="5456160"/>
            <a:ext cx="4712040" cy="346608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" dur="indefinite" restart="never" nodeType="tmRoot">
          <p:childTnLst>
            <p:seq>
              <p:cTn id="29" dur="indefinite" nodeType="mainSeq">
                <p:childTnLst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2" presetSubtype="1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4E-006 0.134553 E">
                                      <p:cBhvr>
                                        <p:cTn id="39" dur="1000" fill="hold"/>
                                        <p:tgtEl>
                                          <p:spTgt spid="189"/>
                                        </p:tgtEl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nodeType="afterEffect" fill="hold" presetClass="exit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 additive="repl">
                                        <p:cTn id="42" dur="500" fill="hold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nodeType="afterEffect" fill="hold" presetClass="exit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 additive="repl">
                                        <p:cTn id="46" dur="500" fill="hold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nodeType="afterEffect" fill="hold" presetClass="entr" presetID="10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xit" presetID="2" presetSubtype="2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anim calcmode="lin" valueType="num">
                                      <p:cBhvr additive="repl">
                                        <p:cTn id="55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nodeType="afterEffect" fill="hold" presetClass="entr" presetID="2" presetSubtype="8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762120" y="635040"/>
            <a:ext cx="20954160" cy="634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en-US" sz="3600" spc="180" strike="noStrike" cap="all">
                <a:solidFill>
                  <a:srgbClr val="838787"/>
                </a:solidFill>
                <a:latin typeface="DIN Alternate Bold"/>
                <a:ea typeface="DIN Alternate Bold"/>
              </a:rPr>
              <a:t>Kurs i versjonskontroll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762120" y="2158920"/>
            <a:ext cx="22859280" cy="1015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80000"/>
              </a:lnSpc>
              <a:spcBef>
                <a:spcPts val="3200"/>
              </a:spcBef>
              <a:tabLst>
                <a:tab algn="l" pos="0"/>
              </a:tabLst>
            </a:pPr>
            <a:r>
              <a:rPr b="0" lang="en-US" sz="7219" spc="-1" strike="noStrike" cap="all">
                <a:solidFill>
                  <a:srgbClr val="34a5da"/>
                </a:solidFill>
                <a:latin typeface="DIN Condensed Bold"/>
                <a:ea typeface="DIN Condensed Bold"/>
              </a:rPr>
              <a:t>Hva med pekerne?</a:t>
            </a:r>
            <a:endParaRPr b="0" lang="en-US" sz="7219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785880" y="3444480"/>
            <a:ext cx="15904440" cy="658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8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Du jobber alltid «på» siste lukkede eske </a:t>
            </a:r>
            <a:r>
              <a:rPr b="0" lang="en-US" sz="2300" spc="-1" strike="noStrike">
                <a:solidFill>
                  <a:srgbClr val="34a5da"/>
                </a:solidFill>
                <a:latin typeface="Avenir Next Medium"/>
                <a:ea typeface="Avenir Next Medium"/>
              </a:rPr>
              <a:t>(HEAD)</a:t>
            </a:r>
            <a:endParaRPr b="0" lang="en-US" sz="23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8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Du putter alltid* endringer i en «åpen» eske som følger </a:t>
            </a:r>
            <a:r>
              <a:rPr b="0" lang="en-US" sz="3000" spc="-1" strike="noStrike">
                <a:solidFill>
                  <a:srgbClr val="34a5da"/>
                </a:solidFill>
                <a:latin typeface="Avenir Next Medium"/>
                <a:ea typeface="Avenir Next Medium"/>
              </a:rPr>
              <a:t>(Å putte i en eske heter å «tracke»)</a:t>
            </a:r>
            <a:endParaRPr b="0" lang="en-US" sz="3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8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Pekerne bruker en id </a:t>
            </a:r>
            <a:r>
              <a:rPr b="0" lang="en-US" sz="3000" spc="-1" strike="noStrike">
                <a:solidFill>
                  <a:srgbClr val="34a5da"/>
                </a:solidFill>
                <a:latin typeface="Avenir Next Medium"/>
                <a:ea typeface="Avenir Next Medium"/>
              </a:rPr>
              <a:t>(commit hash) </a:t>
            </a:r>
            <a:r>
              <a:rPr b="0" lang="en-US" sz="48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for å vite hvem de peker på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21613320" y="12898440"/>
            <a:ext cx="2300400" cy="558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50760" rIns="50760" tIns="50760" bIns="50760" anchor="ctr">
            <a:spAutoFit/>
          </a:bodyPr>
          <a:p>
            <a:pPr>
              <a:lnSpc>
                <a:spcPct val="100000"/>
              </a:lnSpc>
              <a:spcBef>
                <a:spcPts val="3399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* som regel</a:t>
            </a:r>
            <a:endParaRPr b="0" lang="en-US" sz="3000" spc="-1" strike="noStrike">
              <a:latin typeface="Arial"/>
            </a:endParaRPr>
          </a:p>
        </p:txBody>
      </p:sp>
      <p:grpSp>
        <p:nvGrpSpPr>
          <p:cNvPr id="196" name="Group 5"/>
          <p:cNvGrpSpPr/>
          <p:nvPr/>
        </p:nvGrpSpPr>
        <p:grpSpPr>
          <a:xfrm>
            <a:off x="4968720" y="9109800"/>
            <a:ext cx="14445720" cy="4701600"/>
            <a:chOff x="4968720" y="9109800"/>
            <a:chExt cx="14445720" cy="4701600"/>
          </a:xfrm>
        </p:grpSpPr>
        <p:pic>
          <p:nvPicPr>
            <p:cNvPr id="197" name="closed_box.png" descr="closed_box.png"/>
            <p:cNvPicPr/>
            <p:nvPr/>
          </p:nvPicPr>
          <p:blipFill>
            <a:blip r:embed="rId1">
              <a:alphaModFix amt="48000"/>
            </a:blip>
            <a:stretch/>
          </p:blipFill>
          <p:spPr>
            <a:xfrm>
              <a:off x="4968720" y="10955520"/>
              <a:ext cx="2208960" cy="162504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98" name="closed_box.png" descr="closed_box.png"/>
            <p:cNvPicPr/>
            <p:nvPr/>
          </p:nvPicPr>
          <p:blipFill>
            <a:blip r:embed="rId2">
              <a:alphaModFix amt="48000"/>
            </a:blip>
            <a:stretch/>
          </p:blipFill>
          <p:spPr>
            <a:xfrm>
              <a:off x="8979840" y="10955520"/>
              <a:ext cx="2208960" cy="162504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199" name="closed_box.png" descr="closed_box.png"/>
            <p:cNvPicPr/>
            <p:nvPr/>
          </p:nvPicPr>
          <p:blipFill>
            <a:blip r:embed="rId3">
              <a:alphaModFix amt="48000"/>
            </a:blip>
            <a:stretch/>
          </p:blipFill>
          <p:spPr>
            <a:xfrm>
              <a:off x="12990960" y="10955520"/>
              <a:ext cx="2208960" cy="162504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200" name="Line 6"/>
            <p:cNvSpPr/>
            <p:nvPr/>
          </p:nvSpPr>
          <p:spPr>
            <a:xfrm flipH="1">
              <a:off x="15374160" y="11768400"/>
              <a:ext cx="14544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01" name="open_box.png" descr="open_box.png"/>
            <p:cNvPicPr/>
            <p:nvPr/>
          </p:nvPicPr>
          <p:blipFill>
            <a:blip r:embed="rId4">
              <a:alphaModFix amt="48000"/>
            </a:blip>
            <a:stretch/>
          </p:blipFill>
          <p:spPr>
            <a:xfrm>
              <a:off x="17002080" y="10936440"/>
              <a:ext cx="2412360" cy="1662840"/>
            </a:xfrm>
            <a:prstGeom prst="rect">
              <a:avLst/>
            </a:prstGeom>
            <a:ln w="12600">
              <a:noFill/>
            </a:ln>
          </p:spPr>
        </p:pic>
        <p:pic>
          <p:nvPicPr>
            <p:cNvPr id="202" name="paper.png" descr="paper.png"/>
            <p:cNvPicPr/>
            <p:nvPr/>
          </p:nvPicPr>
          <p:blipFill>
            <a:blip r:embed="rId5">
              <a:alphaModFix amt="48000"/>
            </a:blip>
            <a:srcRect l="0" t="0" r="16142" b="0"/>
            <a:stretch/>
          </p:blipFill>
          <p:spPr>
            <a:xfrm>
              <a:off x="17371440" y="9109800"/>
              <a:ext cx="1588680" cy="1894680"/>
            </a:xfrm>
            <a:prstGeom prst="rect">
              <a:avLst/>
            </a:prstGeom>
            <a:ln w="12600">
              <a:noFill/>
            </a:ln>
          </p:spPr>
        </p:pic>
        <p:sp>
          <p:nvSpPr>
            <p:cNvPr id="203" name="CustomShape 7"/>
            <p:cNvSpPr/>
            <p:nvPr/>
          </p:nvSpPr>
          <p:spPr>
            <a:xfrm>
              <a:off x="13408920" y="13252680"/>
              <a:ext cx="1183320" cy="558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0760" rIns="50760" tIns="50760" bIns="50760" anchor="ctr">
              <a:spAutoFit/>
            </a:bodyPr>
            <a:p>
              <a:pPr>
                <a:lnSpc>
                  <a:spcPct val="100000"/>
                </a:lnSpc>
                <a:spcBef>
                  <a:spcPts val="3399"/>
                </a:spcBef>
                <a:tabLst>
                  <a:tab algn="l" pos="0"/>
                </a:tabLst>
              </a:pPr>
              <a:r>
                <a:rPr b="0" lang="en-US" sz="3000" spc="-1" strike="noStrike">
                  <a:solidFill>
                    <a:srgbClr val="34a5da"/>
                  </a:solidFill>
                  <a:latin typeface="Avenir Next Medium"/>
                  <a:ea typeface="Avenir Next Medium"/>
                </a:rPr>
                <a:t>HEAD</a:t>
              </a:r>
              <a:endParaRPr b="0" lang="en-US" sz="3000" spc="-1" strike="noStrike">
                <a:latin typeface="Arial"/>
              </a:endParaRPr>
            </a:p>
          </p:txBody>
        </p:sp>
        <p:sp>
          <p:nvSpPr>
            <p:cNvPr id="204" name="Line 8"/>
            <p:cNvSpPr/>
            <p:nvPr/>
          </p:nvSpPr>
          <p:spPr>
            <a:xfrm flipH="1">
              <a:off x="11363040" y="11768400"/>
              <a:ext cx="14544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Line 9"/>
            <p:cNvSpPr/>
            <p:nvPr/>
          </p:nvSpPr>
          <p:spPr>
            <a:xfrm flipH="1">
              <a:off x="7351920" y="11768400"/>
              <a:ext cx="1454400" cy="0"/>
            </a:xfrm>
            <a:prstGeom prst="line">
              <a:avLst/>
            </a:prstGeom>
            <a:ln w="76320">
              <a:solidFill>
                <a:srgbClr val="34a5d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10"/>
            <p:cNvSpPr/>
            <p:nvPr/>
          </p:nvSpPr>
          <p:spPr>
            <a:xfrm>
              <a:off x="13214520" y="12737160"/>
              <a:ext cx="1564200" cy="558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0760" rIns="50760" tIns="50760" bIns="50760" anchor="ctr">
              <a:spAutoFit/>
            </a:bodyPr>
            <a:p>
              <a:pPr>
                <a:lnSpc>
                  <a:spcPct val="100000"/>
                </a:lnSpc>
                <a:spcBef>
                  <a:spcPts val="3399"/>
                </a:spcBef>
                <a:tabLst>
                  <a:tab algn="l" pos="0"/>
                </a:tabLst>
              </a:pPr>
              <a:r>
                <a:rPr b="0" lang="en-US" sz="3000" spc="-1" strike="noStrike">
                  <a:solidFill>
                    <a:srgbClr val="838787"/>
                  </a:solidFill>
                  <a:latin typeface="Avenir Next Medium"/>
                  <a:ea typeface="Avenir Next Medium"/>
                </a:rPr>
                <a:t>6ef37fa</a:t>
              </a:r>
              <a:endParaRPr b="0" lang="en-US" sz="3000" spc="-1" strike="noStrike">
                <a:latin typeface="Arial"/>
              </a:endParaRPr>
            </a:p>
          </p:txBody>
        </p:sp>
        <p:sp>
          <p:nvSpPr>
            <p:cNvPr id="207" name="CustomShape 11"/>
            <p:cNvSpPr/>
            <p:nvPr/>
          </p:nvSpPr>
          <p:spPr>
            <a:xfrm>
              <a:off x="9268920" y="13252680"/>
              <a:ext cx="1744200" cy="558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0760" rIns="50760" tIns="50760" bIns="50760" anchor="ctr">
              <a:spAutoFit/>
            </a:bodyPr>
            <a:p>
              <a:pPr>
                <a:lnSpc>
                  <a:spcPct val="100000"/>
                </a:lnSpc>
                <a:spcBef>
                  <a:spcPts val="3399"/>
                </a:spcBef>
                <a:tabLst>
                  <a:tab algn="l" pos="0"/>
                </a:tabLst>
              </a:pPr>
              <a:r>
                <a:rPr b="0" lang="en-US" sz="3000" spc="-1" strike="noStrike">
                  <a:solidFill>
                    <a:srgbClr val="34a5da"/>
                  </a:solidFill>
                  <a:latin typeface="Avenir Next Medium"/>
                  <a:ea typeface="Avenir Next Medium"/>
                </a:rPr>
                <a:t>HEAD~1</a:t>
              </a:r>
              <a:endParaRPr b="0" lang="en-US" sz="3000" spc="-1" strike="noStrike">
                <a:latin typeface="Arial"/>
              </a:endParaRPr>
            </a:p>
          </p:txBody>
        </p:sp>
        <p:sp>
          <p:nvSpPr>
            <p:cNvPr id="208" name="CustomShape 12"/>
            <p:cNvSpPr/>
            <p:nvPr/>
          </p:nvSpPr>
          <p:spPr>
            <a:xfrm>
              <a:off x="9305640" y="12738600"/>
              <a:ext cx="1670760" cy="558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0760" rIns="50760" tIns="50760" bIns="50760" anchor="ctr">
              <a:spAutoFit/>
            </a:bodyPr>
            <a:p>
              <a:pPr>
                <a:lnSpc>
                  <a:spcPct val="100000"/>
                </a:lnSpc>
                <a:spcBef>
                  <a:spcPts val="3399"/>
                </a:spcBef>
                <a:tabLst>
                  <a:tab algn="l" pos="0"/>
                </a:tabLst>
              </a:pPr>
              <a:r>
                <a:rPr b="0" lang="en-US" sz="3000" spc="-1" strike="noStrike">
                  <a:solidFill>
                    <a:srgbClr val="838787"/>
                  </a:solidFill>
                  <a:latin typeface="Avenir Next Medium"/>
                  <a:ea typeface="Avenir Next Medium"/>
                </a:rPr>
                <a:t>a70bf9a</a:t>
              </a:r>
              <a:endParaRPr b="0" lang="en-US" sz="3000" spc="-1" strike="noStrike">
                <a:latin typeface="Arial"/>
              </a:endParaRPr>
            </a:p>
          </p:txBody>
        </p:sp>
        <p:sp>
          <p:nvSpPr>
            <p:cNvPr id="209" name="CustomShape 13"/>
            <p:cNvSpPr/>
            <p:nvPr/>
          </p:nvSpPr>
          <p:spPr>
            <a:xfrm>
              <a:off x="5286600" y="13252680"/>
              <a:ext cx="1744200" cy="558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0760" rIns="50760" tIns="50760" bIns="50760" anchor="ctr">
              <a:spAutoFit/>
            </a:bodyPr>
            <a:p>
              <a:pPr>
                <a:lnSpc>
                  <a:spcPct val="100000"/>
                </a:lnSpc>
                <a:spcBef>
                  <a:spcPts val="3399"/>
                </a:spcBef>
                <a:tabLst>
                  <a:tab algn="l" pos="0"/>
                </a:tabLst>
              </a:pPr>
              <a:r>
                <a:rPr b="0" lang="en-US" sz="3000" spc="-1" strike="noStrike">
                  <a:solidFill>
                    <a:srgbClr val="34a5da"/>
                  </a:solidFill>
                  <a:latin typeface="Avenir Next Medium"/>
                  <a:ea typeface="Avenir Next Medium"/>
                </a:rPr>
                <a:t>HEAD~2</a:t>
              </a:r>
              <a:endParaRPr b="0" lang="en-US" sz="3000" spc="-1" strike="noStrike">
                <a:latin typeface="Arial"/>
              </a:endParaRPr>
            </a:p>
          </p:txBody>
        </p:sp>
        <p:sp>
          <p:nvSpPr>
            <p:cNvPr id="210" name="CustomShape 14"/>
            <p:cNvSpPr/>
            <p:nvPr/>
          </p:nvSpPr>
          <p:spPr>
            <a:xfrm>
              <a:off x="5263920" y="12737160"/>
              <a:ext cx="1789920" cy="558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50760" rIns="50760" tIns="50760" bIns="50760" anchor="ctr">
              <a:spAutoFit/>
            </a:bodyPr>
            <a:p>
              <a:pPr>
                <a:lnSpc>
                  <a:spcPct val="100000"/>
                </a:lnSpc>
                <a:spcBef>
                  <a:spcPts val="3399"/>
                </a:spcBef>
                <a:tabLst>
                  <a:tab algn="l" pos="0"/>
                </a:tabLst>
              </a:pPr>
              <a:r>
                <a:rPr b="0" lang="en-US" sz="3000" spc="-1" strike="noStrike">
                  <a:solidFill>
                    <a:srgbClr val="838787"/>
                  </a:solidFill>
                  <a:latin typeface="Avenir Next Medium"/>
                  <a:ea typeface="Avenir Next Medium"/>
                </a:rPr>
                <a:t>6b0563e</a:t>
              </a:r>
              <a:endParaRPr b="0" lang="en-US" sz="3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762120" y="635040"/>
            <a:ext cx="20954160" cy="634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b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en-US" sz="3600" spc="180" strike="noStrike" cap="all">
                <a:solidFill>
                  <a:srgbClr val="838787"/>
                </a:solidFill>
                <a:latin typeface="DIN Alternate Bold"/>
                <a:ea typeface="DIN Alternate Bold"/>
              </a:rPr>
              <a:t>Kurs i versjonskontroll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12" name="Image" descr="Image"/>
          <p:cNvPicPr/>
          <p:nvPr/>
        </p:nvPicPr>
        <p:blipFill>
          <a:blip r:embed="rId1">
            <a:alphaModFix amt="48000"/>
          </a:blip>
          <a:stretch/>
        </p:blipFill>
        <p:spPr>
          <a:xfrm>
            <a:off x="14424840" y="3061800"/>
            <a:ext cx="8487360" cy="9891360"/>
          </a:xfrm>
          <a:prstGeom prst="rect">
            <a:avLst/>
          </a:prstGeom>
          <a:ln>
            <a:noFill/>
          </a:ln>
        </p:spPr>
      </p:pic>
      <p:sp>
        <p:nvSpPr>
          <p:cNvPr id="213" name="CustomShape 2"/>
          <p:cNvSpPr/>
          <p:nvPr/>
        </p:nvSpPr>
        <p:spPr>
          <a:xfrm>
            <a:off x="762120" y="2146320"/>
            <a:ext cx="11810160" cy="1015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>
              <a:lnSpc>
                <a:spcPct val="100000"/>
              </a:lnSpc>
              <a:spcBef>
                <a:spcPts val="3900"/>
              </a:spcBef>
              <a:tabLst>
                <a:tab algn="l" pos="0"/>
              </a:tabLst>
            </a:pPr>
            <a:r>
              <a:rPr b="0" lang="en-US" sz="4000" spc="-1" strike="noStrike">
                <a:solidFill>
                  <a:srgbClr val="34a5da"/>
                </a:solidFill>
                <a:latin typeface="Arial"/>
                <a:ea typeface="Arial"/>
              </a:rPr>
              <a:t>$ git status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762120" y="3860640"/>
            <a:ext cx="11810160" cy="8584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>
            <a:noAutofit/>
          </a:bodyPr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Viser deg:</a:t>
            </a:r>
            <a:endParaRPr b="0" lang="en-US" sz="4000" spc="-1" strike="noStrike">
              <a:latin typeface="Arial"/>
            </a:endParaRPr>
          </a:p>
          <a:p>
            <a:pPr lvl="1" marL="127008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Hvilken branch vi er på, og om den er bak remote branch*</a:t>
            </a:r>
            <a:endParaRPr b="0" lang="en-US" sz="4000" spc="-1" strike="noStrike">
              <a:latin typeface="Arial"/>
            </a:endParaRPr>
          </a:p>
          <a:p>
            <a:pPr lvl="1" marL="127008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Hvilke filer som er endret</a:t>
            </a:r>
            <a:endParaRPr b="0" lang="en-US" sz="4000" spc="-1" strike="noStrike">
              <a:latin typeface="Arial"/>
            </a:endParaRPr>
          </a:p>
          <a:p>
            <a:pPr lvl="1" marL="127008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Hvilken av filene som er «tracked».</a:t>
            </a:r>
            <a:endParaRPr b="0" lang="en-US" sz="4000" spc="-1" strike="noStrike">
              <a:latin typeface="Arial"/>
            </a:endParaRPr>
          </a:p>
          <a:p>
            <a:pPr marL="635040" indent="-634320">
              <a:lnSpc>
                <a:spcPct val="100000"/>
              </a:lnSpc>
              <a:spcBef>
                <a:spcPts val="3900"/>
              </a:spcBef>
              <a:buClr>
                <a:srgbClr val="34a5da"/>
              </a:buClr>
              <a:buSzPct val="105000"/>
              <a:buFont typeface="Avenir Next Regular"/>
              <a:buChar char="▸"/>
            </a:pPr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Brukes ofte! </a:t>
            </a:r>
            <a:br/>
            <a:r>
              <a:rPr b="0" lang="en-US" sz="4000" spc="-1" strike="noStrike">
                <a:solidFill>
                  <a:srgbClr val="838787"/>
                </a:solidFill>
                <a:latin typeface="Avenir Next Medium"/>
                <a:ea typeface="Avenir Next Medium"/>
              </a:rPr>
              <a:t>Hjelper deg å holde følge med hva som skjer.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2022-02-17T16:16:31Z</dcterms:modified>
  <cp:revision>8</cp:revision>
  <dc:subject/>
  <dc:title/>
</cp:coreProperties>
</file>