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306" r:id="rId27"/>
    <p:sldId id="283" r:id="rId28"/>
    <p:sldId id="284" r:id="rId29"/>
    <p:sldId id="285" r:id="rId30"/>
    <p:sldId id="286" r:id="rId31"/>
    <p:sldId id="287" r:id="rId32"/>
    <p:sldId id="288" r:id="rId33"/>
    <p:sldId id="289" r:id="rId34"/>
    <p:sldId id="290" r:id="rId35"/>
    <p:sldId id="299" r:id="rId36"/>
    <p:sldId id="300" r:id="rId37"/>
    <p:sldId id="301" r:id="rId38"/>
    <p:sldId id="302" r:id="rId39"/>
    <p:sldId id="303" r:id="rId40"/>
    <p:sldId id="304" r:id="rId41"/>
    <p:sldId id="305" r:id="rId42"/>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45" d="100"/>
          <a:sy n="145" d="100"/>
        </p:scale>
        <p:origin x="10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9246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7D01E-1D8D-551E-DC8F-7D0ADB427D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96E969-F4B2-4EA6-7BC9-FBDCD83EEB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AD806F-ED4D-14B7-8D5D-B59A631C95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D5BE99-04D6-B823-242D-C63BA63F2456}"/>
              </a:ext>
            </a:extLst>
          </p:cNvPr>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3543235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darkblue_stockmarketchart_20220508/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001C3D"/>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darkblue_stockmarketchart_20220508/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darkblue_stockmarketchart_20220508/Content-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darkblue_stockmarketchart_20220508/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40.svg"/></Relationships>
</file>

<file path=ppt/slides/_rels/slide31.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50.png"/><Relationship Id="rId18" Type="http://schemas.openxmlformats.org/officeDocument/2006/relationships/image" Target="../media/image55.svg"/><Relationship Id="rId26" Type="http://schemas.openxmlformats.org/officeDocument/2006/relationships/image" Target="../media/image63.svg"/><Relationship Id="rId3" Type="http://schemas.openxmlformats.org/officeDocument/2006/relationships/image" Target="../media/image12.png"/><Relationship Id="rId21" Type="http://schemas.openxmlformats.org/officeDocument/2006/relationships/image" Target="../media/image58.png"/><Relationship Id="rId7" Type="http://schemas.openxmlformats.org/officeDocument/2006/relationships/image" Target="../media/image44.png"/><Relationship Id="rId12" Type="http://schemas.openxmlformats.org/officeDocument/2006/relationships/image" Target="../media/image49.svg"/><Relationship Id="rId17" Type="http://schemas.openxmlformats.org/officeDocument/2006/relationships/image" Target="../media/image54.png"/><Relationship Id="rId25" Type="http://schemas.openxmlformats.org/officeDocument/2006/relationships/image" Target="../media/image62.png"/><Relationship Id="rId2" Type="http://schemas.openxmlformats.org/officeDocument/2006/relationships/notesSlide" Target="../notesSlides/notesSlide31.xml"/><Relationship Id="rId16" Type="http://schemas.openxmlformats.org/officeDocument/2006/relationships/image" Target="../media/image53.svg"/><Relationship Id="rId20" Type="http://schemas.openxmlformats.org/officeDocument/2006/relationships/image" Target="../media/image57.svg"/><Relationship Id="rId29" Type="http://schemas.openxmlformats.org/officeDocument/2006/relationships/image" Target="../media/image66.png"/><Relationship Id="rId1" Type="http://schemas.openxmlformats.org/officeDocument/2006/relationships/slideLayout" Target="../slideLayouts/slideLayout5.xml"/><Relationship Id="rId6" Type="http://schemas.openxmlformats.org/officeDocument/2006/relationships/image" Target="../media/image43.svg"/><Relationship Id="rId11" Type="http://schemas.openxmlformats.org/officeDocument/2006/relationships/image" Target="../media/image48.png"/><Relationship Id="rId24" Type="http://schemas.openxmlformats.org/officeDocument/2006/relationships/image" Target="../media/image61.svg"/><Relationship Id="rId5" Type="http://schemas.openxmlformats.org/officeDocument/2006/relationships/image" Target="../media/image42.png"/><Relationship Id="rId15" Type="http://schemas.openxmlformats.org/officeDocument/2006/relationships/image" Target="../media/image52.png"/><Relationship Id="rId23" Type="http://schemas.openxmlformats.org/officeDocument/2006/relationships/image" Target="../media/image60.png"/><Relationship Id="rId28" Type="http://schemas.openxmlformats.org/officeDocument/2006/relationships/image" Target="../media/image65.svg"/><Relationship Id="rId10" Type="http://schemas.openxmlformats.org/officeDocument/2006/relationships/image" Target="../media/image47.svg"/><Relationship Id="rId19" Type="http://schemas.openxmlformats.org/officeDocument/2006/relationships/image" Target="../media/image56.png"/><Relationship Id="rId4" Type="http://schemas.openxmlformats.org/officeDocument/2006/relationships/image" Target="../media/image41.svg"/><Relationship Id="rId9" Type="http://schemas.openxmlformats.org/officeDocument/2006/relationships/image" Target="../media/image46.png"/><Relationship Id="rId14" Type="http://schemas.openxmlformats.org/officeDocument/2006/relationships/image" Target="../media/image51.svg"/><Relationship Id="rId22" Type="http://schemas.openxmlformats.org/officeDocument/2006/relationships/image" Target="../media/image59.svg"/><Relationship Id="rId27" Type="http://schemas.openxmlformats.org/officeDocument/2006/relationships/image" Target="../media/image64.png"/><Relationship Id="rId30" Type="http://schemas.openxmlformats.org/officeDocument/2006/relationships/image" Target="../media/image67.svg"/></Relationships>
</file>

<file path=ppt/slides/_rels/slide3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69.sv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70.sv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71.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657225" y="1547813"/>
            <a:ext cx="4787265" cy="681038"/>
          </a:xfrm>
          <a:prstGeom prst="rect">
            <a:avLst/>
          </a:prstGeom>
          <a:noFill/>
          <a:ln/>
        </p:spPr>
        <p:txBody>
          <a:bodyPr wrap="square" rtlCol="0" anchor="b"/>
          <a:lstStyle/>
          <a:p>
            <a:pPr marL="0" indent="0" algn="l">
              <a:buNone/>
            </a:pPr>
            <a:r>
              <a:rPr lang="en-US" sz="3290" b="1" dirty="0">
                <a:solidFill>
                  <a:srgbClr val="FFFFFF"/>
                </a:solidFill>
                <a:latin typeface="Noto Sans SC" pitchFamily="34" charset="0"/>
                <a:ea typeface="Noto Sans SC" pitchFamily="34" charset="-122"/>
                <a:cs typeface="Noto Sans SC" pitchFamily="34" charset="-120"/>
              </a:rPr>
              <a:t>CryptoTracker</a:t>
            </a:r>
            <a:endParaRPr lang="en-US" sz="3290" dirty="0"/>
          </a:p>
        </p:txBody>
      </p:sp>
      <p:sp>
        <p:nvSpPr>
          <p:cNvPr id="3" name="Text 1"/>
          <p:cNvSpPr/>
          <p:nvPr/>
        </p:nvSpPr>
        <p:spPr>
          <a:xfrm>
            <a:off x="657225" y="2295525"/>
            <a:ext cx="4115753" cy="766763"/>
          </a:xfrm>
          <a:prstGeom prst="rect">
            <a:avLst/>
          </a:prstGeom>
          <a:noFill/>
          <a:ln/>
        </p:spPr>
        <p:txBody>
          <a:bodyPr wrap="square" rtlCol="0" anchor="t"/>
          <a:lstStyle/>
          <a:p>
            <a:pPr marL="0" indent="0" algn="l">
              <a:buNone/>
            </a:pPr>
            <a:r>
              <a:rPr lang="en-US" sz="2100" dirty="0" err="1">
                <a:solidFill>
                  <a:schemeClr val="bg1"/>
                </a:solidFill>
              </a:rPr>
              <a:t>LeetCode</a:t>
            </a:r>
            <a:r>
              <a:rPr lang="en-US" sz="2100" dirty="0">
                <a:solidFill>
                  <a:schemeClr val="bg1"/>
                </a:solidFill>
              </a:rPr>
              <a:t> Bootcamp</a:t>
            </a:r>
          </a:p>
        </p:txBody>
      </p:sp>
      <p:sp>
        <p:nvSpPr>
          <p:cNvPr id="4" name="Text 2"/>
          <p:cNvSpPr/>
          <p:nvPr/>
        </p:nvSpPr>
        <p:spPr>
          <a:xfrm>
            <a:off x="657225" y="3729038"/>
            <a:ext cx="2381250" cy="552450"/>
          </a:xfrm>
          <a:prstGeom prst="rect">
            <a:avLst/>
          </a:prstGeom>
          <a:noFill/>
          <a:ln/>
        </p:spPr>
        <p:txBody>
          <a:bodyPr wrap="square" rtlCol="0" anchor="t"/>
          <a:lstStyle/>
          <a:p>
            <a:pPr marL="0" indent="0" algn="l">
              <a:buNone/>
            </a:pPr>
            <a:r>
              <a:rPr lang="en-US" sz="1400" dirty="0">
                <a:solidFill>
                  <a:srgbClr val="FFFFFF"/>
                </a:solidFill>
                <a:latin typeface="Noto Sans SC" pitchFamily="34" charset="0"/>
                <a:ea typeface="Noto Sans SC" pitchFamily="34" charset="-122"/>
                <a:cs typeface="Noto Sans SC" pitchFamily="34" charset="-120"/>
              </a:rPr>
              <a:t>2024-10-28</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971550" y="1319213"/>
            <a:ext cx="2300288" cy="2009775"/>
          </a:xfrm>
          <a:prstGeom prst="rect">
            <a:avLst/>
          </a:prstGeom>
          <a:noFill/>
          <a:ln/>
        </p:spPr>
        <p:txBody>
          <a:bodyPr wrap="square" rtlCol="0" anchor="t"/>
          <a:lstStyle/>
          <a:p>
            <a:pPr marL="0" indent="0">
              <a:buNone/>
            </a:pPr>
            <a:r>
              <a:rPr lang="en-US" sz="2800" b="1" dirty="0">
                <a:solidFill>
                  <a:srgbClr val="383838"/>
                </a:solidFill>
                <a:latin typeface="Noto Sans SC" pitchFamily="34" charset="0"/>
                <a:ea typeface="Noto Sans SC" pitchFamily="34" charset="-122"/>
                <a:cs typeface="Noto Sans SC" pitchFamily="34" charset="-120"/>
              </a:rPr>
              <a:t>2.4 User Accounts</a:t>
            </a:r>
            <a:endParaRPr lang="en-US" sz="2800" dirty="0"/>
          </a:p>
        </p:txBody>
      </p:sp>
      <p:sp>
        <p:nvSpPr>
          <p:cNvPr id="4" name="Text 1"/>
          <p:cNvSpPr/>
          <p:nvPr/>
        </p:nvSpPr>
        <p:spPr>
          <a:xfrm>
            <a:off x="4462463" y="1319213"/>
            <a:ext cx="3667125" cy="3038475"/>
          </a:xfrm>
          <a:prstGeom prst="rect">
            <a:avLst/>
          </a:prstGeom>
          <a:noFill/>
          <a:ln/>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Enables users to create personal accounts through Firebase authentication, where they can save their favorite cryptocurrencies and set alerts for specific price points.</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800" fill="hold"/>
                                        <p:tgtEl>
                                          <p:spTgt spid="3"/>
                                        </p:tgtEl>
                                        <p:attrNameLst>
                                          <p:attrName>ppt_x</p:attrName>
                                        </p:attrNameLst>
                                      </p:cBhvr>
                                      <p:tavLst>
                                        <p:tav tm="0">
                                          <p:val>
                                            <p:strVal val="1+#ppt_w/2"/>
                                          </p:val>
                                        </p:tav>
                                        <p:tav tm="100000">
                                          <p:val>
                                            <p:strVal val="#ppt_x"/>
                                          </p:val>
                                        </p:tav>
                                      </p:tavLst>
                                    </p:anim>
                                    <p:anim calcmode="lin" valueType="num">
                                      <p:cBhvr additive="base">
                                        <p:cTn id="8" dur="8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800" fill="hold"/>
                                        <p:tgtEl>
                                          <p:spTgt spid="4"/>
                                        </p:tgtEl>
                                        <p:attrNameLst>
                                          <p:attrName>ppt_x</p:attrName>
                                        </p:attrNameLst>
                                      </p:cBhvr>
                                      <p:tavLst>
                                        <p:tav tm="0">
                                          <p:val>
                                            <p:strVal val="1+#ppt_w/2"/>
                                          </p:val>
                                        </p:tav>
                                        <p:tav tm="100000">
                                          <p:val>
                                            <p:strVal val="#ppt_x"/>
                                          </p:val>
                                        </p:tav>
                                      </p:tavLst>
                                    </p:anim>
                                    <p:anim calcmode="lin" valueType="num">
                                      <p:cBhvr additive="base">
                                        <p:cTn id="13" dur="8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971550" y="1319213"/>
            <a:ext cx="2300288" cy="2009775"/>
          </a:xfrm>
          <a:prstGeom prst="rect">
            <a:avLst/>
          </a:prstGeom>
          <a:noFill/>
          <a:ln/>
        </p:spPr>
        <p:txBody>
          <a:bodyPr wrap="square" rtlCol="0" anchor="t"/>
          <a:lstStyle/>
          <a:p>
            <a:pPr marL="0" indent="0">
              <a:buNone/>
            </a:pPr>
            <a:r>
              <a:rPr lang="en-US" sz="2800" b="1" dirty="0">
                <a:solidFill>
                  <a:srgbClr val="383838"/>
                </a:solidFill>
                <a:latin typeface="Noto Sans SC" pitchFamily="34" charset="0"/>
                <a:ea typeface="Noto Sans SC" pitchFamily="34" charset="-122"/>
                <a:cs typeface="Noto Sans SC" pitchFamily="34" charset="-120"/>
              </a:rPr>
              <a:t>2.5 Portfolio Tracker</a:t>
            </a:r>
            <a:endParaRPr lang="en-US" sz="2800" dirty="0"/>
          </a:p>
        </p:txBody>
      </p:sp>
      <p:sp>
        <p:nvSpPr>
          <p:cNvPr id="4" name="Text 1"/>
          <p:cNvSpPr/>
          <p:nvPr/>
        </p:nvSpPr>
        <p:spPr>
          <a:xfrm>
            <a:off x="4462463" y="1319213"/>
            <a:ext cx="3667125" cy="3038475"/>
          </a:xfrm>
          <a:prstGeom prst="rect">
            <a:avLst/>
          </a:prstGeom>
          <a:noFill/>
          <a:ln/>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Allows users to add their cryptocurrency holdings, track their investments, and see the total value of their portfolio in real-time.</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800" fill="hold"/>
                                        <p:tgtEl>
                                          <p:spTgt spid="3"/>
                                        </p:tgtEl>
                                        <p:attrNameLst>
                                          <p:attrName>ppt_x</p:attrName>
                                        </p:attrNameLst>
                                      </p:cBhvr>
                                      <p:tavLst>
                                        <p:tav tm="0">
                                          <p:val>
                                            <p:strVal val="1+#ppt_w/2"/>
                                          </p:val>
                                        </p:tav>
                                        <p:tav tm="100000">
                                          <p:val>
                                            <p:strVal val="#ppt_x"/>
                                          </p:val>
                                        </p:tav>
                                      </p:tavLst>
                                    </p:anim>
                                    <p:anim calcmode="lin" valueType="num">
                                      <p:cBhvr additive="base">
                                        <p:cTn id="8" dur="8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800" fill="hold"/>
                                        <p:tgtEl>
                                          <p:spTgt spid="4"/>
                                        </p:tgtEl>
                                        <p:attrNameLst>
                                          <p:attrName>ppt_x</p:attrName>
                                        </p:attrNameLst>
                                      </p:cBhvr>
                                      <p:tavLst>
                                        <p:tav tm="0">
                                          <p:val>
                                            <p:strVal val="1+#ppt_w/2"/>
                                          </p:val>
                                        </p:tav>
                                        <p:tav tm="100000">
                                          <p:val>
                                            <p:strVal val="#ppt_x"/>
                                          </p:val>
                                        </p:tav>
                                      </p:tavLst>
                                    </p:anim>
                                    <p:anim calcmode="lin" valueType="num">
                                      <p:cBhvr additive="base">
                                        <p:cTn id="13" dur="8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971550" y="1952625"/>
            <a:ext cx="1014413" cy="1243013"/>
          </a:xfrm>
          <a:prstGeom prst="rect">
            <a:avLst/>
          </a:prstGeom>
          <a:noFill/>
          <a:ln/>
        </p:spPr>
        <p:txBody>
          <a:bodyPr wrap="square" rtlCol="0" anchor="t"/>
          <a:lstStyle/>
          <a:p>
            <a:pPr marL="0" indent="0">
              <a:buNone/>
            </a:pPr>
            <a:r>
              <a:rPr lang="en-US" sz="5760" b="1" dirty="0">
                <a:solidFill>
                  <a:srgbClr val="82E8FF"/>
                </a:solidFill>
                <a:latin typeface="Noto Sans SC" pitchFamily="34" charset="0"/>
                <a:ea typeface="Noto Sans SC" pitchFamily="34" charset="-122"/>
                <a:cs typeface="Noto Sans SC" pitchFamily="34" charset="-120"/>
              </a:rPr>
              <a:t>03</a:t>
            </a:r>
            <a:endParaRPr lang="en-US" sz="5760" dirty="0"/>
          </a:p>
        </p:txBody>
      </p:sp>
      <p:sp>
        <p:nvSpPr>
          <p:cNvPr id="3" name="Text 1"/>
          <p:cNvSpPr/>
          <p:nvPr/>
        </p:nvSpPr>
        <p:spPr>
          <a:xfrm>
            <a:off x="2286000" y="2157413"/>
            <a:ext cx="4368165" cy="2376488"/>
          </a:xfrm>
          <a:prstGeom prst="rect">
            <a:avLst/>
          </a:prstGeom>
          <a:noFill/>
          <a:ln/>
        </p:spPr>
        <p:txBody>
          <a:bodyPr wrap="square" rtlCol="0" anchor="t"/>
          <a:lstStyle/>
          <a:p>
            <a:pPr marL="0" indent="0">
              <a:buNone/>
            </a:pPr>
            <a:r>
              <a:rPr lang="en-US" sz="4200" b="1" dirty="0">
                <a:solidFill>
                  <a:srgbClr val="FFFFFF"/>
                </a:solidFill>
                <a:latin typeface="Noto Sans SC" pitchFamily="34" charset="0"/>
                <a:ea typeface="Noto Sans SC" pitchFamily="34" charset="-122"/>
                <a:cs typeface="Noto Sans SC" pitchFamily="34" charset="-120"/>
              </a:rPr>
              <a:t>Authentication</a:t>
            </a:r>
            <a:endParaRPr lang="en-US" sz="4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ppt_x"/>
                                          </p:val>
                                        </p:tav>
                                        <p:tav tm="100000">
                                          <p:val>
                                            <p:strVal val="#ppt_x"/>
                                          </p:val>
                                        </p:tav>
                                      </p:tavLst>
                                    </p:anim>
                                    <p:anim calcmode="lin" valueType="num">
                                      <p:cBhvr additive="base">
                                        <p:cTn id="8" dur="8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ppt_x"/>
                                          </p:val>
                                        </p:tav>
                                        <p:tav tm="100000">
                                          <p:val>
                                            <p:strVal val="#ppt_x"/>
                                          </p:val>
                                        </p:tav>
                                      </p:tavLst>
                                    </p:anim>
                                    <p:anim calcmode="lin" valueType="num">
                                      <p:cBhvr additive="base">
                                        <p:cTn id="13" dur="8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Authentication</a:t>
            </a:r>
            <a:endParaRPr lang="en-US" sz="2660" dirty="0"/>
          </a:p>
        </p:txBody>
      </p:sp>
      <p:sp>
        <p:nvSpPr>
          <p:cNvPr id="3" name="Text 1"/>
          <p:cNvSpPr/>
          <p:nvPr/>
        </p:nvSpPr>
        <p:spPr>
          <a:xfrm>
            <a:off x="762000" y="1276350"/>
            <a:ext cx="7814896" cy="3381375"/>
          </a:xfrm>
          <a:prstGeom prst="rect">
            <a:avLst/>
          </a:prstGeom>
          <a:noFill/>
          <a:ln/>
        </p:spPr>
        <p:txBody>
          <a:bodyPr wrap="square" rtlCol="0" anchor="t"/>
          <a:lstStyle/>
          <a:p>
            <a:pPr marL="381000" lvl="1" indent="-1905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We will use Firebase Cloud Firestore rather than other relational database by the need for </a:t>
            </a:r>
            <a:r>
              <a:rPr lang="en-US" sz="1680" b="1" dirty="0">
                <a:solidFill>
                  <a:srgbClr val="383838"/>
                </a:solidFill>
                <a:latin typeface="Noto Sans SC" pitchFamily="34" charset="0"/>
                <a:ea typeface="Noto Sans SC" pitchFamily="34" charset="-122"/>
                <a:cs typeface="Noto Sans SC" pitchFamily="34" charset="-120"/>
              </a:rPr>
              <a:t>real-time synchronization</a:t>
            </a:r>
            <a:r>
              <a:rPr lang="en-US" sz="1680" dirty="0">
                <a:solidFill>
                  <a:srgbClr val="383838"/>
                </a:solidFill>
                <a:latin typeface="Noto Sans SC" pitchFamily="34" charset="0"/>
                <a:ea typeface="Noto Sans SC" pitchFamily="34" charset="-122"/>
                <a:cs typeface="Noto Sans SC" pitchFamily="34" charset="-120"/>
              </a:rPr>
              <a:t>, </a:t>
            </a:r>
            <a:r>
              <a:rPr lang="en-US" sz="1680" b="1" dirty="0">
                <a:solidFill>
                  <a:srgbClr val="383838"/>
                </a:solidFill>
                <a:latin typeface="Noto Sans SC" pitchFamily="34" charset="0"/>
                <a:ea typeface="Noto Sans SC" pitchFamily="34" charset="-122"/>
                <a:cs typeface="Noto Sans SC" pitchFamily="34" charset="-120"/>
              </a:rPr>
              <a:t>scalability</a:t>
            </a:r>
            <a:r>
              <a:rPr lang="en-US" sz="1680" dirty="0">
                <a:solidFill>
                  <a:srgbClr val="383838"/>
                </a:solidFill>
                <a:latin typeface="Noto Sans SC" pitchFamily="34" charset="0"/>
                <a:ea typeface="Noto Sans SC" pitchFamily="34" charset="-122"/>
                <a:cs typeface="Noto Sans SC" pitchFamily="34" charset="-120"/>
              </a:rPr>
              <a:t>, and </a:t>
            </a:r>
            <a:r>
              <a:rPr lang="en-US" sz="1680" b="1" dirty="0">
                <a:solidFill>
                  <a:srgbClr val="383838"/>
                </a:solidFill>
                <a:latin typeface="Noto Sans SC" pitchFamily="34" charset="0"/>
                <a:ea typeface="Noto Sans SC" pitchFamily="34" charset="-122"/>
                <a:cs typeface="Noto Sans SC" pitchFamily="34" charset="-120"/>
              </a:rPr>
              <a:t>flexibility</a:t>
            </a:r>
            <a:r>
              <a:rPr lang="en-US" sz="1680" dirty="0">
                <a:solidFill>
                  <a:srgbClr val="383838"/>
                </a:solidFill>
                <a:latin typeface="Noto Sans SC" pitchFamily="34" charset="0"/>
                <a:ea typeface="Noto Sans SC" pitchFamily="34" charset="-122"/>
                <a:cs typeface="Noto Sans SC" pitchFamily="34" charset="-120"/>
              </a:rPr>
              <a:t> with a schema-less data structure. It also simplifies development with its built-in features like </a:t>
            </a:r>
            <a:r>
              <a:rPr lang="en-US" sz="1680" b="1" dirty="0">
                <a:solidFill>
                  <a:srgbClr val="383838"/>
                </a:solidFill>
                <a:latin typeface="Noto Sans SC" pitchFamily="34" charset="0"/>
                <a:ea typeface="Noto Sans SC" pitchFamily="34" charset="-122"/>
                <a:cs typeface="Noto Sans SC" pitchFamily="34" charset="-120"/>
              </a:rPr>
              <a:t>serverless architecture</a:t>
            </a:r>
            <a:r>
              <a:rPr lang="en-US" sz="1680" dirty="0">
                <a:solidFill>
                  <a:srgbClr val="383838"/>
                </a:solidFill>
                <a:latin typeface="Noto Sans SC" pitchFamily="34" charset="0"/>
                <a:ea typeface="Noto Sans SC" pitchFamily="34" charset="-122"/>
                <a:cs typeface="Noto Sans SC" pitchFamily="34" charset="-120"/>
              </a:rPr>
              <a:t>, </a:t>
            </a:r>
            <a:r>
              <a:rPr lang="en-US" sz="1680" b="1" dirty="0">
                <a:solidFill>
                  <a:srgbClr val="383838"/>
                </a:solidFill>
                <a:latin typeface="Noto Sans SC" pitchFamily="34" charset="0"/>
                <a:ea typeface="Noto Sans SC" pitchFamily="34" charset="-122"/>
                <a:cs typeface="Noto Sans SC" pitchFamily="34" charset="-120"/>
              </a:rPr>
              <a:t>authentication integration</a:t>
            </a:r>
            <a:r>
              <a:rPr lang="en-US" sz="1680" dirty="0">
                <a:solidFill>
                  <a:srgbClr val="383838"/>
                </a:solidFill>
                <a:latin typeface="Noto Sans SC" pitchFamily="34" charset="0"/>
                <a:ea typeface="Noto Sans SC" pitchFamily="34" charset="-122"/>
                <a:cs typeface="Noto Sans SC" pitchFamily="34" charset="-120"/>
              </a:rPr>
              <a:t>, and </a:t>
            </a:r>
            <a:r>
              <a:rPr lang="en-US" sz="1680" b="1" dirty="0">
                <a:solidFill>
                  <a:srgbClr val="383838"/>
                </a:solidFill>
                <a:latin typeface="Noto Sans SC" pitchFamily="34" charset="0"/>
                <a:ea typeface="Noto Sans SC" pitchFamily="34" charset="-122"/>
                <a:cs typeface="Noto Sans SC" pitchFamily="34" charset="-120"/>
              </a:rPr>
              <a:t>offline support</a:t>
            </a:r>
            <a:r>
              <a:rPr lang="en-US" sz="1680" dirty="0">
                <a:solidFill>
                  <a:srgbClr val="383838"/>
                </a:solidFill>
                <a:latin typeface="Noto Sans SC" pitchFamily="34" charset="0"/>
                <a:ea typeface="Noto Sans SC" pitchFamily="34" charset="-122"/>
                <a:cs typeface="Noto Sans SC" pitchFamily="34" charset="-120"/>
              </a:rPr>
              <a:t>.</a:t>
            </a:r>
            <a:endParaRPr lang="en-US" sz="168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1+#ppt_w/2"/>
                                          </p:val>
                                        </p:tav>
                                        <p:tav tm="100000">
                                          <p:val>
                                            <p:strVal val="#ppt_x"/>
                                          </p:val>
                                        </p:tav>
                                      </p:tavLst>
                                    </p:anim>
                                    <p:anim calcmode="lin" valueType="num">
                                      <p:cBhvr additive="base">
                                        <p:cTn id="13" dur="8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3.1 Firebase Firestore: Advs</a:t>
            </a:r>
            <a:endParaRPr lang="en-US" sz="2660" dirty="0"/>
          </a:p>
        </p:txBody>
      </p:sp>
      <p:sp>
        <p:nvSpPr>
          <p:cNvPr id="3" name="Text 1"/>
          <p:cNvSpPr/>
          <p:nvPr/>
        </p:nvSpPr>
        <p:spPr>
          <a:xfrm>
            <a:off x="762000" y="1276350"/>
            <a:ext cx="7415213" cy="3381375"/>
          </a:xfrm>
          <a:prstGeom prst="rect">
            <a:avLst/>
          </a:prstGeom>
          <a:noFill/>
          <a:ln/>
        </p:spPr>
        <p:txBody>
          <a:bodyPr wrap="square" rtlCol="0" anchor="t"/>
          <a:lstStyle/>
          <a:p>
            <a:pPr marL="381000" lvl="1" indent="-190500" algn="l">
              <a:lnSpc>
                <a:spcPct val="150000"/>
              </a:lnSpc>
              <a:buSzPct val="100000"/>
              <a:buChar char="•"/>
            </a:pPr>
            <a:r>
              <a:rPr lang="en-US" sz="1260" dirty="0">
                <a:solidFill>
                  <a:srgbClr val="383838"/>
                </a:solidFill>
                <a:latin typeface="Noto Sans SC" pitchFamily="34" charset="0"/>
                <a:ea typeface="Noto Sans SC" pitchFamily="34" charset="-122"/>
                <a:cs typeface="Noto Sans SC" pitchFamily="34" charset="-120"/>
              </a:rPr>
              <a:t>When choosing Firebase Firestore over a relational database like MySQL for our project, the decision is driven by several key advantages. First, Firestore’s </a:t>
            </a:r>
            <a:r>
              <a:rPr lang="en-US" sz="1260" b="1" dirty="0">
                <a:solidFill>
                  <a:srgbClr val="383838"/>
                </a:solidFill>
                <a:latin typeface="Noto Sans SC" pitchFamily="34" charset="0"/>
                <a:ea typeface="Noto Sans SC" pitchFamily="34" charset="-122"/>
                <a:cs typeface="Noto Sans SC" pitchFamily="34" charset="-120"/>
              </a:rPr>
              <a:t>flexible NoSQL structure</a:t>
            </a:r>
            <a:br/>
            <a:r>
              <a:rPr lang="en-US" sz="1260" dirty="0">
                <a:solidFill>
                  <a:srgbClr val="383838"/>
                </a:solidFill>
                <a:latin typeface="Noto Sans SC" pitchFamily="34" charset="0"/>
                <a:ea typeface="Noto Sans SC" pitchFamily="34" charset="-122"/>
                <a:cs typeface="Noto Sans SC" pitchFamily="34" charset="-120"/>
              </a:rPr>
              <a:t> allows us to adapt easily as our data evolves, without the rigid schemas and complex migrations MySQL requires. Second, it offers </a:t>
            </a:r>
            <a:r>
              <a:rPr lang="en-US" sz="1260" b="1" dirty="0">
                <a:solidFill>
                  <a:srgbClr val="383838"/>
                </a:solidFill>
                <a:latin typeface="Noto Sans SC" pitchFamily="34" charset="0"/>
                <a:ea typeface="Noto Sans SC" pitchFamily="34" charset="-122"/>
                <a:cs typeface="Noto Sans SC" pitchFamily="34" charset="-120"/>
              </a:rPr>
              <a:t>real-time synchronization</a:t>
            </a:r>
            <a:r>
              <a:rPr lang="en-US" sz="1260" dirty="0">
                <a:solidFill>
                  <a:srgbClr val="383838"/>
                </a:solidFill>
                <a:latin typeface="Noto Sans SC" pitchFamily="34" charset="0"/>
                <a:ea typeface="Noto Sans SC" pitchFamily="34" charset="-122"/>
                <a:cs typeface="Noto Sans SC" pitchFamily="34" charset="-120"/>
              </a:rPr>
              <a:t>, so our users can see cryptocurrency price changes and portfolio updates instantly, without the need for additional infrastructure. Firestore is also </a:t>
            </a:r>
            <a:r>
              <a:rPr lang="en-US" sz="1260" b="1" dirty="0">
                <a:solidFill>
                  <a:srgbClr val="383838"/>
                </a:solidFill>
                <a:latin typeface="Noto Sans SC" pitchFamily="34" charset="0"/>
                <a:ea typeface="Noto Sans SC" pitchFamily="34" charset="-122"/>
                <a:cs typeface="Noto Sans SC" pitchFamily="34" charset="-120"/>
              </a:rPr>
              <a:t>serverless</a:t>
            </a:r>
            <a:r>
              <a:rPr lang="en-US" sz="1260" dirty="0">
                <a:solidFill>
                  <a:srgbClr val="383838"/>
                </a:solidFill>
                <a:latin typeface="Noto Sans SC" pitchFamily="34" charset="0"/>
                <a:ea typeface="Noto Sans SC" pitchFamily="34" charset="-122"/>
                <a:cs typeface="Noto Sans SC" pitchFamily="34" charset="-120"/>
              </a:rPr>
              <a:t>, meaning it scales automatically without us worrying about managing databases or performance tuning as we grow. Moreover, it seamlessly integrates with </a:t>
            </a:r>
            <a:r>
              <a:rPr lang="en-US" sz="1260" b="1" dirty="0">
                <a:solidFill>
                  <a:srgbClr val="383838"/>
                </a:solidFill>
                <a:latin typeface="Noto Sans SC" pitchFamily="34" charset="0"/>
                <a:ea typeface="Noto Sans SC" pitchFamily="34" charset="-122"/>
                <a:cs typeface="Noto Sans SC" pitchFamily="34" charset="-120"/>
              </a:rPr>
              <a:t>Firebase Authentication</a:t>
            </a:r>
            <a:r>
              <a:rPr lang="en-US" sz="1260" dirty="0">
                <a:solidFill>
                  <a:srgbClr val="383838"/>
                </a:solidFill>
                <a:latin typeface="Noto Sans SC" pitchFamily="34" charset="0"/>
                <a:ea typeface="Noto Sans SC" pitchFamily="34" charset="-122"/>
                <a:cs typeface="Noto Sans SC" pitchFamily="34" charset="-120"/>
              </a:rPr>
              <a:t>, simplifying user management and security. Finally, Firestore’s </a:t>
            </a:r>
            <a:r>
              <a:rPr lang="en-US" sz="1260" b="1" dirty="0">
                <a:solidFill>
                  <a:srgbClr val="383838"/>
                </a:solidFill>
                <a:latin typeface="Noto Sans SC" pitchFamily="34" charset="0"/>
                <a:ea typeface="Noto Sans SC" pitchFamily="34" charset="-122"/>
                <a:cs typeface="Noto Sans SC" pitchFamily="34" charset="-120"/>
              </a:rPr>
              <a:t>offline support</a:t>
            </a:r>
            <a:r>
              <a:rPr lang="en-US" sz="1260" dirty="0">
                <a:solidFill>
                  <a:srgbClr val="383838"/>
                </a:solidFill>
                <a:latin typeface="Noto Sans SC" pitchFamily="34" charset="0"/>
                <a:ea typeface="Noto Sans SC" pitchFamily="34" charset="-122"/>
                <a:cs typeface="Noto Sans SC" pitchFamily="34" charset="-120"/>
              </a:rPr>
              <a:t> lets our users access and update data even when they're disconnected, with automatic syncing when they're back online. In short, Firestore provides a scalable, flexible, and real-time solution that is ideal for modern applications focus on real-time like ours.</a:t>
            </a:r>
            <a:endParaRPr lang="en-US" sz="126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1+#ppt_w/2"/>
                                          </p:val>
                                        </p:tav>
                                        <p:tav tm="100000">
                                          <p:val>
                                            <p:strVal val="#ppt_x"/>
                                          </p:val>
                                        </p:tav>
                                      </p:tavLst>
                                    </p:anim>
                                    <p:anim calcmode="lin" valueType="num">
                                      <p:cBhvr additive="base">
                                        <p:cTn id="13" dur="8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304800" y="1338263"/>
            <a:ext cx="1828800" cy="1585913"/>
          </a:xfrm>
          <a:prstGeom prst="rect">
            <a:avLst/>
          </a:prstGeom>
          <a:noFill/>
          <a:ln/>
        </p:spPr>
        <p:txBody>
          <a:bodyPr wrap="square" rtlCol="0" anchor="t"/>
          <a:lstStyle/>
          <a:p>
            <a:pPr marL="0" indent="0" algn="l">
              <a:lnSpc>
                <a:spcPct val="150000"/>
              </a:lnSpc>
              <a:buNone/>
            </a:pPr>
            <a:r>
              <a:rPr lang="en-US" sz="2590" b="1" dirty="0">
                <a:solidFill>
                  <a:srgbClr val="001C3D"/>
                </a:solidFill>
                <a:latin typeface="Noto Sans SC" pitchFamily="34" charset="0"/>
                <a:ea typeface="Noto Sans SC" pitchFamily="34" charset="-122"/>
                <a:cs typeface="Noto Sans SC" pitchFamily="34" charset="-120"/>
              </a:rPr>
              <a:t>3.2 Database Schema</a:t>
            </a:r>
            <a:endParaRPr lang="en-US" sz="2590" dirty="0"/>
          </a:p>
        </p:txBody>
      </p:sp>
      <p:pic>
        <p:nvPicPr>
          <p:cNvPr id="4"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90825" y="0"/>
            <a:ext cx="3176588" cy="5143500"/>
          </a:xfrm>
          <a:prstGeom prst="rect">
            <a:avLst/>
          </a:prstGeom>
        </p:spPr>
      </p:pic>
      <p:sp>
        <p:nvSpPr>
          <p:cNvPr id="5" name="Text 1"/>
          <p:cNvSpPr/>
          <p:nvPr/>
        </p:nvSpPr>
        <p:spPr>
          <a:xfrm>
            <a:off x="3024188" y="1352550"/>
            <a:ext cx="2681288" cy="2514600"/>
          </a:xfrm>
          <a:prstGeom prst="rect">
            <a:avLst/>
          </a:prstGeom>
          <a:noFill/>
          <a:ln/>
        </p:spPr>
        <p:txBody>
          <a:bodyPr wrap="square" rtlCol="0" anchor="t"/>
          <a:lstStyle/>
          <a:p>
            <a:pPr marL="0" indent="0" algn="l">
              <a:lnSpc>
                <a:spcPct val="150000"/>
              </a:lnSpc>
              <a:buNone/>
            </a:pPr>
            <a:r>
              <a:rPr lang="en-US" sz="1260" dirty="0">
                <a:solidFill>
                  <a:srgbClr val="FFFFFF"/>
                </a:solidFill>
                <a:latin typeface="Noto Sans SC" pitchFamily="34" charset="0"/>
                <a:ea typeface="Noto Sans SC" pitchFamily="34" charset="-122"/>
                <a:cs typeface="Noto Sans SC" pitchFamily="34" charset="-120"/>
              </a:rPr>
              <a:t>Since Firestore is a NoSQL database and essentially stores documents in collections, I structure the schema in following way.</a:t>
            </a:r>
            <a:endParaRPr lang="en-US" sz="1260" dirty="0"/>
          </a:p>
        </p:txBody>
      </p:sp>
      <p:pic>
        <p:nvPicPr>
          <p:cNvPr id="6" name="Image 2"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67413" y="0"/>
            <a:ext cx="3176588" cy="5143500"/>
          </a:xfrm>
          <a:prstGeom prst="rect">
            <a:avLst/>
          </a:prstGeom>
        </p:spPr>
      </p:pic>
      <p:sp>
        <p:nvSpPr>
          <p:cNvPr id="7" name="Text 2"/>
          <p:cNvSpPr/>
          <p:nvPr/>
        </p:nvSpPr>
        <p:spPr>
          <a:xfrm>
            <a:off x="6215063" y="1352550"/>
            <a:ext cx="2681288" cy="2514600"/>
          </a:xfrm>
          <a:prstGeom prst="rect">
            <a:avLst/>
          </a:prstGeom>
          <a:noFill/>
          <a:ln/>
        </p:spPr>
        <p:txBody>
          <a:bodyPr wrap="square" rtlCol="0" anchor="t"/>
          <a:lstStyle/>
          <a:p>
            <a:pPr marL="0" indent="0" algn="l">
              <a:lnSpc>
                <a:spcPct val="150000"/>
              </a:lnSpc>
              <a:buNone/>
            </a:pPr>
            <a:r>
              <a:rPr lang="en-US" sz="1260" dirty="0">
                <a:solidFill>
                  <a:srgbClr val="FFFFFF"/>
                </a:solidFill>
                <a:latin typeface="Noto Sans SC" pitchFamily="34" charset="0"/>
                <a:ea typeface="Noto Sans SC" pitchFamily="34" charset="-122"/>
                <a:cs typeface="Noto Sans SC" pitchFamily="34" charset="-120"/>
              </a:rPr>
              <a:t>We have two main collections: </a:t>
            </a:r>
            <a:r>
              <a:rPr lang="en-US" sz="1260" b="1" dirty="0">
                <a:solidFill>
                  <a:srgbClr val="FFFFFF"/>
                </a:solidFill>
                <a:latin typeface="Noto Sans SC" pitchFamily="34" charset="0"/>
                <a:ea typeface="Noto Sans SC" pitchFamily="34" charset="-122"/>
                <a:cs typeface="Noto Sans SC" pitchFamily="34" charset="-120"/>
              </a:rPr>
              <a:t>Users</a:t>
            </a:r>
            <a:br/>
            <a:r>
              <a:rPr lang="en-US" sz="1260" dirty="0">
                <a:solidFill>
                  <a:srgbClr val="FFFFFF"/>
                </a:solidFill>
                <a:latin typeface="Noto Sans SC" pitchFamily="34" charset="0"/>
                <a:ea typeface="Noto Sans SC" pitchFamily="34" charset="-122"/>
                <a:cs typeface="Noto Sans SC" pitchFamily="34" charset="-120"/>
              </a:rPr>
              <a:t> and </a:t>
            </a:r>
            <a:r>
              <a:rPr lang="en-US" sz="1260" b="1" dirty="0">
                <a:solidFill>
                  <a:srgbClr val="FFFFFF"/>
                </a:solidFill>
                <a:latin typeface="Noto Sans SC" pitchFamily="34" charset="0"/>
                <a:ea typeface="Noto Sans SC" pitchFamily="34" charset="-122"/>
                <a:cs typeface="Noto Sans SC" pitchFamily="34" charset="-120"/>
              </a:rPr>
              <a:t>Portfolios</a:t>
            </a:r>
            <a:r>
              <a:rPr lang="en-US" sz="1260" dirty="0">
                <a:solidFill>
                  <a:srgbClr val="FFFFFF"/>
                </a:solidFill>
                <a:latin typeface="Noto Sans SC" pitchFamily="34" charset="0"/>
                <a:ea typeface="Noto Sans SC" pitchFamily="34" charset="-122"/>
                <a:cs typeface="Noto Sans SC" pitchFamily="34" charset="-120"/>
              </a:rPr>
              <a:t>. The </a:t>
            </a:r>
            <a:r>
              <a:rPr lang="en-US" sz="1260" b="1" dirty="0">
                <a:solidFill>
                  <a:srgbClr val="FFFFFF"/>
                </a:solidFill>
                <a:latin typeface="Noto Sans SC" pitchFamily="34" charset="0"/>
                <a:ea typeface="Noto Sans SC" pitchFamily="34" charset="-122"/>
                <a:cs typeface="Noto Sans SC" pitchFamily="34" charset="-120"/>
              </a:rPr>
              <a:t>Users</a:t>
            </a:r>
            <a:r>
              <a:rPr lang="en-US" sz="1260" dirty="0">
                <a:solidFill>
                  <a:srgbClr val="FFFFFF"/>
                </a:solidFill>
                <a:latin typeface="Noto Sans SC" pitchFamily="34" charset="0"/>
                <a:ea typeface="Noto Sans SC" pitchFamily="34" charset="-122"/>
                <a:cs typeface="Noto Sans SC" pitchFamily="34" charset="-120"/>
              </a:rPr>
              <a:t> collection will store user-related data, while the </a:t>
            </a:r>
            <a:r>
              <a:rPr lang="en-US" sz="1260" b="1" dirty="0">
                <a:solidFill>
                  <a:srgbClr val="FFFFFF"/>
                </a:solidFill>
                <a:latin typeface="Noto Sans SC" pitchFamily="34" charset="0"/>
                <a:ea typeface="Noto Sans SC" pitchFamily="34" charset="-122"/>
                <a:cs typeface="Noto Sans SC" pitchFamily="34" charset="-120"/>
              </a:rPr>
              <a:t>Portfolios</a:t>
            </a:r>
            <a:r>
              <a:rPr lang="en-US" sz="1260" dirty="0">
                <a:solidFill>
                  <a:srgbClr val="FFFFFF"/>
                </a:solidFill>
                <a:latin typeface="Noto Sans SC" pitchFamily="34" charset="0"/>
                <a:ea typeface="Noto Sans SC" pitchFamily="34" charset="-122"/>
                <a:cs typeface="Noto Sans SC" pitchFamily="34" charset="-120"/>
              </a:rPr>
              <a:t> collection will handle the user’s cryptocurrency holdings and transactions. Let's break it down:</a:t>
            </a:r>
            <a:endParaRPr lang="en-US" sz="126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800" fill="hold"/>
                                        <p:tgtEl>
                                          <p:spTgt spid="3"/>
                                        </p:tgtEl>
                                        <p:attrNameLst>
                                          <p:attrName>ppt_x</p:attrName>
                                        </p:attrNameLst>
                                      </p:cBhvr>
                                      <p:tavLst>
                                        <p:tav tm="0">
                                          <p:val>
                                            <p:strVal val="1+#ppt_w/2"/>
                                          </p:val>
                                        </p:tav>
                                        <p:tav tm="100000">
                                          <p:val>
                                            <p:strVal val="#ppt_x"/>
                                          </p:val>
                                        </p:tav>
                                      </p:tavLst>
                                    </p:anim>
                                    <p:anim calcmode="lin" valueType="num">
                                      <p:cBhvr additive="base">
                                        <p:cTn id="8" dur="8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800" fill="hold"/>
                                        <p:tgtEl>
                                          <p:spTgt spid="4"/>
                                        </p:tgtEl>
                                        <p:attrNameLst>
                                          <p:attrName>ppt_x</p:attrName>
                                        </p:attrNameLst>
                                      </p:cBhvr>
                                      <p:tavLst>
                                        <p:tav tm="0">
                                          <p:val>
                                            <p:strVal val="1+#ppt_w/2"/>
                                          </p:val>
                                        </p:tav>
                                        <p:tav tm="100000">
                                          <p:val>
                                            <p:strVal val="#ppt_x"/>
                                          </p:val>
                                        </p:tav>
                                      </p:tavLst>
                                    </p:anim>
                                    <p:anim calcmode="lin" valueType="num">
                                      <p:cBhvr additive="base">
                                        <p:cTn id="13" dur="8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800" fill="hold"/>
                                        <p:tgtEl>
                                          <p:spTgt spid="5"/>
                                        </p:tgtEl>
                                        <p:attrNameLst>
                                          <p:attrName>ppt_x</p:attrName>
                                        </p:attrNameLst>
                                      </p:cBhvr>
                                      <p:tavLst>
                                        <p:tav tm="0">
                                          <p:val>
                                            <p:strVal val="1+#ppt_w/2"/>
                                          </p:val>
                                        </p:tav>
                                        <p:tav tm="100000">
                                          <p:val>
                                            <p:strVal val="#ppt_x"/>
                                          </p:val>
                                        </p:tav>
                                      </p:tavLst>
                                    </p:anim>
                                    <p:anim calcmode="lin" valueType="num">
                                      <p:cBhvr additive="base">
                                        <p:cTn id="17" dur="8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1600"/>
                            </p:stCondLst>
                            <p:childTnLst>
                              <p:par>
                                <p:cTn id="19" presetID="2" presetClass="entr" presetSubtype="4"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800" fill="hold"/>
                                        <p:tgtEl>
                                          <p:spTgt spid="6"/>
                                        </p:tgtEl>
                                        <p:attrNameLst>
                                          <p:attrName>ppt_x</p:attrName>
                                        </p:attrNameLst>
                                      </p:cBhvr>
                                      <p:tavLst>
                                        <p:tav tm="0">
                                          <p:val>
                                            <p:strVal val="1+#ppt_w/2"/>
                                          </p:val>
                                        </p:tav>
                                        <p:tav tm="100000">
                                          <p:val>
                                            <p:strVal val="#ppt_x"/>
                                          </p:val>
                                        </p:tav>
                                      </p:tavLst>
                                    </p:anim>
                                    <p:anim calcmode="lin" valueType="num">
                                      <p:cBhvr additive="base">
                                        <p:cTn id="22" dur="8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800" fill="hold"/>
                                        <p:tgtEl>
                                          <p:spTgt spid="7"/>
                                        </p:tgtEl>
                                        <p:attrNameLst>
                                          <p:attrName>ppt_x</p:attrName>
                                        </p:attrNameLst>
                                      </p:cBhvr>
                                      <p:tavLst>
                                        <p:tav tm="0">
                                          <p:val>
                                            <p:strVal val="1+#ppt_w/2"/>
                                          </p:val>
                                        </p:tav>
                                        <p:tav tm="100000">
                                          <p:val>
                                            <p:strVal val="#ppt_x"/>
                                          </p:val>
                                        </p:tav>
                                      </p:tavLst>
                                    </p:anim>
                                    <p:anim calcmode="lin" valueType="num">
                                      <p:cBhvr additive="base">
                                        <p:cTn id="26" dur="8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P spid="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1. Users Collection</a:t>
            </a:r>
            <a:endParaRPr lang="en-US" sz="2660" dirty="0"/>
          </a:p>
        </p:txBody>
      </p:sp>
      <p:sp>
        <p:nvSpPr>
          <p:cNvPr id="3" name="Text 1"/>
          <p:cNvSpPr/>
          <p:nvPr/>
        </p:nvSpPr>
        <p:spPr>
          <a:xfrm>
            <a:off x="762000" y="1276350"/>
            <a:ext cx="7415213" cy="3381375"/>
          </a:xfrm>
          <a:prstGeom prst="rect">
            <a:avLst/>
          </a:prstGeom>
          <a:noFill/>
          <a:ln/>
        </p:spPr>
        <p:txBody>
          <a:bodyPr wrap="square" rtlCol="0" anchor="t"/>
          <a:lstStyle/>
          <a:p>
            <a:pPr marL="381000" lvl="1" indent="-1905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The Users collection stores user-specific data, primarily managing the user's profile and preferences. The document ID for each user corresponds to their Firebase Authentication UID.</a:t>
            </a:r>
            <a:endParaRPr lang="en-US" sz="168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1+#ppt_w/2"/>
                                          </p:val>
                                        </p:tav>
                                        <p:tav tm="100000">
                                          <p:val>
                                            <p:strVal val="#ppt_x"/>
                                          </p:val>
                                        </p:tav>
                                      </p:tavLst>
                                    </p:anim>
                                    <p:anim calcmode="lin" valueType="num">
                                      <p:cBhvr additive="base">
                                        <p:cTn id="13" dur="8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Fields:</a:t>
            </a:r>
            <a:endParaRPr lang="en-US" sz="2660" dirty="0"/>
          </a:p>
        </p:txBody>
      </p:sp>
      <p:sp>
        <p:nvSpPr>
          <p:cNvPr id="3" name="Text 1"/>
          <p:cNvSpPr/>
          <p:nvPr/>
        </p:nvSpPr>
        <p:spPr>
          <a:xfrm>
            <a:off x="616927" y="955431"/>
            <a:ext cx="7415213" cy="3381375"/>
          </a:xfrm>
          <a:prstGeom prst="rect">
            <a:avLst/>
          </a:prstGeom>
          <a:noFill/>
          <a:ln/>
        </p:spPr>
        <p:txBody>
          <a:bodyPr wrap="square" rtlCol="0" anchor="t"/>
          <a:lstStyle/>
          <a:p>
            <a:pPr marL="381000" lvl="1" indent="-190500" algn="l">
              <a:lnSpc>
                <a:spcPct val="150000"/>
              </a:lnSpc>
              <a:buSzPct val="100000"/>
              <a:buChar char="•"/>
            </a:pPr>
            <a:r>
              <a:rPr lang="en-US" sz="1120" b="1" dirty="0">
                <a:solidFill>
                  <a:srgbClr val="383838"/>
                </a:solidFill>
                <a:latin typeface="Noto Sans SC" pitchFamily="34" charset="0"/>
                <a:ea typeface="Noto Sans SC" pitchFamily="34" charset="-122"/>
                <a:cs typeface="Noto Sans SC" pitchFamily="34" charset="-120"/>
              </a:rPr>
              <a:t>userId</a:t>
            </a:r>
            <a:r>
              <a:rPr lang="en-US" sz="1120" dirty="0">
                <a:solidFill>
                  <a:srgbClr val="383838"/>
                </a:solidFill>
                <a:latin typeface="Noto Sans SC" pitchFamily="34" charset="0"/>
                <a:ea typeface="Noto Sans SC" pitchFamily="34" charset="-122"/>
                <a:cs typeface="Noto Sans SC" pitchFamily="34" charset="-120"/>
              </a:rPr>
              <a:t>:</a:t>
            </a:r>
            <a:br>
              <a:rPr dirty="0"/>
            </a:br>
            <a:r>
              <a:rPr lang="en-US" sz="1120" dirty="0">
                <a:solidFill>
                  <a:srgbClr val="383838"/>
                </a:solidFill>
                <a:latin typeface="Noto Sans SC" pitchFamily="34" charset="0"/>
                <a:ea typeface="Noto Sans SC" pitchFamily="34" charset="-122"/>
                <a:cs typeface="Noto Sans SC" pitchFamily="34" charset="-120"/>
              </a:rPr>
              <a:t> The Firebase Authentication UID that uniquely identifies the user.</a:t>
            </a:r>
            <a:endParaRPr lang="en-US" sz="1120" dirty="0"/>
          </a:p>
          <a:p>
            <a:pPr marL="381000" lvl="1" indent="-190500" algn="l">
              <a:lnSpc>
                <a:spcPct val="150000"/>
              </a:lnSpc>
              <a:buSzPct val="100000"/>
              <a:buChar char="•"/>
            </a:pPr>
            <a:r>
              <a:rPr lang="en-US" sz="1120" b="1" dirty="0">
                <a:solidFill>
                  <a:srgbClr val="383838"/>
                </a:solidFill>
                <a:latin typeface="Noto Sans SC" pitchFamily="34" charset="0"/>
                <a:ea typeface="Noto Sans SC" pitchFamily="34" charset="-122"/>
                <a:cs typeface="Noto Sans SC" pitchFamily="34" charset="-120"/>
              </a:rPr>
              <a:t>email</a:t>
            </a:r>
            <a:r>
              <a:rPr lang="en-US" sz="1120" dirty="0">
                <a:solidFill>
                  <a:srgbClr val="383838"/>
                </a:solidFill>
                <a:latin typeface="Noto Sans SC" pitchFamily="34" charset="0"/>
                <a:ea typeface="Noto Sans SC" pitchFamily="34" charset="-122"/>
                <a:cs typeface="Noto Sans SC" pitchFamily="34" charset="-120"/>
              </a:rPr>
              <a:t>:</a:t>
            </a:r>
            <a:br>
              <a:rPr dirty="0"/>
            </a:br>
            <a:r>
              <a:rPr lang="en-US" sz="1120" dirty="0">
                <a:solidFill>
                  <a:srgbClr val="383838"/>
                </a:solidFill>
                <a:latin typeface="Noto Sans SC" pitchFamily="34" charset="0"/>
                <a:ea typeface="Noto Sans SC" pitchFamily="34" charset="-122"/>
                <a:cs typeface="Noto Sans SC" pitchFamily="34" charset="-120"/>
              </a:rPr>
              <a:t> The user's email address.</a:t>
            </a:r>
            <a:endParaRPr lang="en-US" sz="1120" dirty="0"/>
          </a:p>
          <a:p>
            <a:pPr marL="381000" lvl="1" indent="-190500" algn="l">
              <a:lnSpc>
                <a:spcPct val="150000"/>
              </a:lnSpc>
              <a:buSzPct val="100000"/>
              <a:buChar char="•"/>
            </a:pPr>
            <a:r>
              <a:rPr lang="en-US" sz="1120" b="1" dirty="0">
                <a:solidFill>
                  <a:srgbClr val="383838"/>
                </a:solidFill>
                <a:latin typeface="Noto Sans SC" pitchFamily="34" charset="0"/>
                <a:ea typeface="Noto Sans SC" pitchFamily="34" charset="-122"/>
                <a:cs typeface="Noto Sans SC" pitchFamily="34" charset="-120"/>
              </a:rPr>
              <a:t>firstName</a:t>
            </a:r>
            <a:r>
              <a:rPr lang="en-US" sz="1120" dirty="0">
                <a:solidFill>
                  <a:srgbClr val="383838"/>
                </a:solidFill>
                <a:latin typeface="Noto Sans SC" pitchFamily="34" charset="0"/>
                <a:ea typeface="Noto Sans SC" pitchFamily="34" charset="-122"/>
                <a:cs typeface="Noto Sans SC" pitchFamily="34" charset="-120"/>
              </a:rPr>
              <a:t>:</a:t>
            </a:r>
            <a:br>
              <a:rPr dirty="0"/>
            </a:br>
            <a:r>
              <a:rPr lang="en-US" sz="1120" dirty="0">
                <a:solidFill>
                  <a:srgbClr val="383838"/>
                </a:solidFill>
                <a:latin typeface="Noto Sans SC" pitchFamily="34" charset="0"/>
                <a:ea typeface="Noto Sans SC" pitchFamily="34" charset="-122"/>
                <a:cs typeface="Noto Sans SC" pitchFamily="34" charset="-120"/>
              </a:rPr>
              <a:t> The user's first name.</a:t>
            </a:r>
            <a:endParaRPr lang="en-US" sz="1120" dirty="0"/>
          </a:p>
          <a:p>
            <a:pPr marL="381000" lvl="1" indent="-190500" algn="l">
              <a:lnSpc>
                <a:spcPct val="150000"/>
              </a:lnSpc>
              <a:buSzPct val="100000"/>
              <a:buChar char="•"/>
            </a:pPr>
            <a:r>
              <a:rPr lang="en-US" sz="1120" b="1" dirty="0">
                <a:solidFill>
                  <a:srgbClr val="383838"/>
                </a:solidFill>
                <a:latin typeface="Noto Sans SC" pitchFamily="34" charset="0"/>
                <a:ea typeface="Noto Sans SC" pitchFamily="34" charset="-122"/>
                <a:cs typeface="Noto Sans SC" pitchFamily="34" charset="-120"/>
              </a:rPr>
              <a:t>lastName</a:t>
            </a:r>
            <a:r>
              <a:rPr lang="en-US" sz="1120" dirty="0">
                <a:solidFill>
                  <a:srgbClr val="383838"/>
                </a:solidFill>
                <a:latin typeface="Noto Sans SC" pitchFamily="34" charset="0"/>
                <a:ea typeface="Noto Sans SC" pitchFamily="34" charset="-122"/>
                <a:cs typeface="Noto Sans SC" pitchFamily="34" charset="-120"/>
              </a:rPr>
              <a:t>:</a:t>
            </a:r>
            <a:br>
              <a:rPr dirty="0"/>
            </a:br>
            <a:r>
              <a:rPr lang="en-US" sz="1120" dirty="0">
                <a:solidFill>
                  <a:srgbClr val="383838"/>
                </a:solidFill>
                <a:latin typeface="Noto Sans SC" pitchFamily="34" charset="0"/>
                <a:ea typeface="Noto Sans SC" pitchFamily="34" charset="-122"/>
                <a:cs typeface="Noto Sans SC" pitchFamily="34" charset="-120"/>
              </a:rPr>
              <a:t> The user's last name.</a:t>
            </a:r>
            <a:endParaRPr lang="en-US" sz="1120" dirty="0"/>
          </a:p>
          <a:p>
            <a:pPr marL="381000" lvl="1" indent="-190500" algn="l">
              <a:lnSpc>
                <a:spcPct val="150000"/>
              </a:lnSpc>
              <a:buSzPct val="100000"/>
              <a:buChar char="•"/>
            </a:pPr>
            <a:r>
              <a:rPr lang="en-US" sz="1120" b="1" dirty="0">
                <a:solidFill>
                  <a:srgbClr val="383838"/>
                </a:solidFill>
                <a:latin typeface="Noto Sans SC" pitchFamily="34" charset="0"/>
                <a:ea typeface="Noto Sans SC" pitchFamily="34" charset="-122"/>
                <a:cs typeface="Noto Sans SC" pitchFamily="34" charset="-120"/>
              </a:rPr>
              <a:t>createdAt</a:t>
            </a:r>
            <a:r>
              <a:rPr lang="en-US" sz="1120" dirty="0">
                <a:solidFill>
                  <a:srgbClr val="383838"/>
                </a:solidFill>
                <a:latin typeface="Noto Sans SC" pitchFamily="34" charset="0"/>
                <a:ea typeface="Noto Sans SC" pitchFamily="34" charset="-122"/>
                <a:cs typeface="Noto Sans SC" pitchFamily="34" charset="-120"/>
              </a:rPr>
              <a:t>:</a:t>
            </a:r>
            <a:br>
              <a:rPr dirty="0"/>
            </a:br>
            <a:r>
              <a:rPr lang="en-US" sz="1120" dirty="0">
                <a:solidFill>
                  <a:srgbClr val="383838"/>
                </a:solidFill>
                <a:latin typeface="Noto Sans SC" pitchFamily="34" charset="0"/>
                <a:ea typeface="Noto Sans SC" pitchFamily="34" charset="-122"/>
                <a:cs typeface="Noto Sans SC" pitchFamily="34" charset="-120"/>
              </a:rPr>
              <a:t> Timestamp indicating when the user account was created.</a:t>
            </a:r>
            <a:endParaRPr lang="en-US" sz="1120" dirty="0"/>
          </a:p>
          <a:p>
            <a:pPr marL="381000" lvl="1" indent="-190500" algn="l">
              <a:lnSpc>
                <a:spcPct val="150000"/>
              </a:lnSpc>
              <a:buSzPct val="100000"/>
              <a:buChar char="•"/>
            </a:pPr>
            <a:r>
              <a:rPr lang="en-US" sz="1120" b="1" dirty="0">
                <a:solidFill>
                  <a:srgbClr val="383838"/>
                </a:solidFill>
                <a:latin typeface="Noto Sans SC" pitchFamily="34" charset="0"/>
                <a:ea typeface="Noto Sans SC" pitchFamily="34" charset="-122"/>
                <a:cs typeface="Noto Sans SC" pitchFamily="34" charset="-120"/>
              </a:rPr>
              <a:t>preferences</a:t>
            </a:r>
            <a:r>
              <a:rPr lang="en-US" sz="1120" dirty="0">
                <a:solidFill>
                  <a:srgbClr val="383838"/>
                </a:solidFill>
                <a:latin typeface="Noto Sans SC" pitchFamily="34" charset="0"/>
                <a:ea typeface="Noto Sans SC" pitchFamily="34" charset="-122"/>
                <a:cs typeface="Noto Sans SC" pitchFamily="34" charset="-120"/>
              </a:rPr>
              <a:t>:</a:t>
            </a:r>
            <a:br>
              <a:rPr dirty="0"/>
            </a:br>
            <a:r>
              <a:rPr lang="en-US" sz="1120" dirty="0">
                <a:solidFill>
                  <a:srgbClr val="383838"/>
                </a:solidFill>
                <a:latin typeface="Noto Sans SC" pitchFamily="34" charset="0"/>
                <a:ea typeface="Noto Sans SC" pitchFamily="34" charset="-122"/>
                <a:cs typeface="Noto Sans SC" pitchFamily="34" charset="-120"/>
              </a:rPr>
              <a:t> An object storing user-specific settings such as:</a:t>
            </a:r>
          </a:p>
          <a:p>
            <a:pPr marL="190500" lvl="1" algn="l">
              <a:lnSpc>
                <a:spcPct val="150000"/>
              </a:lnSpc>
              <a:buSzPct val="100000"/>
            </a:pPr>
            <a:endParaRPr lang="en-US" sz="1120" dirty="0">
              <a:solidFill>
                <a:srgbClr val="383838"/>
              </a:solidFill>
              <a:latin typeface="Noto Sans SC" pitchFamily="34" charset="0"/>
              <a:ea typeface="Noto Sans SC" pitchFamily="34" charset="-122"/>
              <a:cs typeface="Noto Sans SC" pitchFamily="34" charset="-120"/>
            </a:endParaRPr>
          </a:p>
          <a:p>
            <a:pPr marL="381000" lvl="1" indent="-190500" algn="l">
              <a:lnSpc>
                <a:spcPct val="150000"/>
              </a:lnSpc>
              <a:buSzPct val="100000"/>
              <a:buChar char="•"/>
            </a:pPr>
            <a:endParaRPr lang="en-US" sz="1120" dirty="0"/>
          </a:p>
        </p:txBody>
      </p:sp>
      <p:pic>
        <p:nvPicPr>
          <p:cNvPr id="8" name="图片 7">
            <a:extLst>
              <a:ext uri="{FF2B5EF4-FFF2-40B4-BE49-F238E27FC236}">
                <a16:creationId xmlns:a16="http://schemas.microsoft.com/office/drawing/2014/main" id="{75597519-D73C-E55E-79DD-F769F426F65B}"/>
              </a:ext>
            </a:extLst>
          </p:cNvPr>
          <p:cNvPicPr>
            <a:picLocks noChangeAspect="1"/>
          </p:cNvPicPr>
          <p:nvPr/>
        </p:nvPicPr>
        <p:blipFill>
          <a:blip r:embed="rId3"/>
          <a:stretch>
            <a:fillRect/>
          </a:stretch>
        </p:blipFill>
        <p:spPr>
          <a:xfrm>
            <a:off x="1195752" y="4109122"/>
            <a:ext cx="6290898" cy="9696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1+#ppt_w/2"/>
                                          </p:val>
                                        </p:tav>
                                        <p:tav tm="100000">
                                          <p:val>
                                            <p:strVal val="#ppt_x"/>
                                          </p:val>
                                        </p:tav>
                                      </p:tavLst>
                                    </p:anim>
                                    <p:anim calcmode="lin" valueType="num">
                                      <p:cBhvr additive="base">
                                        <p:cTn id="13" dur="8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Example Document:</a:t>
            </a:r>
            <a:endParaRPr lang="en-US" sz="2660" dirty="0"/>
          </a:p>
        </p:txBody>
      </p:sp>
      <p:pic>
        <p:nvPicPr>
          <p:cNvPr id="4" name="Image 1" descr="preencoded.png"/>
          <p:cNvPicPr>
            <a:picLocks noChangeAspect="1"/>
          </p:cNvPicPr>
          <p:nvPr/>
        </p:nvPicPr>
        <p:blipFill>
          <a:blip r:embed="rId3"/>
          <a:stretch>
            <a:fillRect/>
          </a:stretch>
        </p:blipFill>
        <p:spPr>
          <a:xfrm>
            <a:off x="762000" y="1276350"/>
            <a:ext cx="7415213" cy="2000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800" fill="hold"/>
                                        <p:tgtEl>
                                          <p:spTgt spid="4"/>
                                        </p:tgtEl>
                                        <p:attrNameLst>
                                          <p:attrName>ppt_x</p:attrName>
                                        </p:attrNameLst>
                                      </p:cBhvr>
                                      <p:tavLst>
                                        <p:tav tm="0">
                                          <p:val>
                                            <p:strVal val="1+#ppt_w/2"/>
                                          </p:val>
                                        </p:tav>
                                        <p:tav tm="100000">
                                          <p:val>
                                            <p:strVal val="#ppt_x"/>
                                          </p:val>
                                        </p:tav>
                                      </p:tavLst>
                                    </p:anim>
                                    <p:anim calcmode="lin" valueType="num">
                                      <p:cBhvr additive="base">
                                        <p:cTn id="13" dur="8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2. Portfolios Collection</a:t>
            </a:r>
            <a:endParaRPr lang="en-US" sz="2660" dirty="0"/>
          </a:p>
        </p:txBody>
      </p:sp>
      <p:sp>
        <p:nvSpPr>
          <p:cNvPr id="3" name="Text 1"/>
          <p:cNvSpPr/>
          <p:nvPr/>
        </p:nvSpPr>
        <p:spPr>
          <a:xfrm>
            <a:off x="762000" y="1276350"/>
            <a:ext cx="7415213" cy="3381375"/>
          </a:xfrm>
          <a:prstGeom prst="rect">
            <a:avLst/>
          </a:prstGeom>
          <a:noFill/>
          <a:ln/>
        </p:spPr>
        <p:txBody>
          <a:bodyPr wrap="square" rtlCol="0" anchor="t"/>
          <a:lstStyle/>
          <a:p>
            <a:pPr marL="381000" lvl="1" indent="-1905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Each user has a corresponding portfolio document within the Portfolios collection, which tracks their cryptocurrency holdings and related financial data.</a:t>
            </a:r>
            <a:endParaRPr lang="en-US" sz="168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1+#ppt_w/2"/>
                                          </p:val>
                                        </p:tav>
                                        <p:tav tm="100000">
                                          <p:val>
                                            <p:strVal val="#ppt_x"/>
                                          </p:val>
                                        </p:tav>
                                      </p:tavLst>
                                    </p:anim>
                                    <p:anim calcmode="lin" valueType="num">
                                      <p:cBhvr additive="base">
                                        <p:cTn id="13" dur="8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1524000" y="657225"/>
            <a:ext cx="5072063" cy="828675"/>
          </a:xfrm>
          <a:prstGeom prst="rect">
            <a:avLst/>
          </a:prstGeom>
          <a:noFill/>
          <a:ln/>
        </p:spPr>
        <p:txBody>
          <a:bodyPr wrap="square" rtlCol="0" anchor="ctr"/>
          <a:lstStyle/>
          <a:p>
            <a:pPr marL="0" indent="0">
              <a:buNone/>
            </a:pPr>
            <a:r>
              <a:rPr lang="en-US" sz="3840" b="1" dirty="0">
                <a:solidFill>
                  <a:srgbClr val="82E8FF"/>
                </a:solidFill>
                <a:latin typeface="Noto Sans SC" pitchFamily="34" charset="0"/>
                <a:ea typeface="Noto Sans SC" pitchFamily="34" charset="-122"/>
                <a:cs typeface="Noto Sans SC" pitchFamily="34" charset="-120"/>
              </a:rPr>
              <a:t>CONTENTS</a:t>
            </a:r>
            <a:endParaRPr lang="en-US" sz="3840" dirty="0"/>
          </a:p>
        </p:txBody>
      </p:sp>
      <p:sp>
        <p:nvSpPr>
          <p:cNvPr id="3" name="Text 1"/>
          <p:cNvSpPr/>
          <p:nvPr/>
        </p:nvSpPr>
        <p:spPr>
          <a:xfrm>
            <a:off x="1524000" y="1619250"/>
            <a:ext cx="6643688" cy="2919412"/>
          </a:xfrm>
          <a:prstGeom prst="rect">
            <a:avLst/>
          </a:prstGeom>
          <a:noFill/>
          <a:ln/>
        </p:spPr>
        <p:txBody>
          <a:bodyPr wrap="square" rtlCol="0" anchor="t"/>
          <a:lstStyle/>
          <a:p>
            <a:pPr marL="190500" indent="-1905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Abstract</a:t>
            </a:r>
            <a:endParaRPr lang="en-US" sz="1750" dirty="0"/>
          </a:p>
          <a:p>
            <a:pPr marL="190500" indent="-1905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Functions</a:t>
            </a:r>
            <a:endParaRPr lang="en-US" sz="1750" dirty="0"/>
          </a:p>
          <a:p>
            <a:pPr marL="190500" indent="-1905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Authentication</a:t>
            </a:r>
            <a:endParaRPr lang="en-US" sz="1750" dirty="0"/>
          </a:p>
          <a:p>
            <a:pPr marL="190500" indent="-1905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Feasibility Study</a:t>
            </a:r>
            <a:endParaRPr lang="en-US" sz="1750" dirty="0"/>
          </a:p>
          <a:p>
            <a:pPr marL="190500" indent="-1905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Modeling</a:t>
            </a:r>
            <a:endParaRPr lang="en-US" sz="1750" dirty="0"/>
          </a:p>
          <a:p>
            <a:pPr marL="190500" indent="-1905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Conclusion</a:t>
            </a:r>
            <a:endParaRPr lang="en-US" sz="17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ppt_x"/>
                                          </p:val>
                                        </p:tav>
                                        <p:tav tm="100000">
                                          <p:val>
                                            <p:strVal val="#ppt_x"/>
                                          </p:val>
                                        </p:tav>
                                      </p:tavLst>
                                    </p:anim>
                                    <p:anim calcmode="lin" valueType="num">
                                      <p:cBhvr additive="base">
                                        <p:cTn id="13"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Portfolio Fields:</a:t>
            </a:r>
            <a:endParaRPr lang="en-US" sz="2660" dirty="0"/>
          </a:p>
        </p:txBody>
      </p:sp>
      <p:sp>
        <p:nvSpPr>
          <p:cNvPr id="3" name="Text 1"/>
          <p:cNvSpPr/>
          <p:nvPr/>
        </p:nvSpPr>
        <p:spPr>
          <a:xfrm>
            <a:off x="762000" y="1276350"/>
            <a:ext cx="7415213" cy="3381375"/>
          </a:xfrm>
          <a:prstGeom prst="rect">
            <a:avLst/>
          </a:prstGeom>
          <a:noFill/>
          <a:ln/>
        </p:spPr>
        <p:txBody>
          <a:bodyPr wrap="square" rtlCol="0" anchor="t"/>
          <a:lstStyle/>
          <a:p>
            <a:pPr marL="381000" lvl="1" indent="-190500" algn="l">
              <a:lnSpc>
                <a:spcPct val="150000"/>
              </a:lnSpc>
              <a:buSzPct val="100000"/>
              <a:buChar char="•"/>
            </a:pPr>
            <a:r>
              <a:rPr lang="en-US" sz="1470" b="1" dirty="0">
                <a:solidFill>
                  <a:srgbClr val="383838"/>
                </a:solidFill>
                <a:latin typeface="Noto Sans SC" pitchFamily="34" charset="0"/>
                <a:ea typeface="Noto Sans SC" pitchFamily="34" charset="-122"/>
                <a:cs typeface="Noto Sans SC" pitchFamily="34" charset="-120"/>
              </a:rPr>
              <a:t>portfolioId</a:t>
            </a:r>
            <a:r>
              <a:rPr lang="en-US" sz="1470" dirty="0">
                <a:solidFill>
                  <a:srgbClr val="383838"/>
                </a:solidFill>
                <a:latin typeface="Noto Sans SC" pitchFamily="34" charset="0"/>
                <a:ea typeface="Noto Sans SC" pitchFamily="34" charset="-122"/>
                <a:cs typeface="Noto Sans SC" pitchFamily="34" charset="-120"/>
              </a:rPr>
              <a:t>:</a:t>
            </a:r>
            <a:br/>
            <a:r>
              <a:rPr lang="en-US" sz="1470" dirty="0">
                <a:solidFill>
                  <a:srgbClr val="383838"/>
                </a:solidFill>
                <a:latin typeface="Noto Sans SC" pitchFamily="34" charset="0"/>
                <a:ea typeface="Noto Sans SC" pitchFamily="34" charset="-122"/>
                <a:cs typeface="Noto Sans SC" pitchFamily="34" charset="-120"/>
              </a:rPr>
              <a:t> Unique ID for the portfolio.</a:t>
            </a:r>
            <a:endParaRPr lang="en-US" sz="1470" dirty="0"/>
          </a:p>
          <a:p>
            <a:pPr marL="381000" lvl="1" indent="-190500" algn="l">
              <a:lnSpc>
                <a:spcPct val="150000"/>
              </a:lnSpc>
              <a:buSzPct val="100000"/>
              <a:buChar char="•"/>
            </a:pPr>
            <a:r>
              <a:rPr lang="en-US" sz="1470" b="1" dirty="0">
                <a:solidFill>
                  <a:srgbClr val="383838"/>
                </a:solidFill>
                <a:latin typeface="Noto Sans SC" pitchFamily="34" charset="0"/>
                <a:ea typeface="Noto Sans SC" pitchFamily="34" charset="-122"/>
                <a:cs typeface="Noto Sans SC" pitchFamily="34" charset="-120"/>
              </a:rPr>
              <a:t>userId</a:t>
            </a:r>
            <a:r>
              <a:rPr lang="en-US" sz="1470" dirty="0">
                <a:solidFill>
                  <a:srgbClr val="383838"/>
                </a:solidFill>
                <a:latin typeface="Noto Sans SC" pitchFamily="34" charset="0"/>
                <a:ea typeface="Noto Sans SC" pitchFamily="34" charset="-122"/>
                <a:cs typeface="Noto Sans SC" pitchFamily="34" charset="-120"/>
              </a:rPr>
              <a:t>:</a:t>
            </a:r>
            <a:br/>
            <a:r>
              <a:rPr lang="en-US" sz="1470" dirty="0">
                <a:solidFill>
                  <a:srgbClr val="383838"/>
                </a:solidFill>
                <a:latin typeface="Noto Sans SC" pitchFamily="34" charset="0"/>
                <a:ea typeface="Noto Sans SC" pitchFamily="34" charset="-122"/>
                <a:cs typeface="Noto Sans SC" pitchFamily="34" charset="-120"/>
              </a:rPr>
              <a:t> The ID of the user owning the portfolio, serving as a reference to the Users collection.</a:t>
            </a:r>
            <a:endParaRPr lang="en-US" sz="1470" dirty="0"/>
          </a:p>
          <a:p>
            <a:pPr marL="381000" lvl="1" indent="-190500" algn="l">
              <a:lnSpc>
                <a:spcPct val="150000"/>
              </a:lnSpc>
              <a:buSzPct val="100000"/>
              <a:buChar char="•"/>
            </a:pPr>
            <a:r>
              <a:rPr lang="en-US" sz="1470" b="1" dirty="0">
                <a:solidFill>
                  <a:srgbClr val="383838"/>
                </a:solidFill>
                <a:latin typeface="Noto Sans SC" pitchFamily="34" charset="0"/>
                <a:ea typeface="Noto Sans SC" pitchFamily="34" charset="-122"/>
                <a:cs typeface="Noto Sans SC" pitchFamily="34" charset="-120"/>
              </a:rPr>
              <a:t>cryptocurrency</a:t>
            </a:r>
            <a:r>
              <a:rPr lang="en-US" sz="1470" dirty="0">
                <a:solidFill>
                  <a:srgbClr val="383838"/>
                </a:solidFill>
                <a:latin typeface="Noto Sans SC" pitchFamily="34" charset="0"/>
                <a:ea typeface="Noto Sans SC" pitchFamily="34" charset="-122"/>
                <a:cs typeface="Noto Sans SC" pitchFamily="34" charset="-120"/>
              </a:rPr>
              <a:t>:</a:t>
            </a:r>
            <a:br/>
            <a:r>
              <a:rPr lang="en-US" sz="1470" dirty="0">
                <a:solidFill>
                  <a:srgbClr val="383838"/>
                </a:solidFill>
                <a:latin typeface="Noto Sans SC" pitchFamily="34" charset="0"/>
                <a:ea typeface="Noto Sans SC" pitchFamily="34" charset="-122"/>
                <a:cs typeface="Noto Sans SC" pitchFamily="34" charset="-120"/>
              </a:rPr>
              <a:t> An array that stores information about the user's current holdings, including:</a:t>
            </a:r>
            <a:endParaRPr lang="en-US" sz="1470" dirty="0"/>
          </a:p>
          <a:p>
            <a:pPr marL="381000" lvl="1" indent="-190500" algn="l">
              <a:lnSpc>
                <a:spcPct val="150000"/>
              </a:lnSpc>
              <a:buSzPct val="100000"/>
              <a:buChar char="•"/>
            </a:pPr>
            <a:r>
              <a:rPr lang="en-US" sz="1470" b="1" dirty="0">
                <a:solidFill>
                  <a:srgbClr val="383838"/>
                </a:solidFill>
                <a:latin typeface="Noto Sans SC" pitchFamily="34" charset="0"/>
                <a:ea typeface="Noto Sans SC" pitchFamily="34" charset="-122"/>
                <a:cs typeface="Noto Sans SC" pitchFamily="34" charset="-120"/>
              </a:rPr>
              <a:t>revenue</a:t>
            </a:r>
            <a:r>
              <a:rPr lang="en-US" sz="1470" dirty="0">
                <a:solidFill>
                  <a:srgbClr val="383838"/>
                </a:solidFill>
                <a:latin typeface="Noto Sans SC" pitchFamily="34" charset="0"/>
                <a:ea typeface="Noto Sans SC" pitchFamily="34" charset="-122"/>
                <a:cs typeface="Noto Sans SC" pitchFamily="34" charset="-120"/>
              </a:rPr>
              <a:t>:</a:t>
            </a:r>
            <a:br/>
            <a:r>
              <a:rPr lang="en-US" sz="1470" dirty="0">
                <a:solidFill>
                  <a:srgbClr val="383838"/>
                </a:solidFill>
                <a:latin typeface="Noto Sans SC" pitchFamily="34" charset="0"/>
                <a:ea typeface="Noto Sans SC" pitchFamily="34" charset="-122"/>
                <a:cs typeface="Noto Sans SC" pitchFamily="34" charset="-120"/>
              </a:rPr>
              <a:t> The total revenue for the portfolio (calculated based on transactions).</a:t>
            </a:r>
            <a:endParaRPr lang="en-US" sz="147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1+#ppt_w/2"/>
                                          </p:val>
                                        </p:tav>
                                        <p:tav tm="100000">
                                          <p:val>
                                            <p:strVal val="#ppt_x"/>
                                          </p:val>
                                        </p:tav>
                                      </p:tavLst>
                                    </p:anim>
                                    <p:anim calcmode="lin" valueType="num">
                                      <p:cBhvr additive="base">
                                        <p:cTn id="13" dur="8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cryptocurrency</a:t>
            </a:r>
            <a:endParaRPr lang="en-US" sz="2660" dirty="0"/>
          </a:p>
        </p:txBody>
      </p:sp>
      <p:sp>
        <p:nvSpPr>
          <p:cNvPr id="3" name="Text 1"/>
          <p:cNvSpPr/>
          <p:nvPr/>
        </p:nvSpPr>
        <p:spPr>
          <a:xfrm>
            <a:off x="762000" y="1276350"/>
            <a:ext cx="7415213" cy="3381375"/>
          </a:xfrm>
          <a:prstGeom prst="rect">
            <a:avLst/>
          </a:prstGeom>
          <a:noFill/>
          <a:ln/>
        </p:spPr>
        <p:txBody>
          <a:bodyPr wrap="square" rtlCol="0" anchor="t"/>
          <a:lstStyle/>
          <a:p>
            <a:pPr marL="381000" lvl="1" indent="-190500" algn="l">
              <a:lnSpc>
                <a:spcPct val="150000"/>
              </a:lnSpc>
              <a:buSzPct val="100000"/>
              <a:buChar char="•"/>
            </a:pPr>
            <a:r>
              <a:rPr lang="en-US" sz="1680" b="1" dirty="0">
                <a:solidFill>
                  <a:srgbClr val="383838"/>
                </a:solidFill>
                <a:latin typeface="Noto Sans SC" pitchFamily="34" charset="0"/>
                <a:ea typeface="Noto Sans SC" pitchFamily="34" charset="-122"/>
                <a:cs typeface="Noto Sans SC" pitchFamily="34" charset="-120"/>
              </a:rPr>
              <a:t>symbol</a:t>
            </a:r>
            <a:r>
              <a:rPr lang="en-US" sz="1680" dirty="0">
                <a:solidFill>
                  <a:srgbClr val="383838"/>
                </a:solidFill>
                <a:latin typeface="Noto Sans SC" pitchFamily="34" charset="0"/>
                <a:ea typeface="Noto Sans SC" pitchFamily="34" charset="-122"/>
                <a:cs typeface="Noto Sans SC" pitchFamily="34" charset="-120"/>
              </a:rPr>
              <a:t>:</a:t>
            </a:r>
            <a:br/>
            <a:r>
              <a:rPr lang="en-US" sz="1680" dirty="0">
                <a:solidFill>
                  <a:srgbClr val="383838"/>
                </a:solidFill>
                <a:latin typeface="Noto Sans SC" pitchFamily="34" charset="0"/>
                <a:ea typeface="Noto Sans SC" pitchFamily="34" charset="-122"/>
                <a:cs typeface="Noto Sans SC" pitchFamily="34" charset="-120"/>
              </a:rPr>
              <a:t> Cryptocurrency symbol (e.g., BTC, ETH).</a:t>
            </a:r>
            <a:endParaRPr lang="en-US" sz="1680" dirty="0"/>
          </a:p>
          <a:p>
            <a:pPr marL="381000" lvl="1" indent="-190500" algn="l">
              <a:lnSpc>
                <a:spcPct val="150000"/>
              </a:lnSpc>
              <a:buSzPct val="100000"/>
              <a:buChar char="•"/>
            </a:pPr>
            <a:r>
              <a:rPr lang="en-US" sz="1680" b="1" dirty="0">
                <a:solidFill>
                  <a:srgbClr val="383838"/>
                </a:solidFill>
                <a:latin typeface="Noto Sans SC" pitchFamily="34" charset="0"/>
                <a:ea typeface="Noto Sans SC" pitchFamily="34" charset="-122"/>
                <a:cs typeface="Noto Sans SC" pitchFamily="34" charset="-120"/>
              </a:rPr>
              <a:t>amount</a:t>
            </a:r>
            <a:r>
              <a:rPr lang="en-US" sz="1680" dirty="0">
                <a:solidFill>
                  <a:srgbClr val="383838"/>
                </a:solidFill>
                <a:latin typeface="Noto Sans SC" pitchFamily="34" charset="0"/>
                <a:ea typeface="Noto Sans SC" pitchFamily="34" charset="-122"/>
                <a:cs typeface="Noto Sans SC" pitchFamily="34" charset="-120"/>
              </a:rPr>
              <a:t>:</a:t>
            </a:r>
            <a:br/>
            <a:r>
              <a:rPr lang="en-US" sz="1680" dirty="0">
                <a:solidFill>
                  <a:srgbClr val="383838"/>
                </a:solidFill>
                <a:latin typeface="Noto Sans SC" pitchFamily="34" charset="0"/>
                <a:ea typeface="Noto Sans SC" pitchFamily="34" charset="-122"/>
                <a:cs typeface="Noto Sans SC" pitchFamily="34" charset="-120"/>
              </a:rPr>
              <a:t> The total quantity of the cryptocurrency owned.</a:t>
            </a:r>
            <a:endParaRPr lang="en-US" sz="1680" dirty="0"/>
          </a:p>
          <a:p>
            <a:pPr marL="381000" lvl="1" indent="-190500" algn="l">
              <a:lnSpc>
                <a:spcPct val="150000"/>
              </a:lnSpc>
              <a:buSzPct val="100000"/>
              <a:buChar char="•"/>
            </a:pPr>
            <a:r>
              <a:rPr lang="en-US" sz="1680" b="1" dirty="0">
                <a:solidFill>
                  <a:srgbClr val="383838"/>
                </a:solidFill>
                <a:latin typeface="Noto Sans SC" pitchFamily="34" charset="0"/>
                <a:ea typeface="Noto Sans SC" pitchFamily="34" charset="-122"/>
                <a:cs typeface="Noto Sans SC" pitchFamily="34" charset="-120"/>
              </a:rPr>
              <a:t>averagePrice</a:t>
            </a:r>
            <a:r>
              <a:rPr lang="en-US" sz="1680" dirty="0">
                <a:solidFill>
                  <a:srgbClr val="383838"/>
                </a:solidFill>
                <a:latin typeface="Noto Sans SC" pitchFamily="34" charset="0"/>
                <a:ea typeface="Noto Sans SC" pitchFamily="34" charset="-122"/>
                <a:cs typeface="Noto Sans SC" pitchFamily="34" charset="-120"/>
              </a:rPr>
              <a:t>:</a:t>
            </a:r>
            <a:br/>
            <a:r>
              <a:rPr lang="en-US" sz="1680" dirty="0">
                <a:solidFill>
                  <a:srgbClr val="383838"/>
                </a:solidFill>
                <a:latin typeface="Noto Sans SC" pitchFamily="34" charset="0"/>
                <a:ea typeface="Noto Sans SC" pitchFamily="34" charset="-122"/>
                <a:cs typeface="Noto Sans SC" pitchFamily="34" charset="-120"/>
              </a:rPr>
              <a:t> The average price the user paid for the cryptocurrency (based on their buy transactions).</a:t>
            </a:r>
            <a:endParaRPr lang="en-US" sz="168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1+#ppt_w/2"/>
                                          </p:val>
                                        </p:tav>
                                        <p:tav tm="100000">
                                          <p:val>
                                            <p:strVal val="#ppt_x"/>
                                          </p:val>
                                        </p:tav>
                                      </p:tavLst>
                                    </p:anim>
                                    <p:anim calcmode="lin" valueType="num">
                                      <p:cBhvr additive="base">
                                        <p:cTn id="13" dur="8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Example Portfolio Document:</a:t>
            </a:r>
            <a:endParaRPr lang="en-US" sz="2660" dirty="0"/>
          </a:p>
        </p:txBody>
      </p:sp>
      <p:pic>
        <p:nvPicPr>
          <p:cNvPr id="4" name="Image 1" descr="preencoded.png"/>
          <p:cNvPicPr>
            <a:picLocks noChangeAspect="1"/>
          </p:cNvPicPr>
          <p:nvPr/>
        </p:nvPicPr>
        <p:blipFill>
          <a:blip r:embed="rId3"/>
          <a:stretch>
            <a:fillRect/>
          </a:stretch>
        </p:blipFill>
        <p:spPr>
          <a:xfrm>
            <a:off x="762000" y="1276350"/>
            <a:ext cx="7415213" cy="2000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800" fill="hold"/>
                                        <p:tgtEl>
                                          <p:spTgt spid="4"/>
                                        </p:tgtEl>
                                        <p:attrNameLst>
                                          <p:attrName>ppt_x</p:attrName>
                                        </p:attrNameLst>
                                      </p:cBhvr>
                                      <p:tavLst>
                                        <p:tav tm="0">
                                          <p:val>
                                            <p:strVal val="1+#ppt_w/2"/>
                                          </p:val>
                                        </p:tav>
                                        <p:tav tm="100000">
                                          <p:val>
                                            <p:strVal val="#ppt_x"/>
                                          </p:val>
                                        </p:tav>
                                      </p:tavLst>
                                    </p:anim>
                                    <p:anim calcmode="lin" valueType="num">
                                      <p:cBhvr additive="base">
                                        <p:cTn id="13" dur="8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Transactions Sub-Collection</a:t>
            </a:r>
            <a:endParaRPr lang="en-US" sz="2660" dirty="0"/>
          </a:p>
        </p:txBody>
      </p:sp>
      <p:sp>
        <p:nvSpPr>
          <p:cNvPr id="4" name="Text 1"/>
          <p:cNvSpPr/>
          <p:nvPr/>
        </p:nvSpPr>
        <p:spPr>
          <a:xfrm>
            <a:off x="1346317" y="1938806"/>
            <a:ext cx="5929317" cy="645398"/>
          </a:xfrm>
          <a:prstGeom prst="rect">
            <a:avLst/>
          </a:prstGeom>
          <a:noFill/>
          <a:ln/>
        </p:spPr>
        <p:txBody>
          <a:bodyPr wrap="square" rtlCol="0" anchor="ctr"/>
          <a:lstStyle/>
          <a:p>
            <a:pPr marL="0" indent="0" algn="ctr">
              <a:lnSpc>
                <a:spcPct val="150000"/>
              </a:lnSpc>
              <a:buNone/>
            </a:pPr>
            <a:r>
              <a:rPr lang="en-US" dirty="0">
                <a:latin typeface="Noto Sans SC" pitchFamily="34" charset="0"/>
                <a:ea typeface="Noto Sans SC" pitchFamily="34" charset="-122"/>
                <a:cs typeface="Noto Sans SC" pitchFamily="34" charset="-120"/>
              </a:rPr>
              <a:t>Each portfolio document contains a </a:t>
            </a:r>
            <a:r>
              <a:rPr lang="en-US" b="1" dirty="0">
                <a:latin typeface="Noto Sans SC" pitchFamily="34" charset="0"/>
                <a:ea typeface="Noto Sans SC" pitchFamily="34" charset="-122"/>
                <a:cs typeface="Noto Sans SC" pitchFamily="34" charset="-120"/>
              </a:rPr>
              <a:t>Transactions</a:t>
            </a:r>
            <a:br>
              <a:rPr lang="en-US" dirty="0"/>
            </a:br>
            <a:r>
              <a:rPr lang="en-US" dirty="0">
                <a:latin typeface="Noto Sans SC" pitchFamily="34" charset="0"/>
                <a:ea typeface="Noto Sans SC" pitchFamily="34" charset="-122"/>
                <a:cs typeface="Noto Sans SC" pitchFamily="34" charset="-120"/>
              </a:rPr>
              <a:t> sub-collection to track the user's </a:t>
            </a:r>
            <a:r>
              <a:rPr lang="en-US" b="1" dirty="0">
                <a:latin typeface="Noto Sans SC" pitchFamily="34" charset="0"/>
                <a:ea typeface="Noto Sans SC" pitchFamily="34" charset="-122"/>
                <a:cs typeface="Noto Sans SC" pitchFamily="34" charset="-120"/>
              </a:rPr>
              <a:t>buy</a:t>
            </a:r>
            <a:r>
              <a:rPr lang="en-US" dirty="0">
                <a:latin typeface="Noto Sans SC" pitchFamily="34" charset="0"/>
                <a:ea typeface="Noto Sans SC" pitchFamily="34" charset="-122"/>
                <a:cs typeface="Noto Sans SC" pitchFamily="34" charset="-120"/>
              </a:rPr>
              <a:t>, </a:t>
            </a:r>
            <a:r>
              <a:rPr lang="en-US" b="1" dirty="0">
                <a:latin typeface="Noto Sans SC" pitchFamily="34" charset="0"/>
                <a:ea typeface="Noto Sans SC" pitchFamily="34" charset="-122"/>
                <a:cs typeface="Noto Sans SC" pitchFamily="34" charset="-120"/>
              </a:rPr>
              <a:t>sell</a:t>
            </a:r>
            <a:r>
              <a:rPr lang="en-US" dirty="0">
                <a:latin typeface="Noto Sans SC" pitchFamily="34" charset="0"/>
                <a:ea typeface="Noto Sans SC" pitchFamily="34" charset="-122"/>
                <a:cs typeface="Noto Sans SC" pitchFamily="34" charset="-120"/>
              </a:rPr>
              <a:t>, and </a:t>
            </a:r>
            <a:r>
              <a:rPr lang="en-US" b="1" dirty="0">
                <a:latin typeface="Noto Sans SC" pitchFamily="34" charset="0"/>
                <a:ea typeface="Noto Sans SC" pitchFamily="34" charset="-122"/>
                <a:cs typeface="Noto Sans SC" pitchFamily="34" charset="-120"/>
              </a:rPr>
              <a:t>transfer</a:t>
            </a:r>
            <a:r>
              <a:rPr lang="en-US" dirty="0">
                <a:latin typeface="Noto Sans SC" pitchFamily="34" charset="0"/>
                <a:ea typeface="Noto Sans SC" pitchFamily="34" charset="-122"/>
                <a:cs typeface="Noto Sans SC" pitchFamily="34" charset="-120"/>
              </a:rPr>
              <a:t> activities. Every transaction is stored as a separate document inside this sub-collection.</a:t>
            </a:r>
            <a:endParaRPr lang="en-US" dirty="0"/>
          </a:p>
        </p:txBody>
      </p:sp>
      <p:sp>
        <p:nvSpPr>
          <p:cNvPr id="6" name="Text 2"/>
          <p:cNvSpPr/>
          <p:nvPr/>
        </p:nvSpPr>
        <p:spPr>
          <a:xfrm>
            <a:off x="2418979" y="2644338"/>
            <a:ext cx="4128717" cy="645398"/>
          </a:xfrm>
          <a:prstGeom prst="rect">
            <a:avLst/>
          </a:prstGeom>
          <a:noFill/>
          <a:ln/>
        </p:spPr>
        <p:txBody>
          <a:bodyPr wrap="square" rtlCol="0" anchor="ctr"/>
          <a:lstStyle/>
          <a:p>
            <a:pPr marL="0" indent="0" algn="ctr">
              <a:lnSpc>
                <a:spcPct val="150000"/>
              </a:lnSpc>
              <a:buNone/>
            </a:pPr>
            <a:r>
              <a:rPr lang="en-US" sz="875" b="1" dirty="0">
                <a:solidFill>
                  <a:srgbClr val="FFFFFF"/>
                </a:solidFill>
                <a:latin typeface="Noto Sans SC" pitchFamily="34" charset="0"/>
                <a:ea typeface="Noto Sans SC" pitchFamily="34" charset="-122"/>
                <a:cs typeface="Noto Sans SC" pitchFamily="34" charset="-120"/>
              </a:rPr>
              <a:t>Transaction Fields:</a:t>
            </a:r>
            <a:endParaRPr lang="en-US" sz="875" dirty="0"/>
          </a:p>
        </p:txBody>
      </p:sp>
      <p:sp>
        <p:nvSpPr>
          <p:cNvPr id="8" name="Text 3"/>
          <p:cNvSpPr/>
          <p:nvPr/>
        </p:nvSpPr>
        <p:spPr>
          <a:xfrm>
            <a:off x="2418979" y="3756620"/>
            <a:ext cx="4128717" cy="645398"/>
          </a:xfrm>
          <a:prstGeom prst="rect">
            <a:avLst/>
          </a:prstGeom>
          <a:noFill/>
          <a:ln/>
        </p:spPr>
        <p:txBody>
          <a:bodyPr wrap="square" rtlCol="0" anchor="ctr"/>
          <a:lstStyle/>
          <a:p>
            <a:pPr marL="0" indent="0" algn="ctr">
              <a:lnSpc>
                <a:spcPct val="150000"/>
              </a:lnSpc>
              <a:buNone/>
            </a:pPr>
            <a:r>
              <a:rPr lang="en-US" sz="875" b="1" dirty="0">
                <a:solidFill>
                  <a:srgbClr val="FFFFFF"/>
                </a:solidFill>
                <a:latin typeface="Noto Sans SC" pitchFamily="34" charset="0"/>
                <a:ea typeface="Noto Sans SC" pitchFamily="34" charset="-122"/>
                <a:cs typeface="Noto Sans SC" pitchFamily="34" charset="-120"/>
              </a:rPr>
              <a:t>Example Transactions:</a:t>
            </a:r>
            <a:endParaRPr lang="en-US" sz="875"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800" fill="hold"/>
                                        <p:tgtEl>
                                          <p:spTgt spid="4"/>
                                        </p:tgtEl>
                                        <p:attrNameLst>
                                          <p:attrName>ppt_x</p:attrName>
                                        </p:attrNameLst>
                                      </p:cBhvr>
                                      <p:tavLst>
                                        <p:tav tm="0">
                                          <p:val>
                                            <p:strVal val="1+#ppt_w/2"/>
                                          </p:val>
                                        </p:tav>
                                        <p:tav tm="100000">
                                          <p:val>
                                            <p:strVal val="#ppt_x"/>
                                          </p:val>
                                        </p:tav>
                                      </p:tavLst>
                                    </p:anim>
                                    <p:anim calcmode="lin" valueType="num">
                                      <p:cBhvr additive="base">
                                        <p:cTn id="12" dur="8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800" fill="hold"/>
                                        <p:tgtEl>
                                          <p:spTgt spid="6"/>
                                        </p:tgtEl>
                                        <p:attrNameLst>
                                          <p:attrName>ppt_x</p:attrName>
                                        </p:attrNameLst>
                                      </p:cBhvr>
                                      <p:tavLst>
                                        <p:tav tm="0">
                                          <p:val>
                                            <p:strVal val="1+#ppt_w/2"/>
                                          </p:val>
                                        </p:tav>
                                        <p:tav tm="100000">
                                          <p:val>
                                            <p:strVal val="#ppt_x"/>
                                          </p:val>
                                        </p:tav>
                                      </p:tavLst>
                                    </p:anim>
                                    <p:anim calcmode="lin" valueType="num">
                                      <p:cBhvr additive="base">
                                        <p:cTn id="16" dur="8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800" fill="hold"/>
                                        <p:tgtEl>
                                          <p:spTgt spid="8"/>
                                        </p:tgtEl>
                                        <p:attrNameLst>
                                          <p:attrName>ppt_x</p:attrName>
                                        </p:attrNameLst>
                                      </p:cBhvr>
                                      <p:tavLst>
                                        <p:tav tm="0">
                                          <p:val>
                                            <p:strVal val="1+#ppt_w/2"/>
                                          </p:val>
                                        </p:tav>
                                        <p:tav tm="100000">
                                          <p:val>
                                            <p:strVal val="#ppt_x"/>
                                          </p:val>
                                        </p:tav>
                                      </p:tavLst>
                                    </p:anim>
                                    <p:anim calcmode="lin" valueType="num">
                                      <p:cBhvr additive="base">
                                        <p:cTn id="20" dur="8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P spid="6" grpId="0" bldLvl="0" animBg="1"/>
      <p:bldP spid="8"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Transaction Fields:</a:t>
            </a:r>
            <a:endParaRPr lang="en-US" sz="2660" dirty="0"/>
          </a:p>
        </p:txBody>
      </p:sp>
      <p:sp>
        <p:nvSpPr>
          <p:cNvPr id="3" name="Text 1"/>
          <p:cNvSpPr/>
          <p:nvPr/>
        </p:nvSpPr>
        <p:spPr>
          <a:xfrm>
            <a:off x="369278" y="973015"/>
            <a:ext cx="8352692" cy="3381375"/>
          </a:xfrm>
          <a:prstGeom prst="rect">
            <a:avLst/>
          </a:prstGeom>
          <a:noFill/>
          <a:ln/>
        </p:spPr>
        <p:txBody>
          <a:bodyPr wrap="square" rtlCol="0" anchor="t"/>
          <a:lstStyle/>
          <a:p>
            <a:pPr marL="381000" lvl="1" indent="-190500" algn="l">
              <a:lnSpc>
                <a:spcPct val="150000"/>
              </a:lnSpc>
              <a:buSzPct val="100000"/>
              <a:buChar char="•"/>
            </a:pPr>
            <a:r>
              <a:rPr lang="en-US" sz="1100" b="1" dirty="0">
                <a:solidFill>
                  <a:srgbClr val="383838"/>
                </a:solidFill>
                <a:latin typeface="Noto Sans SC" pitchFamily="34" charset="0"/>
                <a:ea typeface="Noto Sans SC" pitchFamily="34" charset="-122"/>
                <a:cs typeface="Noto Sans SC" pitchFamily="34" charset="-120"/>
              </a:rPr>
              <a:t>transactionId</a:t>
            </a:r>
            <a:r>
              <a:rPr lang="en-US" sz="1100" dirty="0">
                <a:solidFill>
                  <a:srgbClr val="383838"/>
                </a:solidFill>
                <a:latin typeface="Noto Sans SC" pitchFamily="34" charset="0"/>
                <a:ea typeface="Noto Sans SC" pitchFamily="34" charset="-122"/>
                <a:cs typeface="Noto Sans SC" pitchFamily="34" charset="-120"/>
              </a:rPr>
              <a:t>:</a:t>
            </a:r>
            <a:br>
              <a:rPr sz="1100" dirty="0"/>
            </a:br>
            <a:r>
              <a:rPr lang="en-US" sz="1100" dirty="0">
                <a:solidFill>
                  <a:srgbClr val="383838"/>
                </a:solidFill>
                <a:latin typeface="Noto Sans SC" pitchFamily="34" charset="0"/>
                <a:ea typeface="Noto Sans SC" pitchFamily="34" charset="-122"/>
                <a:cs typeface="Noto Sans SC" pitchFamily="34" charset="-120"/>
              </a:rPr>
              <a:t> Auto-generated unique identifier for each transaction.</a:t>
            </a:r>
            <a:endParaRPr lang="en-US" sz="1100" dirty="0"/>
          </a:p>
          <a:p>
            <a:pPr marL="381000" lvl="1" indent="-190500" algn="l">
              <a:lnSpc>
                <a:spcPct val="150000"/>
              </a:lnSpc>
              <a:buSzPct val="100000"/>
              <a:buChar char="•"/>
            </a:pPr>
            <a:r>
              <a:rPr lang="en-US" sz="1100" b="1" dirty="0">
                <a:solidFill>
                  <a:srgbClr val="383838"/>
                </a:solidFill>
                <a:latin typeface="Noto Sans SC" pitchFamily="34" charset="0"/>
                <a:ea typeface="Noto Sans SC" pitchFamily="34" charset="-122"/>
                <a:cs typeface="Noto Sans SC" pitchFamily="34" charset="-120"/>
              </a:rPr>
              <a:t>type</a:t>
            </a:r>
            <a:r>
              <a:rPr lang="en-US" sz="1100" dirty="0">
                <a:solidFill>
                  <a:srgbClr val="383838"/>
                </a:solidFill>
                <a:latin typeface="Noto Sans SC" pitchFamily="34" charset="0"/>
                <a:ea typeface="Noto Sans SC" pitchFamily="34" charset="-122"/>
                <a:cs typeface="Noto Sans SC" pitchFamily="34" charset="-120"/>
              </a:rPr>
              <a:t>:</a:t>
            </a:r>
            <a:br>
              <a:rPr sz="1100" dirty="0"/>
            </a:br>
            <a:r>
              <a:rPr lang="en-US" sz="1100" dirty="0">
                <a:solidFill>
                  <a:srgbClr val="383838"/>
                </a:solidFill>
                <a:latin typeface="Noto Sans SC" pitchFamily="34" charset="0"/>
                <a:ea typeface="Noto Sans SC" pitchFamily="34" charset="-122"/>
                <a:cs typeface="Noto Sans SC" pitchFamily="34" charset="-120"/>
              </a:rPr>
              <a:t> The type of transaction (e.g., "buy", "sell", or "transfer").</a:t>
            </a:r>
            <a:endParaRPr lang="en-US" sz="1100" dirty="0"/>
          </a:p>
          <a:p>
            <a:pPr marL="381000" lvl="1" indent="-190500" algn="l">
              <a:lnSpc>
                <a:spcPct val="150000"/>
              </a:lnSpc>
              <a:buSzPct val="100000"/>
              <a:buChar char="•"/>
            </a:pPr>
            <a:r>
              <a:rPr lang="en-US" sz="1100" b="1" dirty="0">
                <a:solidFill>
                  <a:srgbClr val="383838"/>
                </a:solidFill>
                <a:latin typeface="Noto Sans SC" pitchFamily="34" charset="0"/>
                <a:ea typeface="Noto Sans SC" pitchFamily="34" charset="-122"/>
                <a:cs typeface="Noto Sans SC" pitchFamily="34" charset="-120"/>
              </a:rPr>
              <a:t>cryptocurrency</a:t>
            </a:r>
            <a:r>
              <a:rPr lang="en-US" sz="1100" dirty="0">
                <a:solidFill>
                  <a:srgbClr val="383838"/>
                </a:solidFill>
                <a:latin typeface="Noto Sans SC" pitchFamily="34" charset="0"/>
                <a:ea typeface="Noto Sans SC" pitchFamily="34" charset="-122"/>
                <a:cs typeface="Noto Sans SC" pitchFamily="34" charset="-120"/>
              </a:rPr>
              <a:t>:</a:t>
            </a:r>
            <a:br>
              <a:rPr sz="1100" dirty="0"/>
            </a:br>
            <a:r>
              <a:rPr lang="en-US" sz="1100" dirty="0">
                <a:solidFill>
                  <a:srgbClr val="383838"/>
                </a:solidFill>
                <a:latin typeface="Noto Sans SC" pitchFamily="34" charset="0"/>
                <a:ea typeface="Noto Sans SC" pitchFamily="34" charset="-122"/>
                <a:cs typeface="Noto Sans SC" pitchFamily="34" charset="-120"/>
              </a:rPr>
              <a:t> The cryptocurrency involved in the transaction (symbol).</a:t>
            </a:r>
            <a:endParaRPr lang="en-US" sz="1100" dirty="0"/>
          </a:p>
          <a:p>
            <a:pPr marL="381000" lvl="1" indent="-190500" algn="l">
              <a:lnSpc>
                <a:spcPct val="150000"/>
              </a:lnSpc>
              <a:buSzPct val="100000"/>
              <a:buChar char="•"/>
            </a:pPr>
            <a:r>
              <a:rPr lang="en-US" sz="1100" b="1" dirty="0">
                <a:solidFill>
                  <a:srgbClr val="383838"/>
                </a:solidFill>
                <a:latin typeface="Noto Sans SC" pitchFamily="34" charset="0"/>
                <a:ea typeface="Noto Sans SC" pitchFamily="34" charset="-122"/>
                <a:cs typeface="Noto Sans SC" pitchFamily="34" charset="-120"/>
              </a:rPr>
              <a:t>amount</a:t>
            </a:r>
            <a:r>
              <a:rPr lang="en-US" sz="1100" dirty="0">
                <a:solidFill>
                  <a:srgbClr val="383838"/>
                </a:solidFill>
                <a:latin typeface="Noto Sans SC" pitchFamily="34" charset="0"/>
                <a:ea typeface="Noto Sans SC" pitchFamily="34" charset="-122"/>
                <a:cs typeface="Noto Sans SC" pitchFamily="34" charset="-120"/>
              </a:rPr>
              <a:t>:</a:t>
            </a:r>
            <a:br>
              <a:rPr sz="1100" dirty="0"/>
            </a:br>
            <a:r>
              <a:rPr lang="en-US" sz="1100" dirty="0">
                <a:solidFill>
                  <a:srgbClr val="383838"/>
                </a:solidFill>
                <a:latin typeface="Noto Sans SC" pitchFamily="34" charset="0"/>
                <a:ea typeface="Noto Sans SC" pitchFamily="34" charset="-122"/>
                <a:cs typeface="Noto Sans SC" pitchFamily="34" charset="-120"/>
              </a:rPr>
              <a:t> The amount of cryptocurrency transacted.</a:t>
            </a:r>
            <a:endParaRPr lang="en-US" sz="1100" dirty="0"/>
          </a:p>
          <a:p>
            <a:pPr marL="381000" lvl="1" indent="-190500" algn="l">
              <a:lnSpc>
                <a:spcPct val="150000"/>
              </a:lnSpc>
              <a:buSzPct val="100000"/>
              <a:buChar char="•"/>
            </a:pPr>
            <a:r>
              <a:rPr lang="en-US" sz="1100" b="1" dirty="0">
                <a:solidFill>
                  <a:srgbClr val="383838"/>
                </a:solidFill>
                <a:latin typeface="Noto Sans SC" pitchFamily="34" charset="0"/>
                <a:ea typeface="Noto Sans SC" pitchFamily="34" charset="-122"/>
                <a:cs typeface="Noto Sans SC" pitchFamily="34" charset="-120"/>
              </a:rPr>
              <a:t>price</a:t>
            </a:r>
            <a:r>
              <a:rPr lang="en-US" sz="1100" dirty="0">
                <a:solidFill>
                  <a:srgbClr val="383838"/>
                </a:solidFill>
                <a:latin typeface="Noto Sans SC" pitchFamily="34" charset="0"/>
                <a:ea typeface="Noto Sans SC" pitchFamily="34" charset="-122"/>
                <a:cs typeface="Noto Sans SC" pitchFamily="34" charset="-120"/>
              </a:rPr>
              <a:t>:</a:t>
            </a:r>
            <a:br>
              <a:rPr sz="1100" dirty="0"/>
            </a:br>
            <a:r>
              <a:rPr lang="en-US" sz="1100" dirty="0">
                <a:solidFill>
                  <a:srgbClr val="383838"/>
                </a:solidFill>
                <a:latin typeface="Noto Sans SC" pitchFamily="34" charset="0"/>
                <a:ea typeface="Noto Sans SC" pitchFamily="34" charset="-122"/>
                <a:cs typeface="Noto Sans SC" pitchFamily="34" charset="-120"/>
              </a:rPr>
              <a:t> The price per unit at the time of the transaction (for buy/sell transactions).</a:t>
            </a:r>
            <a:endParaRPr lang="en-US" sz="1100" dirty="0"/>
          </a:p>
          <a:p>
            <a:pPr marL="381000" lvl="1" indent="-190500" algn="l">
              <a:lnSpc>
                <a:spcPct val="150000"/>
              </a:lnSpc>
              <a:buSzPct val="100000"/>
              <a:buChar char="•"/>
            </a:pPr>
            <a:r>
              <a:rPr lang="en-US" sz="1100" b="1" dirty="0">
                <a:solidFill>
                  <a:srgbClr val="383838"/>
                </a:solidFill>
                <a:latin typeface="Noto Sans SC" pitchFamily="34" charset="0"/>
                <a:ea typeface="Noto Sans SC" pitchFamily="34" charset="-122"/>
                <a:cs typeface="Noto Sans SC" pitchFamily="34" charset="-120"/>
              </a:rPr>
              <a:t>transferType</a:t>
            </a:r>
            <a:r>
              <a:rPr lang="en-US" sz="1100" dirty="0">
                <a:solidFill>
                  <a:srgbClr val="383838"/>
                </a:solidFill>
                <a:latin typeface="Noto Sans SC" pitchFamily="34" charset="0"/>
                <a:ea typeface="Noto Sans SC" pitchFamily="34" charset="-122"/>
                <a:cs typeface="Noto Sans SC" pitchFamily="34" charset="-120"/>
              </a:rPr>
              <a:t>:</a:t>
            </a:r>
            <a:br>
              <a:rPr sz="1100" dirty="0"/>
            </a:br>
            <a:r>
              <a:rPr lang="en-US" sz="1100" dirty="0">
                <a:solidFill>
                  <a:srgbClr val="383838"/>
                </a:solidFill>
                <a:latin typeface="Noto Sans SC" pitchFamily="34" charset="0"/>
                <a:ea typeface="Noto Sans SC" pitchFamily="34" charset="-122"/>
                <a:cs typeface="Noto Sans SC" pitchFamily="34" charset="-120"/>
              </a:rPr>
              <a:t> For transfers, indicates whether it's a transfer "in" (deposit) or "out" (withdrawal).</a:t>
            </a:r>
            <a:endParaRPr lang="en-US" sz="1100" dirty="0"/>
          </a:p>
          <a:p>
            <a:pPr marL="381000" lvl="1" indent="-190500" algn="l">
              <a:lnSpc>
                <a:spcPct val="150000"/>
              </a:lnSpc>
              <a:buSzPct val="100000"/>
              <a:buChar char="•"/>
            </a:pPr>
            <a:r>
              <a:rPr lang="en-US" sz="1100" b="1" dirty="0">
                <a:solidFill>
                  <a:srgbClr val="383838"/>
                </a:solidFill>
                <a:latin typeface="Noto Sans SC" pitchFamily="34" charset="0"/>
                <a:ea typeface="Noto Sans SC" pitchFamily="34" charset="-122"/>
                <a:cs typeface="Noto Sans SC" pitchFamily="34" charset="-120"/>
              </a:rPr>
              <a:t>date</a:t>
            </a:r>
            <a:r>
              <a:rPr lang="en-US" sz="1100" dirty="0">
                <a:solidFill>
                  <a:srgbClr val="383838"/>
                </a:solidFill>
                <a:latin typeface="Noto Sans SC" pitchFamily="34" charset="0"/>
                <a:ea typeface="Noto Sans SC" pitchFamily="34" charset="-122"/>
                <a:cs typeface="Noto Sans SC" pitchFamily="34" charset="-120"/>
              </a:rPr>
              <a:t>:</a:t>
            </a:r>
            <a:br>
              <a:rPr sz="1100" dirty="0"/>
            </a:br>
            <a:r>
              <a:rPr lang="en-US" sz="1100" dirty="0">
                <a:solidFill>
                  <a:srgbClr val="383838"/>
                </a:solidFill>
                <a:latin typeface="Noto Sans SC" pitchFamily="34" charset="0"/>
                <a:ea typeface="Noto Sans SC" pitchFamily="34" charset="-122"/>
                <a:cs typeface="Noto Sans SC" pitchFamily="34" charset="-120"/>
              </a:rPr>
              <a:t> Timestamp representing the date and time of the transaction.</a:t>
            </a:r>
            <a:endParaRPr lang="en-US" sz="1100" dirty="0"/>
          </a:p>
          <a:p>
            <a:pPr marL="381000" lvl="1" indent="-190500" algn="l">
              <a:lnSpc>
                <a:spcPct val="150000"/>
              </a:lnSpc>
              <a:buSzPct val="100000"/>
              <a:buChar char="•"/>
            </a:pPr>
            <a:r>
              <a:rPr lang="en-US" sz="1100" b="1" dirty="0">
                <a:solidFill>
                  <a:srgbClr val="383838"/>
                </a:solidFill>
                <a:latin typeface="Noto Sans SC" pitchFamily="34" charset="0"/>
                <a:ea typeface="Noto Sans SC" pitchFamily="34" charset="-122"/>
                <a:cs typeface="Noto Sans SC" pitchFamily="34" charset="-120"/>
              </a:rPr>
              <a:t>fees</a:t>
            </a:r>
            <a:r>
              <a:rPr lang="en-US" sz="1100" dirty="0">
                <a:solidFill>
                  <a:srgbClr val="383838"/>
                </a:solidFill>
                <a:latin typeface="Noto Sans SC" pitchFamily="34" charset="0"/>
                <a:ea typeface="Noto Sans SC" pitchFamily="34" charset="-122"/>
                <a:cs typeface="Noto Sans SC" pitchFamily="34" charset="-120"/>
              </a:rPr>
              <a:t>:</a:t>
            </a:r>
            <a:br>
              <a:rPr sz="1100" dirty="0"/>
            </a:br>
            <a:r>
              <a:rPr lang="en-US" sz="1100" dirty="0">
                <a:solidFill>
                  <a:srgbClr val="383838"/>
                </a:solidFill>
                <a:latin typeface="Noto Sans SC" pitchFamily="34" charset="0"/>
                <a:ea typeface="Noto Sans SC" pitchFamily="34" charset="-122"/>
                <a:cs typeface="Noto Sans SC" pitchFamily="34" charset="-120"/>
              </a:rPr>
              <a:t> (Optional) Transaction fees associated with the trade or transfer.</a:t>
            </a:r>
            <a:endParaRPr lang="en-US" sz="1100" dirty="0"/>
          </a:p>
          <a:p>
            <a:pPr marL="381000" lvl="1" indent="-190500" algn="l">
              <a:lnSpc>
                <a:spcPct val="150000"/>
              </a:lnSpc>
              <a:buSzPct val="100000"/>
              <a:buChar char="•"/>
            </a:pPr>
            <a:r>
              <a:rPr lang="en-US" sz="1100" b="1" dirty="0">
                <a:solidFill>
                  <a:srgbClr val="383838"/>
                </a:solidFill>
                <a:latin typeface="Noto Sans SC" pitchFamily="34" charset="0"/>
                <a:ea typeface="Noto Sans SC" pitchFamily="34" charset="-122"/>
                <a:cs typeface="Noto Sans SC" pitchFamily="34" charset="-120"/>
              </a:rPr>
              <a:t>notes</a:t>
            </a:r>
            <a:r>
              <a:rPr lang="en-US" sz="1100" dirty="0">
                <a:solidFill>
                  <a:srgbClr val="383838"/>
                </a:solidFill>
                <a:latin typeface="Noto Sans SC" pitchFamily="34" charset="0"/>
                <a:ea typeface="Noto Sans SC" pitchFamily="34" charset="-122"/>
                <a:cs typeface="Noto Sans SC" pitchFamily="34" charset="-120"/>
              </a:rPr>
              <a:t>:</a:t>
            </a:r>
            <a:br>
              <a:rPr sz="1100" dirty="0"/>
            </a:br>
            <a:r>
              <a:rPr lang="en-US" sz="1100" dirty="0">
                <a:solidFill>
                  <a:srgbClr val="383838"/>
                </a:solidFill>
                <a:latin typeface="Noto Sans SC" pitchFamily="34" charset="0"/>
                <a:ea typeface="Noto Sans SC" pitchFamily="34" charset="-122"/>
                <a:cs typeface="Noto Sans SC" pitchFamily="34" charset="-120"/>
              </a:rPr>
              <a:t> (Optional) Additional notes about the transaction.</a:t>
            </a:r>
            <a:endParaRPr lang="en-US" sz="1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1+#ppt_w/2"/>
                                          </p:val>
                                        </p:tav>
                                        <p:tav tm="100000">
                                          <p:val>
                                            <p:strVal val="#ppt_x"/>
                                          </p:val>
                                        </p:tav>
                                      </p:tavLst>
                                    </p:anim>
                                    <p:anim calcmode="lin" valueType="num">
                                      <p:cBhvr additive="base">
                                        <p:cTn id="13" dur="8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Example Transactions:</a:t>
            </a:r>
            <a:endParaRPr lang="en-US" sz="2660" dirty="0"/>
          </a:p>
        </p:txBody>
      </p:sp>
      <p:sp>
        <p:nvSpPr>
          <p:cNvPr id="3" name="Text 1"/>
          <p:cNvSpPr/>
          <p:nvPr/>
        </p:nvSpPr>
        <p:spPr>
          <a:xfrm>
            <a:off x="647700" y="1002983"/>
            <a:ext cx="7415213" cy="114300"/>
          </a:xfrm>
          <a:prstGeom prst="rect">
            <a:avLst/>
          </a:prstGeom>
          <a:noFill/>
          <a:ln/>
        </p:spPr>
        <p:txBody>
          <a:bodyPr wrap="square" rtlCol="0" anchor="t"/>
          <a:lstStyle/>
          <a:p>
            <a:pPr marL="190500" indent="-1905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1. </a:t>
            </a:r>
            <a:r>
              <a:rPr lang="en-US" sz="1600" b="1" dirty="0">
                <a:solidFill>
                  <a:srgbClr val="383838"/>
                </a:solidFill>
                <a:latin typeface="Noto Sans SC" pitchFamily="34" charset="0"/>
                <a:ea typeface="Noto Sans SC" pitchFamily="34" charset="-122"/>
                <a:cs typeface="Noto Sans SC" pitchFamily="34" charset="-120"/>
              </a:rPr>
              <a:t>Buy Transaction:</a:t>
            </a:r>
            <a:endParaRPr lang="en-US" sz="1600" dirty="0"/>
          </a:p>
        </p:txBody>
      </p:sp>
      <p:pic>
        <p:nvPicPr>
          <p:cNvPr id="5" name="Image 1" descr="preencoded.png"/>
          <p:cNvPicPr>
            <a:picLocks noChangeAspect="1"/>
          </p:cNvPicPr>
          <p:nvPr/>
        </p:nvPicPr>
        <p:blipFill>
          <a:blip r:embed="rId3"/>
          <a:srcRect t="18994"/>
          <a:stretch/>
        </p:blipFill>
        <p:spPr>
          <a:xfrm>
            <a:off x="823546" y="1441133"/>
            <a:ext cx="7415213" cy="1527736"/>
          </a:xfrm>
          <a:prstGeom prst="rect">
            <a:avLst/>
          </a:prstGeom>
        </p:spPr>
      </p:pic>
      <p:sp>
        <p:nvSpPr>
          <p:cNvPr id="6" name="Text 2"/>
          <p:cNvSpPr/>
          <p:nvPr/>
        </p:nvSpPr>
        <p:spPr>
          <a:xfrm>
            <a:off x="762000" y="2854569"/>
            <a:ext cx="7415213" cy="114300"/>
          </a:xfrm>
          <a:prstGeom prst="rect">
            <a:avLst/>
          </a:prstGeom>
          <a:noFill/>
          <a:ln/>
        </p:spPr>
        <p:txBody>
          <a:bodyPr wrap="square" rtlCol="0" anchor="t"/>
          <a:lstStyle/>
          <a:p>
            <a:pPr marL="190500" indent="-1905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2. </a:t>
            </a:r>
            <a:r>
              <a:rPr lang="en-US" sz="1600" b="1" dirty="0">
                <a:solidFill>
                  <a:srgbClr val="383838"/>
                </a:solidFill>
                <a:latin typeface="Noto Sans SC" pitchFamily="34" charset="0"/>
                <a:ea typeface="Noto Sans SC" pitchFamily="34" charset="-122"/>
                <a:cs typeface="Noto Sans SC" pitchFamily="34" charset="-120"/>
              </a:rPr>
              <a:t>Sell Transaction:</a:t>
            </a:r>
            <a:endParaRPr lang="en-US" sz="1600" dirty="0"/>
          </a:p>
        </p:txBody>
      </p:sp>
      <p:pic>
        <p:nvPicPr>
          <p:cNvPr id="7" name="Image 2" descr="preencoded.png"/>
          <p:cNvPicPr>
            <a:picLocks noChangeAspect="1"/>
          </p:cNvPicPr>
          <p:nvPr/>
        </p:nvPicPr>
        <p:blipFill>
          <a:blip r:embed="rId4"/>
          <a:srcRect t="10616"/>
          <a:stretch/>
        </p:blipFill>
        <p:spPr>
          <a:xfrm>
            <a:off x="823546" y="3312943"/>
            <a:ext cx="7415213" cy="1685740"/>
          </a:xfrm>
          <a:prstGeom prst="rect">
            <a:avLst/>
          </a:prstGeom>
        </p:spPr>
      </p:pic>
      <p:sp>
        <p:nvSpPr>
          <p:cNvPr id="8" name="Text 3"/>
          <p:cNvSpPr/>
          <p:nvPr/>
        </p:nvSpPr>
        <p:spPr>
          <a:xfrm>
            <a:off x="762000" y="4854819"/>
            <a:ext cx="7415213" cy="114300"/>
          </a:xfrm>
          <a:prstGeom prst="rect">
            <a:avLst/>
          </a:prstGeom>
          <a:noFill/>
          <a:ln/>
        </p:spPr>
        <p:txBody>
          <a:bodyPr wrap="square" rtlCol="0" anchor="t"/>
          <a:lstStyle/>
          <a:p>
            <a:pPr marL="190500" indent="-190500" algn="l">
              <a:lnSpc>
                <a:spcPct val="150000"/>
              </a:lnSpc>
              <a:buSzPct val="100000"/>
              <a:buChar char="•"/>
            </a:pPr>
            <a:r>
              <a:rPr lang="en-US" sz="420" dirty="0">
                <a:solidFill>
                  <a:srgbClr val="383838"/>
                </a:solidFill>
                <a:latin typeface="Noto Sans SC" pitchFamily="34" charset="0"/>
                <a:ea typeface="Noto Sans SC" pitchFamily="34" charset="-122"/>
                <a:cs typeface="Noto Sans SC" pitchFamily="34" charset="-120"/>
              </a:rPr>
              <a:t>3. </a:t>
            </a:r>
            <a:r>
              <a:rPr lang="en-US" sz="420" b="1" dirty="0">
                <a:solidFill>
                  <a:srgbClr val="383838"/>
                </a:solidFill>
                <a:latin typeface="Noto Sans SC" pitchFamily="34" charset="0"/>
                <a:ea typeface="Noto Sans SC" pitchFamily="34" charset="-122"/>
                <a:cs typeface="Noto Sans SC" pitchFamily="34" charset="-120"/>
              </a:rPr>
              <a:t>Transfer Transaction (In):</a:t>
            </a:r>
            <a:endParaRPr lang="en-US" sz="420" dirty="0"/>
          </a:p>
        </p:txBody>
      </p:sp>
      <p:pic>
        <p:nvPicPr>
          <p:cNvPr id="9" name="Image 3" descr="preencoded.png"/>
          <p:cNvPicPr>
            <a:picLocks noChangeAspect="1"/>
          </p:cNvPicPr>
          <p:nvPr/>
        </p:nvPicPr>
        <p:blipFill>
          <a:blip r:embed="rId5"/>
          <a:stretch>
            <a:fillRect/>
          </a:stretch>
        </p:blipFill>
        <p:spPr>
          <a:xfrm>
            <a:off x="762000" y="5391150"/>
            <a:ext cx="7415213" cy="1885950"/>
          </a:xfrm>
          <a:prstGeom prst="rect">
            <a:avLst/>
          </a:prstGeom>
        </p:spPr>
      </p:pic>
      <p:sp>
        <p:nvSpPr>
          <p:cNvPr id="10" name="Text 4"/>
          <p:cNvSpPr/>
          <p:nvPr/>
        </p:nvSpPr>
        <p:spPr>
          <a:xfrm>
            <a:off x="762000" y="7277100"/>
            <a:ext cx="7415213" cy="114300"/>
          </a:xfrm>
          <a:prstGeom prst="rect">
            <a:avLst/>
          </a:prstGeom>
          <a:noFill/>
          <a:ln/>
        </p:spPr>
        <p:txBody>
          <a:bodyPr wrap="square" rtlCol="0" anchor="t"/>
          <a:lstStyle/>
          <a:p>
            <a:pPr marL="190500" indent="-190500" algn="l">
              <a:lnSpc>
                <a:spcPct val="150000"/>
              </a:lnSpc>
              <a:buSzPct val="100000"/>
              <a:buChar char="•"/>
            </a:pPr>
            <a:r>
              <a:rPr lang="en-US" sz="420" dirty="0">
                <a:solidFill>
                  <a:srgbClr val="383838"/>
                </a:solidFill>
                <a:latin typeface="Noto Sans SC" pitchFamily="34" charset="0"/>
                <a:ea typeface="Noto Sans SC" pitchFamily="34" charset="-122"/>
                <a:cs typeface="Noto Sans SC" pitchFamily="34" charset="-120"/>
              </a:rPr>
              <a:t>4. </a:t>
            </a:r>
            <a:r>
              <a:rPr lang="en-US" sz="420" b="1" dirty="0">
                <a:solidFill>
                  <a:srgbClr val="383838"/>
                </a:solidFill>
                <a:latin typeface="Noto Sans SC" pitchFamily="34" charset="0"/>
                <a:ea typeface="Noto Sans SC" pitchFamily="34" charset="-122"/>
                <a:cs typeface="Noto Sans SC" pitchFamily="34" charset="-120"/>
              </a:rPr>
              <a:t>Transfer Transaction (Out):</a:t>
            </a:r>
            <a:endParaRPr lang="en-US" sz="420" dirty="0"/>
          </a:p>
        </p:txBody>
      </p:sp>
      <p:pic>
        <p:nvPicPr>
          <p:cNvPr id="11" name="Image 4" descr="preencoded.png"/>
          <p:cNvPicPr>
            <a:picLocks noChangeAspect="1"/>
          </p:cNvPicPr>
          <p:nvPr/>
        </p:nvPicPr>
        <p:blipFill>
          <a:blip r:embed="rId6"/>
          <a:stretch>
            <a:fillRect/>
          </a:stretch>
        </p:blipFill>
        <p:spPr>
          <a:xfrm>
            <a:off x="762000" y="7391400"/>
            <a:ext cx="7415213" cy="1885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1+#ppt_w/2"/>
                                          </p:val>
                                        </p:tav>
                                        <p:tav tm="100000">
                                          <p:val>
                                            <p:strVal val="#ppt_x"/>
                                          </p:val>
                                        </p:tav>
                                      </p:tavLst>
                                    </p:anim>
                                    <p:anim calcmode="lin" valueType="num">
                                      <p:cBhvr additive="base">
                                        <p:cTn id="13" dur="8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6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800" fill="hold"/>
                                        <p:tgtEl>
                                          <p:spTgt spid="5"/>
                                        </p:tgtEl>
                                        <p:attrNameLst>
                                          <p:attrName>ppt_x</p:attrName>
                                        </p:attrNameLst>
                                      </p:cBhvr>
                                      <p:tavLst>
                                        <p:tav tm="0">
                                          <p:val>
                                            <p:strVal val="1+#ppt_w/2"/>
                                          </p:val>
                                        </p:tav>
                                        <p:tav tm="100000">
                                          <p:val>
                                            <p:strVal val="#ppt_x"/>
                                          </p:val>
                                        </p:tav>
                                      </p:tavLst>
                                    </p:anim>
                                    <p:anim calcmode="lin" valueType="num">
                                      <p:cBhvr additive="base">
                                        <p:cTn id="18" dur="800" fill="hold"/>
                                        <p:tgtEl>
                                          <p:spTgt spid="5"/>
                                        </p:tgtEl>
                                        <p:attrNameLst>
                                          <p:attrName>ppt_y</p:attrName>
                                        </p:attrNameLst>
                                      </p:cBhvr>
                                      <p:tavLst>
                                        <p:tav tm="0">
                                          <p:val>
                                            <p:strVal val="#ppt_y"/>
                                          </p:val>
                                        </p:tav>
                                        <p:tav tm="100000">
                                          <p:val>
                                            <p:strVal val="#ppt_y"/>
                                          </p:val>
                                        </p:tav>
                                      </p:tavLst>
                                    </p:anim>
                                  </p:childTnLst>
                                </p:cTn>
                              </p:par>
                            </p:childTnLst>
                          </p:cTn>
                        </p:par>
                        <p:par>
                          <p:cTn id="19" fill="hold">
                            <p:stCondLst>
                              <p:cond delay="2400"/>
                            </p:stCondLst>
                            <p:childTnLst>
                              <p:par>
                                <p:cTn id="20" presetID="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800" fill="hold"/>
                                        <p:tgtEl>
                                          <p:spTgt spid="6"/>
                                        </p:tgtEl>
                                        <p:attrNameLst>
                                          <p:attrName>ppt_x</p:attrName>
                                        </p:attrNameLst>
                                      </p:cBhvr>
                                      <p:tavLst>
                                        <p:tav tm="0">
                                          <p:val>
                                            <p:strVal val="1+#ppt_w/2"/>
                                          </p:val>
                                        </p:tav>
                                        <p:tav tm="100000">
                                          <p:val>
                                            <p:strVal val="#ppt_x"/>
                                          </p:val>
                                        </p:tav>
                                      </p:tavLst>
                                    </p:anim>
                                    <p:anim calcmode="lin" valueType="num">
                                      <p:cBhvr additive="base">
                                        <p:cTn id="23" dur="800" fill="hold"/>
                                        <p:tgtEl>
                                          <p:spTgt spid="6"/>
                                        </p:tgtEl>
                                        <p:attrNameLst>
                                          <p:attrName>ppt_y</p:attrName>
                                        </p:attrNameLst>
                                      </p:cBhvr>
                                      <p:tavLst>
                                        <p:tav tm="0">
                                          <p:val>
                                            <p:strVal val="#ppt_y"/>
                                          </p:val>
                                        </p:tav>
                                        <p:tav tm="100000">
                                          <p:val>
                                            <p:strVal val="#ppt_y"/>
                                          </p:val>
                                        </p:tav>
                                      </p:tavLst>
                                    </p:anim>
                                  </p:childTnLst>
                                </p:cTn>
                              </p:par>
                            </p:childTnLst>
                          </p:cTn>
                        </p:par>
                        <p:par>
                          <p:cTn id="24" fill="hold">
                            <p:stCondLst>
                              <p:cond delay="32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800" fill="hold"/>
                                        <p:tgtEl>
                                          <p:spTgt spid="7"/>
                                        </p:tgtEl>
                                        <p:attrNameLst>
                                          <p:attrName>ppt_x</p:attrName>
                                        </p:attrNameLst>
                                      </p:cBhvr>
                                      <p:tavLst>
                                        <p:tav tm="0">
                                          <p:val>
                                            <p:strVal val="1+#ppt_w/2"/>
                                          </p:val>
                                        </p:tav>
                                        <p:tav tm="100000">
                                          <p:val>
                                            <p:strVal val="#ppt_x"/>
                                          </p:val>
                                        </p:tav>
                                      </p:tavLst>
                                    </p:anim>
                                    <p:anim calcmode="lin" valueType="num">
                                      <p:cBhvr additive="base">
                                        <p:cTn id="28" dur="800" fill="hold"/>
                                        <p:tgtEl>
                                          <p:spTgt spid="7"/>
                                        </p:tgtEl>
                                        <p:attrNameLst>
                                          <p:attrName>ppt_y</p:attrName>
                                        </p:attrNameLst>
                                      </p:cBhvr>
                                      <p:tavLst>
                                        <p:tav tm="0">
                                          <p:val>
                                            <p:strVal val="#ppt_y"/>
                                          </p:val>
                                        </p:tav>
                                        <p:tav tm="100000">
                                          <p:val>
                                            <p:strVal val="#ppt_y"/>
                                          </p:val>
                                        </p:tav>
                                      </p:tavLst>
                                    </p:anim>
                                  </p:childTnLst>
                                </p:cTn>
                              </p:par>
                            </p:childTnLst>
                          </p:cTn>
                        </p:par>
                        <p:par>
                          <p:cTn id="29" fill="hold">
                            <p:stCondLst>
                              <p:cond delay="4000"/>
                            </p:stCondLst>
                            <p:childTnLst>
                              <p:par>
                                <p:cTn id="30" presetID="2"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800" fill="hold"/>
                                        <p:tgtEl>
                                          <p:spTgt spid="8"/>
                                        </p:tgtEl>
                                        <p:attrNameLst>
                                          <p:attrName>ppt_x</p:attrName>
                                        </p:attrNameLst>
                                      </p:cBhvr>
                                      <p:tavLst>
                                        <p:tav tm="0">
                                          <p:val>
                                            <p:strVal val="1+#ppt_w/2"/>
                                          </p:val>
                                        </p:tav>
                                        <p:tav tm="100000">
                                          <p:val>
                                            <p:strVal val="#ppt_x"/>
                                          </p:val>
                                        </p:tav>
                                      </p:tavLst>
                                    </p:anim>
                                    <p:anim calcmode="lin" valueType="num">
                                      <p:cBhvr additive="base">
                                        <p:cTn id="33" dur="800" fill="hold"/>
                                        <p:tgtEl>
                                          <p:spTgt spid="8"/>
                                        </p:tgtEl>
                                        <p:attrNameLst>
                                          <p:attrName>ppt_y</p:attrName>
                                        </p:attrNameLst>
                                      </p:cBhvr>
                                      <p:tavLst>
                                        <p:tav tm="0">
                                          <p:val>
                                            <p:strVal val="#ppt_y"/>
                                          </p:val>
                                        </p:tav>
                                        <p:tav tm="100000">
                                          <p:val>
                                            <p:strVal val="#ppt_y"/>
                                          </p:val>
                                        </p:tav>
                                      </p:tavLst>
                                    </p:anim>
                                  </p:childTnLst>
                                </p:cTn>
                              </p:par>
                            </p:childTnLst>
                          </p:cTn>
                        </p:par>
                        <p:par>
                          <p:cTn id="34" fill="hold">
                            <p:stCondLst>
                              <p:cond delay="4800"/>
                            </p:stCondLst>
                            <p:childTnLst>
                              <p:par>
                                <p:cTn id="35" presetID="2" presetClass="entr" presetSubtype="4"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800" fill="hold"/>
                                        <p:tgtEl>
                                          <p:spTgt spid="9"/>
                                        </p:tgtEl>
                                        <p:attrNameLst>
                                          <p:attrName>ppt_x</p:attrName>
                                        </p:attrNameLst>
                                      </p:cBhvr>
                                      <p:tavLst>
                                        <p:tav tm="0">
                                          <p:val>
                                            <p:strVal val="1+#ppt_w/2"/>
                                          </p:val>
                                        </p:tav>
                                        <p:tav tm="100000">
                                          <p:val>
                                            <p:strVal val="#ppt_x"/>
                                          </p:val>
                                        </p:tav>
                                      </p:tavLst>
                                    </p:anim>
                                    <p:anim calcmode="lin" valueType="num">
                                      <p:cBhvr additive="base">
                                        <p:cTn id="38" dur="8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5600"/>
                            </p:stCondLst>
                            <p:childTnLst>
                              <p:par>
                                <p:cTn id="40" presetID="2" presetClass="entr" presetSubtype="4"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800" fill="hold"/>
                                        <p:tgtEl>
                                          <p:spTgt spid="10"/>
                                        </p:tgtEl>
                                        <p:attrNameLst>
                                          <p:attrName>ppt_x</p:attrName>
                                        </p:attrNameLst>
                                      </p:cBhvr>
                                      <p:tavLst>
                                        <p:tav tm="0">
                                          <p:val>
                                            <p:strVal val="1+#ppt_w/2"/>
                                          </p:val>
                                        </p:tav>
                                        <p:tav tm="100000">
                                          <p:val>
                                            <p:strVal val="#ppt_x"/>
                                          </p:val>
                                        </p:tav>
                                      </p:tavLst>
                                    </p:anim>
                                    <p:anim calcmode="lin" valueType="num">
                                      <p:cBhvr additive="base">
                                        <p:cTn id="43" dur="800" fill="hold"/>
                                        <p:tgtEl>
                                          <p:spTgt spid="10"/>
                                        </p:tgtEl>
                                        <p:attrNameLst>
                                          <p:attrName>ppt_y</p:attrName>
                                        </p:attrNameLst>
                                      </p:cBhvr>
                                      <p:tavLst>
                                        <p:tav tm="0">
                                          <p:val>
                                            <p:strVal val="#ppt_y"/>
                                          </p:val>
                                        </p:tav>
                                        <p:tav tm="100000">
                                          <p:val>
                                            <p:strVal val="#ppt_y"/>
                                          </p:val>
                                        </p:tav>
                                      </p:tavLst>
                                    </p:anim>
                                  </p:childTnLst>
                                </p:cTn>
                              </p:par>
                            </p:childTnLst>
                          </p:cTn>
                        </p:par>
                        <p:par>
                          <p:cTn id="44" fill="hold">
                            <p:stCondLst>
                              <p:cond delay="6400"/>
                            </p:stCondLst>
                            <p:childTnLst>
                              <p:par>
                                <p:cTn id="45" presetID="2" presetClass="entr" presetSubtype="4"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800" fill="hold"/>
                                        <p:tgtEl>
                                          <p:spTgt spid="11"/>
                                        </p:tgtEl>
                                        <p:attrNameLst>
                                          <p:attrName>ppt_x</p:attrName>
                                        </p:attrNameLst>
                                      </p:cBhvr>
                                      <p:tavLst>
                                        <p:tav tm="0">
                                          <p:val>
                                            <p:strVal val="1+#ppt_w/2"/>
                                          </p:val>
                                        </p:tav>
                                        <p:tav tm="100000">
                                          <p:val>
                                            <p:strVal val="#ppt_x"/>
                                          </p:val>
                                        </p:tav>
                                      </p:tavLst>
                                    </p:anim>
                                    <p:anim calcmode="lin" valueType="num">
                                      <p:cBhvr additive="base">
                                        <p:cTn id="48" dur="8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5" grpId="0" bldLvl="0" animBg="1"/>
      <p:bldP spid="6" grpId="0" bldLvl="0" animBg="1"/>
      <p:bldP spid="7" grpId="0" bldLvl="0" animBg="1"/>
      <p:bldP spid="8" grpId="0" bldLvl="0" animBg="1"/>
      <p:bldP spid="9" grpId="0" bldLvl="0" animBg="1"/>
      <p:bldP spid="10" grpId="0" bldLvl="0" animBg="1"/>
      <p:bldP spid="11"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AB065-D022-FE29-DCDD-023EF926E6A2}"/>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7C1FFB5E-EA5F-9B13-09F0-ED4C33CB45C3}"/>
              </a:ext>
            </a:extLst>
          </p:cNvPr>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Example Transactions:</a:t>
            </a:r>
            <a:endParaRPr lang="en-US" sz="2660" dirty="0"/>
          </a:p>
        </p:txBody>
      </p:sp>
      <p:sp>
        <p:nvSpPr>
          <p:cNvPr id="3" name="Text 1">
            <a:extLst>
              <a:ext uri="{FF2B5EF4-FFF2-40B4-BE49-F238E27FC236}">
                <a16:creationId xmlns:a16="http://schemas.microsoft.com/office/drawing/2014/main" id="{553C7B85-0039-5067-8D00-551C6A75BFC7}"/>
              </a:ext>
            </a:extLst>
          </p:cNvPr>
          <p:cNvSpPr/>
          <p:nvPr/>
        </p:nvSpPr>
        <p:spPr>
          <a:xfrm>
            <a:off x="647700" y="1002983"/>
            <a:ext cx="7415213" cy="114300"/>
          </a:xfrm>
          <a:prstGeom prst="rect">
            <a:avLst/>
          </a:prstGeom>
          <a:noFill/>
          <a:ln/>
        </p:spPr>
        <p:txBody>
          <a:bodyPr wrap="square" rtlCol="0" anchor="t"/>
          <a:lstStyle/>
          <a:p>
            <a:pPr algn="l">
              <a:lnSpc>
                <a:spcPct val="150000"/>
              </a:lnSpc>
              <a:buSzPct val="100000"/>
            </a:pPr>
            <a:endParaRPr lang="en-US" sz="1600" dirty="0"/>
          </a:p>
        </p:txBody>
      </p:sp>
      <p:sp>
        <p:nvSpPr>
          <p:cNvPr id="8" name="Text 3">
            <a:extLst>
              <a:ext uri="{FF2B5EF4-FFF2-40B4-BE49-F238E27FC236}">
                <a16:creationId xmlns:a16="http://schemas.microsoft.com/office/drawing/2014/main" id="{5CF5632D-4BB6-1D8D-5B1C-F019BE0AA177}"/>
              </a:ext>
            </a:extLst>
          </p:cNvPr>
          <p:cNvSpPr/>
          <p:nvPr/>
        </p:nvSpPr>
        <p:spPr>
          <a:xfrm>
            <a:off x="647699" y="1002983"/>
            <a:ext cx="7415213" cy="114300"/>
          </a:xfrm>
          <a:prstGeom prst="rect">
            <a:avLst/>
          </a:prstGeom>
          <a:noFill/>
          <a:ln/>
        </p:spPr>
        <p:txBody>
          <a:bodyPr wrap="square" rtlCol="0" anchor="t"/>
          <a:lstStyle/>
          <a:p>
            <a:pPr marL="190500" indent="-1905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3. </a:t>
            </a:r>
            <a:r>
              <a:rPr lang="en-US" sz="1600" b="1" dirty="0">
                <a:solidFill>
                  <a:srgbClr val="383838"/>
                </a:solidFill>
                <a:latin typeface="Noto Sans SC" pitchFamily="34" charset="0"/>
                <a:ea typeface="Noto Sans SC" pitchFamily="34" charset="-122"/>
                <a:cs typeface="Noto Sans SC" pitchFamily="34" charset="-120"/>
              </a:rPr>
              <a:t>Transfer Transaction (In):</a:t>
            </a:r>
            <a:endParaRPr lang="en-US" sz="1600" dirty="0"/>
          </a:p>
        </p:txBody>
      </p:sp>
      <p:pic>
        <p:nvPicPr>
          <p:cNvPr id="9" name="Image 3" descr="preencoded.png">
            <a:extLst>
              <a:ext uri="{FF2B5EF4-FFF2-40B4-BE49-F238E27FC236}">
                <a16:creationId xmlns:a16="http://schemas.microsoft.com/office/drawing/2014/main" id="{923BB3DF-CD03-D551-C8F9-BB0BFDF838DB}"/>
              </a:ext>
            </a:extLst>
          </p:cNvPr>
          <p:cNvPicPr>
            <a:picLocks noChangeAspect="1"/>
          </p:cNvPicPr>
          <p:nvPr/>
        </p:nvPicPr>
        <p:blipFill>
          <a:blip r:embed="rId3"/>
          <a:srcRect t="16494"/>
          <a:stretch/>
        </p:blipFill>
        <p:spPr>
          <a:xfrm>
            <a:off x="805962" y="1380246"/>
            <a:ext cx="7415213" cy="1574885"/>
          </a:xfrm>
          <a:prstGeom prst="rect">
            <a:avLst/>
          </a:prstGeom>
        </p:spPr>
      </p:pic>
      <p:pic>
        <p:nvPicPr>
          <p:cNvPr id="11" name="Image 4" descr="preencoded.png">
            <a:extLst>
              <a:ext uri="{FF2B5EF4-FFF2-40B4-BE49-F238E27FC236}">
                <a16:creationId xmlns:a16="http://schemas.microsoft.com/office/drawing/2014/main" id="{02B85C76-5CD4-B87A-5F5A-4DE44D1CD0E9}"/>
              </a:ext>
            </a:extLst>
          </p:cNvPr>
          <p:cNvPicPr>
            <a:picLocks noChangeAspect="1"/>
          </p:cNvPicPr>
          <p:nvPr/>
        </p:nvPicPr>
        <p:blipFill>
          <a:blip r:embed="rId4"/>
          <a:srcRect t="11599"/>
          <a:stretch/>
        </p:blipFill>
        <p:spPr>
          <a:xfrm>
            <a:off x="762000" y="3266746"/>
            <a:ext cx="7415213" cy="1667204"/>
          </a:xfrm>
          <a:prstGeom prst="rect">
            <a:avLst/>
          </a:prstGeom>
        </p:spPr>
      </p:pic>
      <p:sp>
        <p:nvSpPr>
          <p:cNvPr id="15" name="Text 3">
            <a:extLst>
              <a:ext uri="{FF2B5EF4-FFF2-40B4-BE49-F238E27FC236}">
                <a16:creationId xmlns:a16="http://schemas.microsoft.com/office/drawing/2014/main" id="{4185DEA8-89FD-DFA1-7D7C-54FAB1CF8967}"/>
              </a:ext>
            </a:extLst>
          </p:cNvPr>
          <p:cNvSpPr/>
          <p:nvPr/>
        </p:nvSpPr>
        <p:spPr>
          <a:xfrm>
            <a:off x="647700" y="2840831"/>
            <a:ext cx="7415213" cy="114300"/>
          </a:xfrm>
          <a:prstGeom prst="rect">
            <a:avLst/>
          </a:prstGeom>
          <a:noFill/>
          <a:ln/>
        </p:spPr>
        <p:txBody>
          <a:bodyPr wrap="square" rtlCol="0" anchor="t"/>
          <a:lstStyle/>
          <a:p>
            <a:pPr marL="190500" indent="-1905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4. </a:t>
            </a:r>
            <a:r>
              <a:rPr lang="en-US" sz="1600" b="1" dirty="0">
                <a:solidFill>
                  <a:srgbClr val="383838"/>
                </a:solidFill>
                <a:latin typeface="Noto Sans SC" pitchFamily="34" charset="0"/>
                <a:ea typeface="Noto Sans SC" pitchFamily="34" charset="-122"/>
                <a:cs typeface="Noto Sans SC" pitchFamily="34" charset="-120"/>
              </a:rPr>
              <a:t>Transfer Transaction (Out):</a:t>
            </a:r>
            <a:endParaRPr lang="en-US" sz="1600" dirty="0"/>
          </a:p>
        </p:txBody>
      </p:sp>
    </p:spTree>
    <p:extLst>
      <p:ext uri="{BB962C8B-B14F-4D97-AF65-F5344CB8AC3E}">
        <p14:creationId xmlns:p14="http://schemas.microsoft.com/office/powerpoint/2010/main" val="278028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1+#ppt_w/2"/>
                                          </p:val>
                                        </p:tav>
                                        <p:tav tm="100000">
                                          <p:val>
                                            <p:strVal val="#ppt_x"/>
                                          </p:val>
                                        </p:tav>
                                      </p:tavLst>
                                    </p:anim>
                                    <p:anim calcmode="lin" valueType="num">
                                      <p:cBhvr additive="base">
                                        <p:cTn id="13" dur="8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600"/>
                            </p:stCondLst>
                            <p:childTnLst>
                              <p:par>
                                <p:cTn id="15" presetID="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800" fill="hold"/>
                                        <p:tgtEl>
                                          <p:spTgt spid="8"/>
                                        </p:tgtEl>
                                        <p:attrNameLst>
                                          <p:attrName>ppt_x</p:attrName>
                                        </p:attrNameLst>
                                      </p:cBhvr>
                                      <p:tavLst>
                                        <p:tav tm="0">
                                          <p:val>
                                            <p:strVal val="1+#ppt_w/2"/>
                                          </p:val>
                                        </p:tav>
                                        <p:tav tm="100000">
                                          <p:val>
                                            <p:strVal val="#ppt_x"/>
                                          </p:val>
                                        </p:tav>
                                      </p:tavLst>
                                    </p:anim>
                                    <p:anim calcmode="lin" valueType="num">
                                      <p:cBhvr additive="base">
                                        <p:cTn id="18" dur="8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2400"/>
                            </p:stCondLst>
                            <p:childTnLst>
                              <p:par>
                                <p:cTn id="20" presetID="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800" fill="hold"/>
                                        <p:tgtEl>
                                          <p:spTgt spid="9"/>
                                        </p:tgtEl>
                                        <p:attrNameLst>
                                          <p:attrName>ppt_x</p:attrName>
                                        </p:attrNameLst>
                                      </p:cBhvr>
                                      <p:tavLst>
                                        <p:tav tm="0">
                                          <p:val>
                                            <p:strVal val="1+#ppt_w/2"/>
                                          </p:val>
                                        </p:tav>
                                        <p:tav tm="100000">
                                          <p:val>
                                            <p:strVal val="#ppt_x"/>
                                          </p:val>
                                        </p:tav>
                                      </p:tavLst>
                                    </p:anim>
                                    <p:anim calcmode="lin" valueType="num">
                                      <p:cBhvr additive="base">
                                        <p:cTn id="23" dur="8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3200"/>
                            </p:stCondLst>
                            <p:childTnLst>
                              <p:par>
                                <p:cTn id="25" presetID="2" presetClass="entr" presetSubtype="4"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800" fill="hold"/>
                                        <p:tgtEl>
                                          <p:spTgt spid="11"/>
                                        </p:tgtEl>
                                        <p:attrNameLst>
                                          <p:attrName>ppt_x</p:attrName>
                                        </p:attrNameLst>
                                      </p:cBhvr>
                                      <p:tavLst>
                                        <p:tav tm="0">
                                          <p:val>
                                            <p:strVal val="1+#ppt_w/2"/>
                                          </p:val>
                                        </p:tav>
                                        <p:tav tm="100000">
                                          <p:val>
                                            <p:strVal val="#ppt_x"/>
                                          </p:val>
                                        </p:tav>
                                      </p:tavLst>
                                    </p:anim>
                                    <p:anim calcmode="lin" valueType="num">
                                      <p:cBhvr additive="base">
                                        <p:cTn id="28" dur="8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4000"/>
                            </p:stCondLst>
                            <p:childTnLst>
                              <p:par>
                                <p:cTn id="30" presetID="2" presetClass="entr" presetSubtype="4"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800" fill="hold"/>
                                        <p:tgtEl>
                                          <p:spTgt spid="15"/>
                                        </p:tgtEl>
                                        <p:attrNameLst>
                                          <p:attrName>ppt_x</p:attrName>
                                        </p:attrNameLst>
                                      </p:cBhvr>
                                      <p:tavLst>
                                        <p:tav tm="0">
                                          <p:val>
                                            <p:strVal val="1+#ppt_w/2"/>
                                          </p:val>
                                        </p:tav>
                                        <p:tav tm="100000">
                                          <p:val>
                                            <p:strVal val="#ppt_x"/>
                                          </p:val>
                                        </p:tav>
                                      </p:tavLst>
                                    </p:anim>
                                    <p:anim calcmode="lin" valueType="num">
                                      <p:cBhvr additive="base">
                                        <p:cTn id="33" dur="8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8" grpId="0" bldLvl="0" animBg="1"/>
      <p:bldP spid="9" grpId="0" bldLvl="0" animBg="1"/>
      <p:bldP spid="11" grpId="0" bldLvl="0" animBg="1"/>
      <p:bldP spid="1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Summary</a:t>
            </a:r>
            <a:endParaRPr lang="en-US" sz="266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5442" y="2964749"/>
            <a:ext cx="6948328" cy="9155"/>
          </a:xfrm>
          <a:prstGeom prst="rect">
            <a:avLst/>
          </a:prstGeom>
        </p:spPr>
      </p:pic>
      <p:pic>
        <p:nvPicPr>
          <p:cNvPr id="4"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51395" y="2868626"/>
            <a:ext cx="201401" cy="201401"/>
          </a:xfrm>
          <a:prstGeom prst="rect">
            <a:avLst/>
          </a:prstGeom>
        </p:spPr>
      </p:pic>
      <p:sp>
        <p:nvSpPr>
          <p:cNvPr id="5" name="Text 1"/>
          <p:cNvSpPr/>
          <p:nvPr/>
        </p:nvSpPr>
        <p:spPr>
          <a:xfrm>
            <a:off x="848969" y="1573252"/>
            <a:ext cx="3465009" cy="1039045"/>
          </a:xfrm>
          <a:prstGeom prst="rect">
            <a:avLst/>
          </a:prstGeom>
          <a:noFill/>
          <a:ln/>
        </p:spPr>
        <p:txBody>
          <a:bodyPr wrap="square" rtlCol="0" anchor="ctr"/>
          <a:lstStyle/>
          <a:p>
            <a:pPr marL="0" indent="0" algn="l">
              <a:lnSpc>
                <a:spcPct val="150000"/>
              </a:lnSpc>
              <a:buNone/>
            </a:pPr>
            <a:r>
              <a:rPr lang="en-US" sz="1144" b="1" dirty="0">
                <a:solidFill>
                  <a:srgbClr val="383838"/>
                </a:solidFill>
                <a:latin typeface="Noto Sans SC" pitchFamily="34" charset="0"/>
                <a:ea typeface="Noto Sans SC" pitchFamily="34" charset="-122"/>
                <a:cs typeface="Noto Sans SC" pitchFamily="34" charset="-120"/>
              </a:rPr>
              <a:t>Users Collection</a:t>
            </a:r>
            <a:br/>
            <a:r>
              <a:rPr lang="en-US" sz="1144" dirty="0">
                <a:solidFill>
                  <a:srgbClr val="383838"/>
                </a:solidFill>
                <a:latin typeface="Noto Sans SC" pitchFamily="34" charset="0"/>
                <a:ea typeface="Noto Sans SC" pitchFamily="34" charset="-122"/>
                <a:cs typeface="Noto Sans SC" pitchFamily="34" charset="-120"/>
              </a:rPr>
              <a:t> stores basic user information and preferences.</a:t>
            </a:r>
            <a:endParaRPr lang="en-US" sz="1144" dirty="0"/>
          </a:p>
        </p:txBody>
      </p:sp>
      <p:pic>
        <p:nvPicPr>
          <p:cNvPr id="6" name="Image 2"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2577" y="2868626"/>
            <a:ext cx="201401" cy="201401"/>
          </a:xfrm>
          <a:prstGeom prst="rect">
            <a:avLst/>
          </a:prstGeom>
        </p:spPr>
      </p:pic>
      <p:sp>
        <p:nvSpPr>
          <p:cNvPr id="7" name="Text 2"/>
          <p:cNvSpPr/>
          <p:nvPr/>
        </p:nvSpPr>
        <p:spPr>
          <a:xfrm>
            <a:off x="2478484" y="3326355"/>
            <a:ext cx="3465009" cy="1039045"/>
          </a:xfrm>
          <a:prstGeom prst="rect">
            <a:avLst/>
          </a:prstGeom>
          <a:noFill/>
          <a:ln/>
        </p:spPr>
        <p:txBody>
          <a:bodyPr wrap="square" rtlCol="0" anchor="ctr"/>
          <a:lstStyle/>
          <a:p>
            <a:pPr marL="0" indent="0" algn="ctr">
              <a:lnSpc>
                <a:spcPct val="150000"/>
              </a:lnSpc>
              <a:buNone/>
            </a:pPr>
            <a:r>
              <a:rPr lang="en-US" sz="1144" b="1" dirty="0">
                <a:solidFill>
                  <a:srgbClr val="383838"/>
                </a:solidFill>
                <a:latin typeface="Noto Sans SC" pitchFamily="34" charset="0"/>
                <a:ea typeface="Noto Sans SC" pitchFamily="34" charset="-122"/>
                <a:cs typeface="Noto Sans SC" pitchFamily="34" charset="-120"/>
              </a:rPr>
              <a:t>Portfolios Collection</a:t>
            </a:r>
            <a:br/>
            <a:r>
              <a:rPr lang="en-US" sz="1144" dirty="0">
                <a:solidFill>
                  <a:srgbClr val="383838"/>
                </a:solidFill>
                <a:latin typeface="Noto Sans SC" pitchFamily="34" charset="0"/>
                <a:ea typeface="Noto Sans SC" pitchFamily="34" charset="-122"/>
                <a:cs typeface="Noto Sans SC" pitchFamily="34" charset="-120"/>
              </a:rPr>
              <a:t> stores each user’s cryptocurrency holdings and revenue.</a:t>
            </a:r>
            <a:endParaRPr lang="en-US" sz="1144" dirty="0"/>
          </a:p>
        </p:txBody>
      </p:sp>
      <p:pic>
        <p:nvPicPr>
          <p:cNvPr id="8" name="Image 3"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73759" y="2868626"/>
            <a:ext cx="201401" cy="201401"/>
          </a:xfrm>
          <a:prstGeom prst="rect">
            <a:avLst/>
          </a:prstGeom>
        </p:spPr>
      </p:pic>
      <p:sp>
        <p:nvSpPr>
          <p:cNvPr id="9" name="Text 3"/>
          <p:cNvSpPr/>
          <p:nvPr/>
        </p:nvSpPr>
        <p:spPr>
          <a:xfrm>
            <a:off x="4739666" y="1573252"/>
            <a:ext cx="3350577" cy="1039045"/>
          </a:xfrm>
          <a:prstGeom prst="rect">
            <a:avLst/>
          </a:prstGeom>
          <a:noFill/>
          <a:ln/>
        </p:spPr>
        <p:txBody>
          <a:bodyPr wrap="square" rtlCol="0" anchor="ctr"/>
          <a:lstStyle/>
          <a:p>
            <a:pPr marL="0" indent="0" algn="r">
              <a:lnSpc>
                <a:spcPct val="150000"/>
              </a:lnSpc>
              <a:buNone/>
            </a:pPr>
            <a:r>
              <a:rPr lang="en-US" sz="1144" b="1" dirty="0">
                <a:solidFill>
                  <a:srgbClr val="383838"/>
                </a:solidFill>
                <a:latin typeface="Noto Sans SC" pitchFamily="34" charset="0"/>
                <a:ea typeface="Noto Sans SC" pitchFamily="34" charset="-122"/>
                <a:cs typeface="Noto Sans SC" pitchFamily="34" charset="-120"/>
              </a:rPr>
              <a:t>Transactions Sub-Collection</a:t>
            </a:r>
            <a:br/>
            <a:r>
              <a:rPr lang="en-US" sz="1144" dirty="0">
                <a:solidFill>
                  <a:srgbClr val="383838"/>
                </a:solidFill>
                <a:latin typeface="Noto Sans SC" pitchFamily="34" charset="0"/>
                <a:ea typeface="Noto Sans SC" pitchFamily="34" charset="-122"/>
                <a:cs typeface="Noto Sans SC" pitchFamily="34" charset="-120"/>
              </a:rPr>
              <a:t> within each portfolio tracks individual transactions (buy, sell, transfer) with relevant details such as amounts, dates, and fees.</a:t>
            </a:r>
            <a:endParaRPr lang="en-US" sz="1144"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800" fill="hold"/>
                                        <p:tgtEl>
                                          <p:spTgt spid="4"/>
                                        </p:tgtEl>
                                        <p:attrNameLst>
                                          <p:attrName>ppt_x</p:attrName>
                                        </p:attrNameLst>
                                      </p:cBhvr>
                                      <p:tavLst>
                                        <p:tav tm="0">
                                          <p:val>
                                            <p:strVal val="1+#ppt_w/2"/>
                                          </p:val>
                                        </p:tav>
                                        <p:tav tm="100000">
                                          <p:val>
                                            <p:strVal val="#ppt_x"/>
                                          </p:val>
                                        </p:tav>
                                      </p:tavLst>
                                    </p:anim>
                                    <p:anim calcmode="lin" valueType="num">
                                      <p:cBhvr additive="base">
                                        <p:cTn id="13" dur="8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800" fill="hold"/>
                                        <p:tgtEl>
                                          <p:spTgt spid="5"/>
                                        </p:tgtEl>
                                        <p:attrNameLst>
                                          <p:attrName>ppt_x</p:attrName>
                                        </p:attrNameLst>
                                      </p:cBhvr>
                                      <p:tavLst>
                                        <p:tav tm="0">
                                          <p:val>
                                            <p:strVal val="1+#ppt_w/2"/>
                                          </p:val>
                                        </p:tav>
                                        <p:tav tm="100000">
                                          <p:val>
                                            <p:strVal val="#ppt_x"/>
                                          </p:val>
                                        </p:tav>
                                      </p:tavLst>
                                    </p:anim>
                                    <p:anim calcmode="lin" valueType="num">
                                      <p:cBhvr additive="base">
                                        <p:cTn id="17" dur="8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1600"/>
                            </p:stCondLst>
                            <p:childTnLst>
                              <p:par>
                                <p:cTn id="19" presetID="2" presetClass="entr" presetSubtype="4"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800" fill="hold"/>
                                        <p:tgtEl>
                                          <p:spTgt spid="6"/>
                                        </p:tgtEl>
                                        <p:attrNameLst>
                                          <p:attrName>ppt_x</p:attrName>
                                        </p:attrNameLst>
                                      </p:cBhvr>
                                      <p:tavLst>
                                        <p:tav tm="0">
                                          <p:val>
                                            <p:strVal val="1+#ppt_w/2"/>
                                          </p:val>
                                        </p:tav>
                                        <p:tav tm="100000">
                                          <p:val>
                                            <p:strVal val="#ppt_x"/>
                                          </p:val>
                                        </p:tav>
                                      </p:tavLst>
                                    </p:anim>
                                    <p:anim calcmode="lin" valueType="num">
                                      <p:cBhvr additive="base">
                                        <p:cTn id="22" dur="8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800" fill="hold"/>
                                        <p:tgtEl>
                                          <p:spTgt spid="7"/>
                                        </p:tgtEl>
                                        <p:attrNameLst>
                                          <p:attrName>ppt_x</p:attrName>
                                        </p:attrNameLst>
                                      </p:cBhvr>
                                      <p:tavLst>
                                        <p:tav tm="0">
                                          <p:val>
                                            <p:strVal val="1+#ppt_w/2"/>
                                          </p:val>
                                        </p:tav>
                                        <p:tav tm="100000">
                                          <p:val>
                                            <p:strVal val="#ppt_x"/>
                                          </p:val>
                                        </p:tav>
                                      </p:tavLst>
                                    </p:anim>
                                    <p:anim calcmode="lin" valueType="num">
                                      <p:cBhvr additive="base">
                                        <p:cTn id="26" dur="8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400"/>
                            </p:stCondLst>
                            <p:childTnLst>
                              <p:par>
                                <p:cTn id="28" presetID="2" presetClass="entr" presetSubtype="4"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800" fill="hold"/>
                                        <p:tgtEl>
                                          <p:spTgt spid="8"/>
                                        </p:tgtEl>
                                        <p:attrNameLst>
                                          <p:attrName>ppt_x</p:attrName>
                                        </p:attrNameLst>
                                      </p:cBhvr>
                                      <p:tavLst>
                                        <p:tav tm="0">
                                          <p:val>
                                            <p:strVal val="1+#ppt_w/2"/>
                                          </p:val>
                                        </p:tav>
                                        <p:tav tm="100000">
                                          <p:val>
                                            <p:strVal val="#ppt_x"/>
                                          </p:val>
                                        </p:tav>
                                      </p:tavLst>
                                    </p:anim>
                                    <p:anim calcmode="lin" valueType="num">
                                      <p:cBhvr additive="base">
                                        <p:cTn id="31" dur="800" fill="hold"/>
                                        <p:tgtEl>
                                          <p:spTgt spid="8"/>
                                        </p:tgtEl>
                                        <p:attrNameLst>
                                          <p:attrName>ppt_y</p:attrName>
                                        </p:attrNameLst>
                                      </p:cBhvr>
                                      <p:tavLst>
                                        <p:tav tm="0">
                                          <p:val>
                                            <p:strVal val="#ppt_y"/>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800" fill="hold"/>
                                        <p:tgtEl>
                                          <p:spTgt spid="9"/>
                                        </p:tgtEl>
                                        <p:attrNameLst>
                                          <p:attrName>ppt_x</p:attrName>
                                        </p:attrNameLst>
                                      </p:cBhvr>
                                      <p:tavLst>
                                        <p:tav tm="0">
                                          <p:val>
                                            <p:strVal val="1+#ppt_w/2"/>
                                          </p:val>
                                        </p:tav>
                                        <p:tav tm="100000">
                                          <p:val>
                                            <p:strVal val="#ppt_x"/>
                                          </p:val>
                                        </p:tav>
                                      </p:tavLst>
                                    </p:anim>
                                    <p:anim calcmode="lin" valueType="num">
                                      <p:cBhvr additive="base">
                                        <p:cTn id="35" dur="8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P spid="5" grpId="0" bldLvl="0" animBg="1"/>
      <p:bldP spid="6" grpId="0" bldLvl="0" animBg="1"/>
      <p:bldP spid="7" grpId="0" bldLvl="0" animBg="1"/>
      <p:bldP spid="8" grpId="0" bldLvl="0" animBg="1"/>
      <p:bldP spid="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Text 0"/>
          <p:cNvSpPr/>
          <p:nvPr/>
        </p:nvSpPr>
        <p:spPr>
          <a:xfrm>
            <a:off x="971550" y="1952625"/>
            <a:ext cx="1014413" cy="1243013"/>
          </a:xfrm>
          <a:prstGeom prst="rect">
            <a:avLst/>
          </a:prstGeom>
          <a:noFill/>
          <a:ln/>
        </p:spPr>
        <p:txBody>
          <a:bodyPr wrap="square" rtlCol="0" anchor="t"/>
          <a:lstStyle/>
          <a:p>
            <a:pPr marL="0" indent="0">
              <a:buNone/>
            </a:pPr>
            <a:r>
              <a:rPr lang="en-US" sz="5760" b="1" dirty="0">
                <a:solidFill>
                  <a:srgbClr val="82E8FF"/>
                </a:solidFill>
                <a:latin typeface="Noto Sans SC" pitchFamily="34" charset="0"/>
                <a:ea typeface="Noto Sans SC" pitchFamily="34" charset="-122"/>
                <a:cs typeface="Noto Sans SC" pitchFamily="34" charset="-120"/>
              </a:rPr>
              <a:t>04</a:t>
            </a:r>
            <a:endParaRPr lang="en-US" sz="5760" dirty="0"/>
          </a:p>
        </p:txBody>
      </p:sp>
      <p:sp>
        <p:nvSpPr>
          <p:cNvPr id="3" name="Text 1"/>
          <p:cNvSpPr/>
          <p:nvPr/>
        </p:nvSpPr>
        <p:spPr>
          <a:xfrm>
            <a:off x="2286000" y="2157413"/>
            <a:ext cx="4368165" cy="2376488"/>
          </a:xfrm>
          <a:prstGeom prst="rect">
            <a:avLst/>
          </a:prstGeom>
          <a:noFill/>
          <a:ln/>
        </p:spPr>
        <p:txBody>
          <a:bodyPr wrap="square" rtlCol="0" anchor="t"/>
          <a:lstStyle/>
          <a:p>
            <a:pPr marL="0" indent="0">
              <a:buNone/>
            </a:pPr>
            <a:r>
              <a:rPr lang="en-US" sz="4200" b="1" dirty="0">
                <a:solidFill>
                  <a:srgbClr val="FFFFFF"/>
                </a:solidFill>
                <a:latin typeface="Noto Sans SC" pitchFamily="34" charset="0"/>
                <a:ea typeface="Noto Sans SC" pitchFamily="34" charset="-122"/>
                <a:cs typeface="Noto Sans SC" pitchFamily="34" charset="-120"/>
              </a:rPr>
              <a:t>Feasibility Study</a:t>
            </a:r>
            <a:endParaRPr lang="en-US" sz="4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ppt_x"/>
                                          </p:val>
                                        </p:tav>
                                        <p:tav tm="100000">
                                          <p:val>
                                            <p:strVal val="#ppt_x"/>
                                          </p:val>
                                        </p:tav>
                                      </p:tavLst>
                                    </p:anim>
                                    <p:anim calcmode="lin" valueType="num">
                                      <p:cBhvr additive="base">
                                        <p:cTn id="8" dur="8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ppt_x"/>
                                          </p:val>
                                        </p:tav>
                                        <p:tav tm="100000">
                                          <p:val>
                                            <p:strVal val="#ppt_x"/>
                                          </p:val>
                                        </p:tav>
                                      </p:tavLst>
                                    </p:anim>
                                    <p:anim calcmode="lin" valueType="num">
                                      <p:cBhvr additive="base">
                                        <p:cTn id="13" dur="8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Feasibility Study</a:t>
            </a:r>
            <a:endParaRPr lang="en-US" sz="266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67879" y="2516174"/>
            <a:ext cx="1844648" cy="1844648"/>
          </a:xfrm>
          <a:prstGeom prst="rect">
            <a:avLst/>
          </a:prstGeom>
        </p:spPr>
      </p:pic>
      <p:pic>
        <p:nvPicPr>
          <p:cNvPr id="4"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82312" y="2630606"/>
            <a:ext cx="1615784" cy="1615784"/>
          </a:xfrm>
          <a:prstGeom prst="rect">
            <a:avLst/>
          </a:prstGeom>
        </p:spPr>
      </p:pic>
      <p:pic>
        <p:nvPicPr>
          <p:cNvPr id="5" name="Image 2"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8785" y="2777080"/>
            <a:ext cx="1322837" cy="1322837"/>
          </a:xfrm>
          <a:prstGeom prst="rect">
            <a:avLst/>
          </a:prstGeom>
        </p:spPr>
      </p:pic>
      <p:pic>
        <p:nvPicPr>
          <p:cNvPr id="6" name="Image 3" descr="preencoded.png"/>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60826" y="2777080"/>
            <a:ext cx="1258755" cy="1199250"/>
          </a:xfrm>
          <a:prstGeom prst="rect">
            <a:avLst/>
          </a:prstGeom>
        </p:spPr>
      </p:pic>
      <p:pic>
        <p:nvPicPr>
          <p:cNvPr id="7" name="Image 4" descr="preencoded.png"/>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48495" y="3907671"/>
            <a:ext cx="141896" cy="141896"/>
          </a:xfrm>
          <a:prstGeom prst="rect">
            <a:avLst/>
          </a:prstGeom>
        </p:spPr>
      </p:pic>
      <p:pic>
        <p:nvPicPr>
          <p:cNvPr id="8" name="Image 5" descr="preencoded.png"/>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92167" y="3202768"/>
            <a:ext cx="141896" cy="141896"/>
          </a:xfrm>
          <a:prstGeom prst="rect">
            <a:avLst/>
          </a:prstGeom>
        </p:spPr>
      </p:pic>
      <p:pic>
        <p:nvPicPr>
          <p:cNvPr id="9" name="Image 6" descr="preencoded.png"/>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419256" y="2708420"/>
            <a:ext cx="141896" cy="141896"/>
          </a:xfrm>
          <a:prstGeom prst="rect">
            <a:avLst/>
          </a:prstGeom>
        </p:spPr>
      </p:pic>
      <p:pic>
        <p:nvPicPr>
          <p:cNvPr id="10" name="Image 7" descr="preencoded.png"/>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50922" y="3202768"/>
            <a:ext cx="141896" cy="141896"/>
          </a:xfrm>
          <a:prstGeom prst="rect">
            <a:avLst/>
          </a:prstGeom>
        </p:spPr>
      </p:pic>
      <p:pic>
        <p:nvPicPr>
          <p:cNvPr id="11" name="Image 8" descr="preencoded.png"/>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03748" y="3907671"/>
            <a:ext cx="141896" cy="141896"/>
          </a:xfrm>
          <a:prstGeom prst="rect">
            <a:avLst/>
          </a:prstGeom>
        </p:spPr>
      </p:pic>
      <p:sp>
        <p:nvSpPr>
          <p:cNvPr id="12" name="Text 1"/>
          <p:cNvSpPr/>
          <p:nvPr/>
        </p:nvSpPr>
        <p:spPr>
          <a:xfrm>
            <a:off x="977133" y="3408746"/>
            <a:ext cx="2009431" cy="1043622"/>
          </a:xfrm>
          <a:prstGeom prst="rect">
            <a:avLst/>
          </a:prstGeom>
          <a:noFill/>
          <a:ln/>
        </p:spPr>
        <p:txBody>
          <a:bodyPr wrap="square" rtlCol="0" anchor="ctr"/>
          <a:lstStyle/>
          <a:p>
            <a:pPr marL="0" indent="0" algn="r">
              <a:lnSpc>
                <a:spcPct val="150000"/>
              </a:lnSpc>
              <a:buNone/>
            </a:pPr>
            <a:r>
              <a:rPr lang="en-US" sz="1346" dirty="0">
                <a:solidFill>
                  <a:srgbClr val="383838"/>
                </a:solidFill>
                <a:latin typeface="Noto Sans SC" pitchFamily="34" charset="0"/>
                <a:ea typeface="Noto Sans SC" pitchFamily="34" charset="-122"/>
                <a:cs typeface="Noto Sans SC" pitchFamily="34" charset="-120"/>
              </a:rPr>
              <a:t>4.1 Technological (T)</a:t>
            </a:r>
            <a:endParaRPr lang="en-US" sz="1346" dirty="0"/>
          </a:p>
        </p:txBody>
      </p:sp>
      <p:sp>
        <p:nvSpPr>
          <p:cNvPr id="13" name="Text 2"/>
          <p:cNvSpPr/>
          <p:nvPr/>
        </p:nvSpPr>
        <p:spPr>
          <a:xfrm>
            <a:off x="977133" y="2159145"/>
            <a:ext cx="2009431" cy="1043622"/>
          </a:xfrm>
          <a:prstGeom prst="rect">
            <a:avLst/>
          </a:prstGeom>
          <a:noFill/>
          <a:ln/>
        </p:spPr>
        <p:txBody>
          <a:bodyPr wrap="square" rtlCol="0" anchor="ctr"/>
          <a:lstStyle/>
          <a:p>
            <a:pPr marL="0" indent="0" algn="r">
              <a:lnSpc>
                <a:spcPct val="150000"/>
              </a:lnSpc>
              <a:buNone/>
            </a:pPr>
            <a:r>
              <a:rPr lang="en-US" sz="1346" dirty="0">
                <a:solidFill>
                  <a:srgbClr val="383838"/>
                </a:solidFill>
                <a:latin typeface="Noto Sans SC" pitchFamily="34" charset="0"/>
                <a:ea typeface="Noto Sans SC" pitchFamily="34" charset="-122"/>
                <a:cs typeface="Noto Sans SC" pitchFamily="34" charset="-120"/>
              </a:rPr>
              <a:t>4.2 Economic (E)</a:t>
            </a:r>
            <a:endParaRPr lang="en-US" sz="1346" dirty="0"/>
          </a:p>
        </p:txBody>
      </p:sp>
      <p:sp>
        <p:nvSpPr>
          <p:cNvPr id="14" name="Text 3"/>
          <p:cNvSpPr/>
          <p:nvPr/>
        </p:nvSpPr>
        <p:spPr>
          <a:xfrm>
            <a:off x="3467179" y="1435933"/>
            <a:ext cx="2009431" cy="1043622"/>
          </a:xfrm>
          <a:prstGeom prst="rect">
            <a:avLst/>
          </a:prstGeom>
          <a:noFill/>
          <a:ln/>
        </p:spPr>
        <p:txBody>
          <a:bodyPr wrap="square" rtlCol="0" anchor="ctr"/>
          <a:lstStyle/>
          <a:p>
            <a:pPr marL="0" indent="0" algn="ctr">
              <a:lnSpc>
                <a:spcPct val="150000"/>
              </a:lnSpc>
              <a:buNone/>
            </a:pPr>
            <a:r>
              <a:rPr lang="en-US" sz="1346" dirty="0">
                <a:solidFill>
                  <a:srgbClr val="383838"/>
                </a:solidFill>
                <a:latin typeface="Noto Sans SC" pitchFamily="34" charset="0"/>
                <a:ea typeface="Noto Sans SC" pitchFamily="34" charset="-122"/>
                <a:cs typeface="Noto Sans SC" pitchFamily="34" charset="-120"/>
              </a:rPr>
              <a:t>4.3 Legal (L)</a:t>
            </a:r>
            <a:endParaRPr lang="en-US" sz="1346" dirty="0"/>
          </a:p>
        </p:txBody>
      </p:sp>
      <p:sp>
        <p:nvSpPr>
          <p:cNvPr id="15" name="Text 4"/>
          <p:cNvSpPr/>
          <p:nvPr/>
        </p:nvSpPr>
        <p:spPr>
          <a:xfrm>
            <a:off x="5998421" y="2159145"/>
            <a:ext cx="2009431" cy="1043622"/>
          </a:xfrm>
          <a:prstGeom prst="rect">
            <a:avLst/>
          </a:prstGeom>
          <a:noFill/>
          <a:ln/>
        </p:spPr>
        <p:txBody>
          <a:bodyPr wrap="square" rtlCol="0" anchor="ctr"/>
          <a:lstStyle/>
          <a:p>
            <a:pPr marL="0" indent="0" algn="l">
              <a:lnSpc>
                <a:spcPct val="150000"/>
              </a:lnSpc>
              <a:buNone/>
            </a:pPr>
            <a:r>
              <a:rPr lang="en-US" sz="1346" dirty="0">
                <a:solidFill>
                  <a:srgbClr val="383838"/>
                </a:solidFill>
                <a:latin typeface="Noto Sans SC" pitchFamily="34" charset="0"/>
                <a:ea typeface="Noto Sans SC" pitchFamily="34" charset="-122"/>
                <a:cs typeface="Noto Sans SC" pitchFamily="34" charset="-120"/>
              </a:rPr>
              <a:t>4.4 Operational (O)</a:t>
            </a:r>
            <a:endParaRPr lang="en-US" sz="1346" dirty="0"/>
          </a:p>
        </p:txBody>
      </p:sp>
      <p:sp>
        <p:nvSpPr>
          <p:cNvPr id="16" name="Text 5"/>
          <p:cNvSpPr/>
          <p:nvPr/>
        </p:nvSpPr>
        <p:spPr>
          <a:xfrm>
            <a:off x="5998421" y="3408746"/>
            <a:ext cx="2009431" cy="1043622"/>
          </a:xfrm>
          <a:prstGeom prst="rect">
            <a:avLst/>
          </a:prstGeom>
          <a:noFill/>
          <a:ln/>
        </p:spPr>
        <p:txBody>
          <a:bodyPr wrap="square" rtlCol="0" anchor="ctr"/>
          <a:lstStyle/>
          <a:p>
            <a:pPr marL="0" indent="0" algn="l">
              <a:lnSpc>
                <a:spcPct val="150000"/>
              </a:lnSpc>
              <a:buNone/>
            </a:pPr>
            <a:r>
              <a:rPr lang="en-US" sz="1346" dirty="0">
                <a:solidFill>
                  <a:srgbClr val="383838"/>
                </a:solidFill>
                <a:latin typeface="Noto Sans SC" pitchFamily="34" charset="0"/>
                <a:ea typeface="Noto Sans SC" pitchFamily="34" charset="-122"/>
                <a:cs typeface="Noto Sans SC" pitchFamily="34" charset="-120"/>
              </a:rPr>
              <a:t>4.5 Schedule (S)</a:t>
            </a:r>
            <a:endParaRPr lang="en-US" sz="1346"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800" fill="hold"/>
                                        <p:tgtEl>
                                          <p:spTgt spid="12"/>
                                        </p:tgtEl>
                                        <p:attrNameLst>
                                          <p:attrName>ppt_x</p:attrName>
                                        </p:attrNameLst>
                                      </p:cBhvr>
                                      <p:tavLst>
                                        <p:tav tm="0">
                                          <p:val>
                                            <p:strVal val="1+#ppt_w/2"/>
                                          </p:val>
                                        </p:tav>
                                        <p:tav tm="100000">
                                          <p:val>
                                            <p:strVal val="#ppt_x"/>
                                          </p:val>
                                        </p:tav>
                                      </p:tavLst>
                                    </p:anim>
                                    <p:anim calcmode="lin" valueType="num">
                                      <p:cBhvr additive="base">
                                        <p:cTn id="13" dur="8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600"/>
                            </p:stCondLst>
                            <p:childTnLst>
                              <p:par>
                                <p:cTn id="15" presetID="2" presetClass="entr" presetSubtype="4"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800" fill="hold"/>
                                        <p:tgtEl>
                                          <p:spTgt spid="13"/>
                                        </p:tgtEl>
                                        <p:attrNameLst>
                                          <p:attrName>ppt_x</p:attrName>
                                        </p:attrNameLst>
                                      </p:cBhvr>
                                      <p:tavLst>
                                        <p:tav tm="0">
                                          <p:val>
                                            <p:strVal val="1+#ppt_w/2"/>
                                          </p:val>
                                        </p:tav>
                                        <p:tav tm="100000">
                                          <p:val>
                                            <p:strVal val="#ppt_x"/>
                                          </p:val>
                                        </p:tav>
                                      </p:tavLst>
                                    </p:anim>
                                    <p:anim calcmode="lin" valueType="num">
                                      <p:cBhvr additive="base">
                                        <p:cTn id="18" dur="800" fill="hold"/>
                                        <p:tgtEl>
                                          <p:spTgt spid="13"/>
                                        </p:tgtEl>
                                        <p:attrNameLst>
                                          <p:attrName>ppt_y</p:attrName>
                                        </p:attrNameLst>
                                      </p:cBhvr>
                                      <p:tavLst>
                                        <p:tav tm="0">
                                          <p:val>
                                            <p:strVal val="#ppt_y"/>
                                          </p:val>
                                        </p:tav>
                                        <p:tav tm="100000">
                                          <p:val>
                                            <p:strVal val="#ppt_y"/>
                                          </p:val>
                                        </p:tav>
                                      </p:tavLst>
                                    </p:anim>
                                  </p:childTnLst>
                                </p:cTn>
                              </p:par>
                            </p:childTnLst>
                          </p:cTn>
                        </p:par>
                        <p:par>
                          <p:cTn id="19" fill="hold">
                            <p:stCondLst>
                              <p:cond delay="2400"/>
                            </p:stCondLst>
                            <p:childTnLst>
                              <p:par>
                                <p:cTn id="20" presetID="2" presetClass="entr" presetSubtype="4"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800" fill="hold"/>
                                        <p:tgtEl>
                                          <p:spTgt spid="14"/>
                                        </p:tgtEl>
                                        <p:attrNameLst>
                                          <p:attrName>ppt_x</p:attrName>
                                        </p:attrNameLst>
                                      </p:cBhvr>
                                      <p:tavLst>
                                        <p:tav tm="0">
                                          <p:val>
                                            <p:strVal val="1+#ppt_w/2"/>
                                          </p:val>
                                        </p:tav>
                                        <p:tav tm="100000">
                                          <p:val>
                                            <p:strVal val="#ppt_x"/>
                                          </p:val>
                                        </p:tav>
                                      </p:tavLst>
                                    </p:anim>
                                    <p:anim calcmode="lin" valueType="num">
                                      <p:cBhvr additive="base">
                                        <p:cTn id="23" dur="800" fill="hold"/>
                                        <p:tgtEl>
                                          <p:spTgt spid="14"/>
                                        </p:tgtEl>
                                        <p:attrNameLst>
                                          <p:attrName>ppt_y</p:attrName>
                                        </p:attrNameLst>
                                      </p:cBhvr>
                                      <p:tavLst>
                                        <p:tav tm="0">
                                          <p:val>
                                            <p:strVal val="#ppt_y"/>
                                          </p:val>
                                        </p:tav>
                                        <p:tav tm="100000">
                                          <p:val>
                                            <p:strVal val="#ppt_y"/>
                                          </p:val>
                                        </p:tav>
                                      </p:tavLst>
                                    </p:anim>
                                  </p:childTnLst>
                                </p:cTn>
                              </p:par>
                            </p:childTnLst>
                          </p:cTn>
                        </p:par>
                        <p:par>
                          <p:cTn id="24" fill="hold">
                            <p:stCondLst>
                              <p:cond delay="3200"/>
                            </p:stCondLst>
                            <p:childTnLst>
                              <p:par>
                                <p:cTn id="25" presetID="2" presetClass="entr" presetSubtype="4"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800" fill="hold"/>
                                        <p:tgtEl>
                                          <p:spTgt spid="15"/>
                                        </p:tgtEl>
                                        <p:attrNameLst>
                                          <p:attrName>ppt_x</p:attrName>
                                        </p:attrNameLst>
                                      </p:cBhvr>
                                      <p:tavLst>
                                        <p:tav tm="0">
                                          <p:val>
                                            <p:strVal val="1+#ppt_w/2"/>
                                          </p:val>
                                        </p:tav>
                                        <p:tav tm="100000">
                                          <p:val>
                                            <p:strVal val="#ppt_x"/>
                                          </p:val>
                                        </p:tav>
                                      </p:tavLst>
                                    </p:anim>
                                    <p:anim calcmode="lin" valueType="num">
                                      <p:cBhvr additive="base">
                                        <p:cTn id="28" dur="800" fill="hold"/>
                                        <p:tgtEl>
                                          <p:spTgt spid="15"/>
                                        </p:tgtEl>
                                        <p:attrNameLst>
                                          <p:attrName>ppt_y</p:attrName>
                                        </p:attrNameLst>
                                      </p:cBhvr>
                                      <p:tavLst>
                                        <p:tav tm="0">
                                          <p:val>
                                            <p:strVal val="#ppt_y"/>
                                          </p:val>
                                        </p:tav>
                                        <p:tav tm="100000">
                                          <p:val>
                                            <p:strVal val="#ppt_y"/>
                                          </p:val>
                                        </p:tav>
                                      </p:tavLst>
                                    </p:anim>
                                  </p:childTnLst>
                                </p:cTn>
                              </p:par>
                            </p:childTnLst>
                          </p:cTn>
                        </p:par>
                        <p:par>
                          <p:cTn id="29" fill="hold">
                            <p:stCondLst>
                              <p:cond delay="4000"/>
                            </p:stCondLst>
                            <p:childTnLst>
                              <p:par>
                                <p:cTn id="30" presetID="2" presetClass="entr" presetSubtype="4"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800" fill="hold"/>
                                        <p:tgtEl>
                                          <p:spTgt spid="16"/>
                                        </p:tgtEl>
                                        <p:attrNameLst>
                                          <p:attrName>ppt_x</p:attrName>
                                        </p:attrNameLst>
                                      </p:cBhvr>
                                      <p:tavLst>
                                        <p:tav tm="0">
                                          <p:val>
                                            <p:strVal val="1+#ppt_w/2"/>
                                          </p:val>
                                        </p:tav>
                                        <p:tav tm="100000">
                                          <p:val>
                                            <p:strVal val="#ppt_x"/>
                                          </p:val>
                                        </p:tav>
                                      </p:tavLst>
                                    </p:anim>
                                    <p:anim calcmode="lin" valueType="num">
                                      <p:cBhvr additive="base">
                                        <p:cTn id="33" dur="8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bldLvl="0" animBg="1"/>
      <p:bldP spid="13" grpId="0" bldLvl="0" animBg="1"/>
      <p:bldP spid="14" grpId="0" bldLvl="0" animBg="1"/>
      <p:bldP spid="15" grpId="0" bldLvl="0" animBg="1"/>
      <p:bldP spid="1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971550" y="1952625"/>
            <a:ext cx="1014413" cy="1243013"/>
          </a:xfrm>
          <a:prstGeom prst="rect">
            <a:avLst/>
          </a:prstGeom>
          <a:noFill/>
          <a:ln/>
        </p:spPr>
        <p:txBody>
          <a:bodyPr wrap="square" rtlCol="0" anchor="t"/>
          <a:lstStyle/>
          <a:p>
            <a:pPr marL="0" indent="0">
              <a:buNone/>
            </a:pPr>
            <a:r>
              <a:rPr lang="en-US" sz="5760" b="1" dirty="0">
                <a:solidFill>
                  <a:srgbClr val="82E8FF"/>
                </a:solidFill>
                <a:latin typeface="Noto Sans SC" pitchFamily="34" charset="0"/>
                <a:ea typeface="Noto Sans SC" pitchFamily="34" charset="-122"/>
                <a:cs typeface="Noto Sans SC" pitchFamily="34" charset="-120"/>
              </a:rPr>
              <a:t>01</a:t>
            </a:r>
            <a:endParaRPr lang="en-US" sz="5760" dirty="0"/>
          </a:p>
        </p:txBody>
      </p:sp>
      <p:sp>
        <p:nvSpPr>
          <p:cNvPr id="3" name="Text 1"/>
          <p:cNvSpPr/>
          <p:nvPr/>
        </p:nvSpPr>
        <p:spPr>
          <a:xfrm>
            <a:off x="2286000" y="2157413"/>
            <a:ext cx="4368165" cy="2376488"/>
          </a:xfrm>
          <a:prstGeom prst="rect">
            <a:avLst/>
          </a:prstGeom>
          <a:noFill/>
          <a:ln/>
        </p:spPr>
        <p:txBody>
          <a:bodyPr wrap="square" rtlCol="0" anchor="t"/>
          <a:lstStyle/>
          <a:p>
            <a:pPr marL="0" indent="0">
              <a:buNone/>
            </a:pPr>
            <a:r>
              <a:rPr lang="en-US" sz="4200" b="1" dirty="0">
                <a:solidFill>
                  <a:srgbClr val="FFFFFF"/>
                </a:solidFill>
                <a:latin typeface="Noto Sans SC" pitchFamily="34" charset="0"/>
                <a:ea typeface="Noto Sans SC" pitchFamily="34" charset="-122"/>
                <a:cs typeface="Noto Sans SC" pitchFamily="34" charset="-120"/>
              </a:rPr>
              <a:t>Abstract</a:t>
            </a:r>
            <a:endParaRPr lang="en-US" sz="4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ppt_x"/>
                                          </p:val>
                                        </p:tav>
                                        <p:tav tm="100000">
                                          <p:val>
                                            <p:strVal val="#ppt_x"/>
                                          </p:val>
                                        </p:tav>
                                      </p:tavLst>
                                    </p:anim>
                                    <p:anim calcmode="lin" valueType="num">
                                      <p:cBhvr additive="base">
                                        <p:cTn id="8" dur="8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ppt_x"/>
                                          </p:val>
                                        </p:tav>
                                        <p:tav tm="100000">
                                          <p:val>
                                            <p:strVal val="#ppt_x"/>
                                          </p:val>
                                        </p:tav>
                                      </p:tavLst>
                                    </p:anim>
                                    <p:anim calcmode="lin" valueType="num">
                                      <p:cBhvr additive="base">
                                        <p:cTn id="13" dur="8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4.1 Technological (T)</a:t>
            </a:r>
            <a:endParaRPr lang="en-US" sz="266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2000" y="1316632"/>
            <a:ext cx="7415213" cy="3253186"/>
          </a:xfrm>
          <a:prstGeom prst="rect">
            <a:avLst/>
          </a:prstGeom>
        </p:spPr>
      </p:pic>
      <p:sp>
        <p:nvSpPr>
          <p:cNvPr id="4" name="Text 1"/>
          <p:cNvSpPr/>
          <p:nvPr/>
        </p:nvSpPr>
        <p:spPr>
          <a:xfrm>
            <a:off x="747529" y="1165867"/>
            <a:ext cx="3911112" cy="997395"/>
          </a:xfrm>
          <a:prstGeom prst="rect">
            <a:avLst/>
          </a:prstGeom>
          <a:noFill/>
          <a:ln/>
        </p:spPr>
        <p:txBody>
          <a:bodyPr wrap="square" rtlCol="0" anchor="t"/>
          <a:lstStyle/>
          <a:p>
            <a:pPr marL="0" indent="0" algn="l">
              <a:lnSpc>
                <a:spcPct val="150000"/>
              </a:lnSpc>
              <a:buNone/>
            </a:pPr>
            <a:r>
              <a:rPr lang="en-US" sz="1050" b="1" dirty="0">
                <a:solidFill>
                  <a:srgbClr val="383838"/>
                </a:solidFill>
                <a:latin typeface="Noto Sans SC" pitchFamily="34" charset="0"/>
                <a:ea typeface="Noto Sans SC" pitchFamily="34" charset="-122"/>
                <a:cs typeface="Noto Sans SC" pitchFamily="34" charset="-120"/>
              </a:rPr>
              <a:t>Front-end:</a:t>
            </a:r>
            <a:br>
              <a:rPr sz="1050" dirty="0"/>
            </a:br>
            <a:r>
              <a:rPr lang="en-US" sz="1050" dirty="0">
                <a:solidFill>
                  <a:srgbClr val="383838"/>
                </a:solidFill>
                <a:latin typeface="Noto Sans SC" pitchFamily="34" charset="0"/>
                <a:ea typeface="Noto Sans SC" pitchFamily="34" charset="-122"/>
                <a:cs typeface="Noto Sans SC" pitchFamily="34" charset="-120"/>
              </a:rPr>
              <a:t> React is used to build an intuitive user interface, providing a smooth and responsive user experience. This choice supports faster learning and deeper understanding of front-end development for future enhancement.</a:t>
            </a:r>
            <a:endParaRPr lang="en-US" sz="1050" dirty="0"/>
          </a:p>
        </p:txBody>
      </p:sp>
      <p:sp>
        <p:nvSpPr>
          <p:cNvPr id="5" name="Text 2"/>
          <p:cNvSpPr/>
          <p:nvPr/>
        </p:nvSpPr>
        <p:spPr>
          <a:xfrm>
            <a:off x="761999" y="2444527"/>
            <a:ext cx="3779227" cy="997395"/>
          </a:xfrm>
          <a:prstGeom prst="rect">
            <a:avLst/>
          </a:prstGeom>
          <a:noFill/>
          <a:ln/>
        </p:spPr>
        <p:txBody>
          <a:bodyPr wrap="square" rtlCol="0" anchor="t"/>
          <a:lstStyle/>
          <a:p>
            <a:pPr marL="0" indent="0" algn="l">
              <a:lnSpc>
                <a:spcPct val="150000"/>
              </a:lnSpc>
              <a:buNone/>
            </a:pPr>
            <a:r>
              <a:rPr lang="en-US" sz="1050" b="1" dirty="0">
                <a:solidFill>
                  <a:srgbClr val="383838"/>
                </a:solidFill>
                <a:latin typeface="Noto Sans SC" pitchFamily="34" charset="0"/>
                <a:ea typeface="Noto Sans SC" pitchFamily="34" charset="-122"/>
                <a:cs typeface="Noto Sans SC" pitchFamily="34" charset="-120"/>
              </a:rPr>
              <a:t>Back-end:</a:t>
            </a:r>
            <a:br>
              <a:rPr sz="1050" dirty="0"/>
            </a:br>
            <a:r>
              <a:rPr lang="en-US" sz="1050" dirty="0">
                <a:solidFill>
                  <a:srgbClr val="383838"/>
                </a:solidFill>
                <a:latin typeface="Noto Sans SC" pitchFamily="34" charset="0"/>
                <a:ea typeface="Noto Sans SC" pitchFamily="34" charset="-122"/>
                <a:cs typeface="Noto Sans SC" pitchFamily="34" charset="-120"/>
              </a:rPr>
              <a:t> The back-end is built with Node.js, using Express as the primary framework. This setup facilitates efficient API communication with the CoinGecko API for cryptocurrency data, ensuring quick data retrieval and processing.</a:t>
            </a:r>
            <a:endParaRPr lang="en-US" sz="1050" dirty="0"/>
          </a:p>
        </p:txBody>
      </p:sp>
      <p:sp>
        <p:nvSpPr>
          <p:cNvPr id="6" name="Text 3"/>
          <p:cNvSpPr/>
          <p:nvPr/>
        </p:nvSpPr>
        <p:spPr>
          <a:xfrm>
            <a:off x="747529" y="3713055"/>
            <a:ext cx="3722077" cy="997395"/>
          </a:xfrm>
          <a:prstGeom prst="rect">
            <a:avLst/>
          </a:prstGeom>
          <a:noFill/>
          <a:ln/>
        </p:spPr>
        <p:txBody>
          <a:bodyPr wrap="square" rtlCol="0" anchor="t"/>
          <a:lstStyle/>
          <a:p>
            <a:pPr marL="0" indent="0" algn="l">
              <a:lnSpc>
                <a:spcPct val="150000"/>
              </a:lnSpc>
              <a:buNone/>
            </a:pPr>
            <a:r>
              <a:rPr lang="en-US" sz="1050" b="1" dirty="0">
                <a:solidFill>
                  <a:srgbClr val="383838"/>
                </a:solidFill>
                <a:latin typeface="Noto Sans SC" pitchFamily="34" charset="0"/>
                <a:ea typeface="Noto Sans SC" pitchFamily="34" charset="-122"/>
                <a:cs typeface="Noto Sans SC" pitchFamily="34" charset="-120"/>
              </a:rPr>
              <a:t>Database:</a:t>
            </a:r>
            <a:br>
              <a:rPr sz="1050" dirty="0"/>
            </a:br>
            <a:r>
              <a:rPr lang="en-US" sz="1050" dirty="0">
                <a:solidFill>
                  <a:srgbClr val="383838"/>
                </a:solidFill>
                <a:latin typeface="Noto Sans SC" pitchFamily="34" charset="0"/>
                <a:ea typeface="Noto Sans SC" pitchFamily="34" charset="-122"/>
                <a:cs typeface="Noto Sans SC" pitchFamily="34" charset="-120"/>
              </a:rPr>
              <a:t> Firebase serves as the primary database for user authentication and account management, providing secure storage and reliable user data handling.</a:t>
            </a:r>
            <a:endParaRPr lang="en-US" sz="1050" dirty="0"/>
          </a:p>
        </p:txBody>
      </p:sp>
      <p:sp>
        <p:nvSpPr>
          <p:cNvPr id="7" name="Text 4"/>
          <p:cNvSpPr/>
          <p:nvPr/>
        </p:nvSpPr>
        <p:spPr>
          <a:xfrm>
            <a:off x="4896165" y="1165866"/>
            <a:ext cx="3759862" cy="997395"/>
          </a:xfrm>
          <a:prstGeom prst="rect">
            <a:avLst/>
          </a:prstGeom>
          <a:noFill/>
          <a:ln/>
        </p:spPr>
        <p:txBody>
          <a:bodyPr wrap="square" rtlCol="0" anchor="t"/>
          <a:lstStyle/>
          <a:p>
            <a:pPr marL="0" indent="0" algn="l">
              <a:lnSpc>
                <a:spcPct val="150000"/>
              </a:lnSpc>
              <a:buNone/>
            </a:pPr>
            <a:r>
              <a:rPr lang="en-US" sz="1050" b="1" dirty="0">
                <a:solidFill>
                  <a:srgbClr val="383838"/>
                </a:solidFill>
                <a:latin typeface="Noto Sans SC" pitchFamily="34" charset="0"/>
                <a:ea typeface="Noto Sans SC" pitchFamily="34" charset="-122"/>
                <a:cs typeface="Noto Sans SC" pitchFamily="34" charset="-120"/>
              </a:rPr>
              <a:t>Data API:</a:t>
            </a:r>
            <a:br>
              <a:rPr sz="1050" dirty="0"/>
            </a:br>
            <a:r>
              <a:rPr lang="en-US" sz="1050" dirty="0">
                <a:solidFill>
                  <a:srgbClr val="383838"/>
                </a:solidFill>
                <a:latin typeface="Noto Sans SC" pitchFamily="34" charset="0"/>
                <a:ea typeface="Noto Sans SC" pitchFamily="34" charset="-122"/>
                <a:cs typeface="Noto Sans SC" pitchFamily="34" charset="-120"/>
              </a:rPr>
              <a:t> CoinGecko API provides all the necessary cryptocurrency market data, including real-time prices, historical data, and market trends. This API is freely accessible and well-documented, ideal for learning integration and data processing.</a:t>
            </a:r>
            <a:endParaRPr lang="en-US" sz="1050" dirty="0"/>
          </a:p>
        </p:txBody>
      </p:sp>
      <p:sp>
        <p:nvSpPr>
          <p:cNvPr id="8" name="Text 5"/>
          <p:cNvSpPr/>
          <p:nvPr/>
        </p:nvSpPr>
        <p:spPr>
          <a:xfrm>
            <a:off x="4975295" y="2444527"/>
            <a:ext cx="3680732" cy="997395"/>
          </a:xfrm>
          <a:prstGeom prst="rect">
            <a:avLst/>
          </a:prstGeom>
          <a:noFill/>
          <a:ln/>
        </p:spPr>
        <p:txBody>
          <a:bodyPr wrap="square" rtlCol="0" anchor="t"/>
          <a:lstStyle/>
          <a:p>
            <a:pPr marL="0" indent="0" algn="l">
              <a:lnSpc>
                <a:spcPct val="150000"/>
              </a:lnSpc>
              <a:buNone/>
            </a:pPr>
            <a:r>
              <a:rPr lang="en-US" sz="1050" b="1" dirty="0">
                <a:solidFill>
                  <a:srgbClr val="383838"/>
                </a:solidFill>
                <a:latin typeface="Noto Sans SC" pitchFamily="34" charset="0"/>
                <a:ea typeface="Noto Sans SC" pitchFamily="34" charset="-122"/>
                <a:cs typeface="Noto Sans SC" pitchFamily="34" charset="-120"/>
              </a:rPr>
              <a:t>Caching:</a:t>
            </a:r>
            <a:br>
              <a:rPr sz="1050" dirty="0"/>
            </a:br>
            <a:r>
              <a:rPr lang="en-US" sz="1050" dirty="0">
                <a:solidFill>
                  <a:srgbClr val="383838"/>
                </a:solidFill>
                <a:latin typeface="Noto Sans SC" pitchFamily="34" charset="0"/>
                <a:ea typeface="Noto Sans SC" pitchFamily="34" charset="-122"/>
                <a:cs typeface="Noto Sans SC" pitchFamily="34" charset="-120"/>
              </a:rPr>
              <a:t> Redis can be used for caching frequently accessed cryptocurrency data, enhancing performance by reducing repeated API calls and allowing faster retrieval for popular queries.</a:t>
            </a:r>
            <a:endParaRPr lang="en-US" sz="1050" dirty="0"/>
          </a:p>
        </p:txBody>
      </p:sp>
      <p:sp>
        <p:nvSpPr>
          <p:cNvPr id="9" name="Text 6"/>
          <p:cNvSpPr/>
          <p:nvPr/>
        </p:nvSpPr>
        <p:spPr>
          <a:xfrm>
            <a:off x="4975294" y="3713054"/>
            <a:ext cx="3821409" cy="997395"/>
          </a:xfrm>
          <a:prstGeom prst="rect">
            <a:avLst/>
          </a:prstGeom>
          <a:noFill/>
          <a:ln/>
        </p:spPr>
        <p:txBody>
          <a:bodyPr wrap="square" rtlCol="0" anchor="t"/>
          <a:lstStyle/>
          <a:p>
            <a:pPr marL="0" indent="0" algn="l">
              <a:lnSpc>
                <a:spcPct val="150000"/>
              </a:lnSpc>
              <a:buNone/>
            </a:pPr>
            <a:r>
              <a:rPr lang="en-US" sz="1050" b="1" dirty="0">
                <a:solidFill>
                  <a:srgbClr val="383838"/>
                </a:solidFill>
                <a:latin typeface="Noto Sans SC" pitchFamily="34" charset="0"/>
                <a:ea typeface="Noto Sans SC" pitchFamily="34" charset="-122"/>
                <a:cs typeface="Noto Sans SC" pitchFamily="34" charset="-120"/>
              </a:rPr>
              <a:t>Containerization:</a:t>
            </a:r>
            <a:br>
              <a:rPr sz="1050" dirty="0"/>
            </a:br>
            <a:r>
              <a:rPr lang="en-US" sz="1050" dirty="0">
                <a:solidFill>
                  <a:srgbClr val="383838"/>
                </a:solidFill>
                <a:latin typeface="Noto Sans SC" pitchFamily="34" charset="0"/>
                <a:ea typeface="Noto Sans SC" pitchFamily="34" charset="-122"/>
                <a:cs typeface="Noto Sans SC" pitchFamily="34" charset="-120"/>
              </a:rPr>
              <a:t> Docker may be used to deploy the application in a containerized environment, ensuring consistent operation across different systems and simplifying the deployment process.</a:t>
            </a:r>
            <a:endParaRPr lang="en-US"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800" fill="hold"/>
                                        <p:tgtEl>
                                          <p:spTgt spid="4"/>
                                        </p:tgtEl>
                                        <p:attrNameLst>
                                          <p:attrName>ppt_x</p:attrName>
                                        </p:attrNameLst>
                                      </p:cBhvr>
                                      <p:tavLst>
                                        <p:tav tm="0">
                                          <p:val>
                                            <p:strVal val="1+#ppt_w/2"/>
                                          </p:val>
                                        </p:tav>
                                        <p:tav tm="100000">
                                          <p:val>
                                            <p:strVal val="#ppt_x"/>
                                          </p:val>
                                        </p:tav>
                                      </p:tavLst>
                                    </p:anim>
                                    <p:anim calcmode="lin" valueType="num">
                                      <p:cBhvr additive="base">
                                        <p:cTn id="13" dur="8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6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800" fill="hold"/>
                                        <p:tgtEl>
                                          <p:spTgt spid="5"/>
                                        </p:tgtEl>
                                        <p:attrNameLst>
                                          <p:attrName>ppt_x</p:attrName>
                                        </p:attrNameLst>
                                      </p:cBhvr>
                                      <p:tavLst>
                                        <p:tav tm="0">
                                          <p:val>
                                            <p:strVal val="1+#ppt_w/2"/>
                                          </p:val>
                                        </p:tav>
                                        <p:tav tm="100000">
                                          <p:val>
                                            <p:strVal val="#ppt_x"/>
                                          </p:val>
                                        </p:tav>
                                      </p:tavLst>
                                    </p:anim>
                                    <p:anim calcmode="lin" valueType="num">
                                      <p:cBhvr additive="base">
                                        <p:cTn id="18" dur="800" fill="hold"/>
                                        <p:tgtEl>
                                          <p:spTgt spid="5"/>
                                        </p:tgtEl>
                                        <p:attrNameLst>
                                          <p:attrName>ppt_y</p:attrName>
                                        </p:attrNameLst>
                                      </p:cBhvr>
                                      <p:tavLst>
                                        <p:tav tm="0">
                                          <p:val>
                                            <p:strVal val="#ppt_y"/>
                                          </p:val>
                                        </p:tav>
                                        <p:tav tm="100000">
                                          <p:val>
                                            <p:strVal val="#ppt_y"/>
                                          </p:val>
                                        </p:tav>
                                      </p:tavLst>
                                    </p:anim>
                                  </p:childTnLst>
                                </p:cTn>
                              </p:par>
                            </p:childTnLst>
                          </p:cTn>
                        </p:par>
                        <p:par>
                          <p:cTn id="19" fill="hold">
                            <p:stCondLst>
                              <p:cond delay="2400"/>
                            </p:stCondLst>
                            <p:childTnLst>
                              <p:par>
                                <p:cTn id="20" presetID="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800" fill="hold"/>
                                        <p:tgtEl>
                                          <p:spTgt spid="6"/>
                                        </p:tgtEl>
                                        <p:attrNameLst>
                                          <p:attrName>ppt_x</p:attrName>
                                        </p:attrNameLst>
                                      </p:cBhvr>
                                      <p:tavLst>
                                        <p:tav tm="0">
                                          <p:val>
                                            <p:strVal val="1+#ppt_w/2"/>
                                          </p:val>
                                        </p:tav>
                                        <p:tav tm="100000">
                                          <p:val>
                                            <p:strVal val="#ppt_x"/>
                                          </p:val>
                                        </p:tav>
                                      </p:tavLst>
                                    </p:anim>
                                    <p:anim calcmode="lin" valueType="num">
                                      <p:cBhvr additive="base">
                                        <p:cTn id="23" dur="800" fill="hold"/>
                                        <p:tgtEl>
                                          <p:spTgt spid="6"/>
                                        </p:tgtEl>
                                        <p:attrNameLst>
                                          <p:attrName>ppt_y</p:attrName>
                                        </p:attrNameLst>
                                      </p:cBhvr>
                                      <p:tavLst>
                                        <p:tav tm="0">
                                          <p:val>
                                            <p:strVal val="#ppt_y"/>
                                          </p:val>
                                        </p:tav>
                                        <p:tav tm="100000">
                                          <p:val>
                                            <p:strVal val="#ppt_y"/>
                                          </p:val>
                                        </p:tav>
                                      </p:tavLst>
                                    </p:anim>
                                  </p:childTnLst>
                                </p:cTn>
                              </p:par>
                            </p:childTnLst>
                          </p:cTn>
                        </p:par>
                        <p:par>
                          <p:cTn id="24" fill="hold">
                            <p:stCondLst>
                              <p:cond delay="32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800" fill="hold"/>
                                        <p:tgtEl>
                                          <p:spTgt spid="7"/>
                                        </p:tgtEl>
                                        <p:attrNameLst>
                                          <p:attrName>ppt_x</p:attrName>
                                        </p:attrNameLst>
                                      </p:cBhvr>
                                      <p:tavLst>
                                        <p:tav tm="0">
                                          <p:val>
                                            <p:strVal val="1+#ppt_w/2"/>
                                          </p:val>
                                        </p:tav>
                                        <p:tav tm="100000">
                                          <p:val>
                                            <p:strVal val="#ppt_x"/>
                                          </p:val>
                                        </p:tav>
                                      </p:tavLst>
                                    </p:anim>
                                    <p:anim calcmode="lin" valueType="num">
                                      <p:cBhvr additive="base">
                                        <p:cTn id="28" dur="800" fill="hold"/>
                                        <p:tgtEl>
                                          <p:spTgt spid="7"/>
                                        </p:tgtEl>
                                        <p:attrNameLst>
                                          <p:attrName>ppt_y</p:attrName>
                                        </p:attrNameLst>
                                      </p:cBhvr>
                                      <p:tavLst>
                                        <p:tav tm="0">
                                          <p:val>
                                            <p:strVal val="#ppt_y"/>
                                          </p:val>
                                        </p:tav>
                                        <p:tav tm="100000">
                                          <p:val>
                                            <p:strVal val="#ppt_y"/>
                                          </p:val>
                                        </p:tav>
                                      </p:tavLst>
                                    </p:anim>
                                  </p:childTnLst>
                                </p:cTn>
                              </p:par>
                            </p:childTnLst>
                          </p:cTn>
                        </p:par>
                        <p:par>
                          <p:cTn id="29" fill="hold">
                            <p:stCondLst>
                              <p:cond delay="4000"/>
                            </p:stCondLst>
                            <p:childTnLst>
                              <p:par>
                                <p:cTn id="30" presetID="2"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800" fill="hold"/>
                                        <p:tgtEl>
                                          <p:spTgt spid="8"/>
                                        </p:tgtEl>
                                        <p:attrNameLst>
                                          <p:attrName>ppt_x</p:attrName>
                                        </p:attrNameLst>
                                      </p:cBhvr>
                                      <p:tavLst>
                                        <p:tav tm="0">
                                          <p:val>
                                            <p:strVal val="1+#ppt_w/2"/>
                                          </p:val>
                                        </p:tav>
                                        <p:tav tm="100000">
                                          <p:val>
                                            <p:strVal val="#ppt_x"/>
                                          </p:val>
                                        </p:tav>
                                      </p:tavLst>
                                    </p:anim>
                                    <p:anim calcmode="lin" valueType="num">
                                      <p:cBhvr additive="base">
                                        <p:cTn id="33" dur="800" fill="hold"/>
                                        <p:tgtEl>
                                          <p:spTgt spid="8"/>
                                        </p:tgtEl>
                                        <p:attrNameLst>
                                          <p:attrName>ppt_y</p:attrName>
                                        </p:attrNameLst>
                                      </p:cBhvr>
                                      <p:tavLst>
                                        <p:tav tm="0">
                                          <p:val>
                                            <p:strVal val="#ppt_y"/>
                                          </p:val>
                                        </p:tav>
                                        <p:tav tm="100000">
                                          <p:val>
                                            <p:strVal val="#ppt_y"/>
                                          </p:val>
                                        </p:tav>
                                      </p:tavLst>
                                    </p:anim>
                                  </p:childTnLst>
                                </p:cTn>
                              </p:par>
                            </p:childTnLst>
                          </p:cTn>
                        </p:par>
                        <p:par>
                          <p:cTn id="34" fill="hold">
                            <p:stCondLst>
                              <p:cond delay="4800"/>
                            </p:stCondLst>
                            <p:childTnLst>
                              <p:par>
                                <p:cTn id="35" presetID="2" presetClass="entr" presetSubtype="4"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800" fill="hold"/>
                                        <p:tgtEl>
                                          <p:spTgt spid="9"/>
                                        </p:tgtEl>
                                        <p:attrNameLst>
                                          <p:attrName>ppt_x</p:attrName>
                                        </p:attrNameLst>
                                      </p:cBhvr>
                                      <p:tavLst>
                                        <p:tav tm="0">
                                          <p:val>
                                            <p:strVal val="1+#ppt_w/2"/>
                                          </p:val>
                                        </p:tav>
                                        <p:tav tm="100000">
                                          <p:val>
                                            <p:strVal val="#ppt_x"/>
                                          </p:val>
                                        </p:tav>
                                      </p:tavLst>
                                    </p:anim>
                                    <p:anim calcmode="lin" valueType="num">
                                      <p:cBhvr additive="base">
                                        <p:cTn id="38" dur="8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P spid="5" grpId="0" bldLvl="0" animBg="1"/>
      <p:bldP spid="6" grpId="0" bldLvl="0" animBg="1"/>
      <p:bldP spid="7" grpId="0" bldLvl="0" animBg="1"/>
      <p:bldP spid="8" grpId="0" bldLvl="0" animBg="1"/>
      <p:bldP spid="9"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82" y="-109904"/>
            <a:ext cx="9144000" cy="5143500"/>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7188" y="0"/>
            <a:ext cx="1685925" cy="5143500"/>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43113" y="0"/>
            <a:ext cx="1685925" cy="51435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29038" y="0"/>
            <a:ext cx="1685925" cy="5143500"/>
          </a:xfrm>
          <a:prstGeom prst="rect">
            <a:avLst/>
          </a:prstGeom>
        </p:spPr>
      </p:pic>
      <p:pic>
        <p:nvPicPr>
          <p:cNvPr id="6" name="Image 4"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14963" y="0"/>
            <a:ext cx="1685925" cy="5143500"/>
          </a:xfrm>
          <a:prstGeom prst="rect">
            <a:avLst/>
          </a:prstGeom>
        </p:spPr>
      </p:pic>
      <p:pic>
        <p:nvPicPr>
          <p:cNvPr id="7" name="Image 5"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00888" y="0"/>
            <a:ext cx="1685925" cy="5143500"/>
          </a:xfrm>
          <a:prstGeom prst="rect">
            <a:avLst/>
          </a:prstGeom>
        </p:spPr>
      </p:pic>
      <p:pic>
        <p:nvPicPr>
          <p:cNvPr id="8" name="Image 6" descr="preencoded.png"/>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0" y="4267200"/>
            <a:ext cx="9144000" cy="876300"/>
          </a:xfrm>
          <a:prstGeom prst="rect">
            <a:avLst/>
          </a:prstGeom>
        </p:spPr>
      </p:pic>
      <p:sp>
        <p:nvSpPr>
          <p:cNvPr id="9" name="Text 0"/>
          <p:cNvSpPr/>
          <p:nvPr/>
        </p:nvSpPr>
        <p:spPr>
          <a:xfrm>
            <a:off x="590550" y="285750"/>
            <a:ext cx="7981950" cy="1133475"/>
          </a:xfrm>
          <a:prstGeom prst="rect">
            <a:avLst/>
          </a:prstGeom>
          <a:noFill/>
          <a:ln/>
        </p:spPr>
        <p:txBody>
          <a:bodyPr wrap="square" rtlCol="0" anchor="ctr"/>
          <a:lstStyle/>
          <a:p>
            <a:pPr marL="0" indent="0" algn="ctr">
              <a:lnSpc>
                <a:spcPct val="150000"/>
              </a:lnSpc>
              <a:buNone/>
            </a:pPr>
            <a:r>
              <a:rPr lang="en-US" sz="2800" b="1" dirty="0">
                <a:solidFill>
                  <a:srgbClr val="000000"/>
                </a:solidFill>
                <a:latin typeface="Noto Sans SC" pitchFamily="34" charset="0"/>
                <a:ea typeface="Noto Sans SC" pitchFamily="34" charset="-122"/>
                <a:cs typeface="Noto Sans SC" pitchFamily="34" charset="-120"/>
              </a:rPr>
              <a:t>4.2 Economic (E)</a:t>
            </a:r>
            <a:endParaRPr lang="en-US" sz="2800" dirty="0"/>
          </a:p>
        </p:txBody>
      </p:sp>
      <p:pic>
        <p:nvPicPr>
          <p:cNvPr id="10" name="Image 7" descr="preencoded.png"/>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14400" y="3586163"/>
            <a:ext cx="300038" cy="685800"/>
          </a:xfrm>
          <a:prstGeom prst="rect">
            <a:avLst/>
          </a:prstGeom>
        </p:spPr>
      </p:pic>
      <p:pic>
        <p:nvPicPr>
          <p:cNvPr id="11" name="Image 8" descr="preencoded.png"/>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4400" y="4267200"/>
            <a:ext cx="300038" cy="685800"/>
          </a:xfrm>
          <a:prstGeom prst="rect">
            <a:avLst/>
          </a:prstGeom>
        </p:spPr>
      </p:pic>
      <p:sp>
        <p:nvSpPr>
          <p:cNvPr id="12" name="Text 1"/>
          <p:cNvSpPr/>
          <p:nvPr/>
        </p:nvSpPr>
        <p:spPr>
          <a:xfrm>
            <a:off x="585788" y="1704975"/>
            <a:ext cx="1257300" cy="1438275"/>
          </a:xfrm>
          <a:prstGeom prst="rect">
            <a:avLst/>
          </a:prstGeom>
          <a:noFill/>
          <a:ln/>
        </p:spPr>
        <p:txBody>
          <a:bodyPr wrap="square" rtlCol="0" anchor="t"/>
          <a:lstStyle/>
          <a:p>
            <a:pPr marL="0" indent="0" algn="ctr">
              <a:lnSpc>
                <a:spcPct val="150000"/>
              </a:lnSpc>
              <a:buNone/>
            </a:pPr>
            <a:r>
              <a:rPr lang="en-US" sz="770" b="1" dirty="0">
                <a:solidFill>
                  <a:srgbClr val="FFFFFF"/>
                </a:solidFill>
                <a:latin typeface="Noto Sans SC" pitchFamily="34" charset="0"/>
                <a:ea typeface="Noto Sans SC" pitchFamily="34" charset="-122"/>
                <a:cs typeface="Noto Sans SC" pitchFamily="34" charset="-120"/>
              </a:rPr>
              <a:t>Hosting Costs:</a:t>
            </a:r>
            <a:br>
              <a:rPr dirty="0"/>
            </a:br>
            <a:r>
              <a:rPr lang="en-US" sz="770" dirty="0">
                <a:solidFill>
                  <a:srgbClr val="FFFFFF"/>
                </a:solidFill>
                <a:latin typeface="Noto Sans SC" pitchFamily="34" charset="0"/>
                <a:ea typeface="Noto Sans SC" pitchFamily="34" charset="-122"/>
                <a:cs typeface="Noto Sans SC" pitchFamily="34" charset="-120"/>
              </a:rPr>
              <a:t> Estimated cloud hosting costs for the Crypto Tracker application are around $50 to $100 per month, depending on user demand and storage needs.</a:t>
            </a:r>
            <a:endParaRPr lang="en-US" sz="770" dirty="0"/>
          </a:p>
        </p:txBody>
      </p:sp>
      <p:pic>
        <p:nvPicPr>
          <p:cNvPr id="13" name="Image 9" descr="preencoded.png"/>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652713" y="3586163"/>
            <a:ext cx="457200" cy="685800"/>
          </a:xfrm>
          <a:prstGeom prst="rect">
            <a:avLst/>
          </a:prstGeom>
        </p:spPr>
      </p:pic>
      <p:pic>
        <p:nvPicPr>
          <p:cNvPr id="14" name="Image 10" descr="preencoded.png"/>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652713" y="4267200"/>
            <a:ext cx="457200" cy="685800"/>
          </a:xfrm>
          <a:prstGeom prst="rect">
            <a:avLst/>
          </a:prstGeom>
        </p:spPr>
      </p:pic>
      <p:sp>
        <p:nvSpPr>
          <p:cNvPr id="15" name="Text 2"/>
          <p:cNvSpPr/>
          <p:nvPr/>
        </p:nvSpPr>
        <p:spPr>
          <a:xfrm>
            <a:off x="2266950" y="1704975"/>
            <a:ext cx="1257300" cy="1438275"/>
          </a:xfrm>
          <a:prstGeom prst="rect">
            <a:avLst/>
          </a:prstGeom>
          <a:noFill/>
          <a:ln/>
        </p:spPr>
        <p:txBody>
          <a:bodyPr wrap="square" rtlCol="0" anchor="t"/>
          <a:lstStyle/>
          <a:p>
            <a:pPr marL="0" indent="0" algn="ctr">
              <a:lnSpc>
                <a:spcPct val="150000"/>
              </a:lnSpc>
              <a:buNone/>
            </a:pPr>
            <a:r>
              <a:rPr lang="en-US" sz="770" b="1" dirty="0">
                <a:solidFill>
                  <a:srgbClr val="000000"/>
                </a:solidFill>
                <a:latin typeface="Noto Sans SC" pitchFamily="34" charset="0"/>
                <a:ea typeface="Noto Sans SC" pitchFamily="34" charset="-122"/>
                <a:cs typeface="Noto Sans SC" pitchFamily="34" charset="-120"/>
              </a:rPr>
              <a:t>Database Costs:</a:t>
            </a:r>
            <a:br/>
            <a:r>
              <a:rPr lang="en-US" sz="770" dirty="0">
                <a:solidFill>
                  <a:srgbClr val="000000"/>
                </a:solidFill>
                <a:latin typeface="Noto Sans SC" pitchFamily="34" charset="0"/>
                <a:ea typeface="Noto Sans SC" pitchFamily="34" charset="-122"/>
                <a:cs typeface="Noto Sans SC" pitchFamily="34" charset="-120"/>
              </a:rPr>
              <a:t> Firebase provides flexible pricing for authentication and database services, with a free tier for small-scale applications and affordable rates for additional usage.</a:t>
            </a:r>
            <a:endParaRPr lang="en-US" sz="770" dirty="0"/>
          </a:p>
        </p:txBody>
      </p:sp>
      <p:pic>
        <p:nvPicPr>
          <p:cNvPr id="16" name="Image 11" descr="preencoded.png"/>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343400" y="3571875"/>
            <a:ext cx="452437" cy="695325"/>
          </a:xfrm>
          <a:prstGeom prst="rect">
            <a:avLst/>
          </a:prstGeom>
        </p:spPr>
      </p:pic>
      <p:pic>
        <p:nvPicPr>
          <p:cNvPr id="17" name="Image 12" descr="preencoded.png"/>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343400" y="4267200"/>
            <a:ext cx="452437" cy="695325"/>
          </a:xfrm>
          <a:prstGeom prst="rect">
            <a:avLst/>
          </a:prstGeom>
        </p:spPr>
      </p:pic>
      <p:sp>
        <p:nvSpPr>
          <p:cNvPr id="18" name="Text 3"/>
          <p:cNvSpPr/>
          <p:nvPr/>
        </p:nvSpPr>
        <p:spPr>
          <a:xfrm>
            <a:off x="3943350" y="1704975"/>
            <a:ext cx="1257300" cy="1438275"/>
          </a:xfrm>
          <a:prstGeom prst="rect">
            <a:avLst/>
          </a:prstGeom>
          <a:noFill/>
          <a:ln/>
        </p:spPr>
        <p:txBody>
          <a:bodyPr wrap="square" rtlCol="0" anchor="t"/>
          <a:lstStyle/>
          <a:p>
            <a:pPr marL="0" indent="0" algn="ctr">
              <a:lnSpc>
                <a:spcPct val="150000"/>
              </a:lnSpc>
              <a:buNone/>
            </a:pPr>
            <a:r>
              <a:rPr lang="en-US" sz="770" b="1" dirty="0">
                <a:solidFill>
                  <a:srgbClr val="FFFFFF"/>
                </a:solidFill>
                <a:latin typeface="Noto Sans SC" pitchFamily="34" charset="0"/>
                <a:ea typeface="Noto Sans SC" pitchFamily="34" charset="-122"/>
                <a:cs typeface="Noto Sans SC" pitchFamily="34" charset="-120"/>
              </a:rPr>
              <a:t>API Usage:</a:t>
            </a:r>
            <a:br/>
            <a:r>
              <a:rPr lang="en-US" sz="770" dirty="0">
                <a:solidFill>
                  <a:srgbClr val="FFFFFF"/>
                </a:solidFill>
                <a:latin typeface="Noto Sans SC" pitchFamily="34" charset="0"/>
                <a:ea typeface="Noto Sans SC" pitchFamily="34" charset="-122"/>
                <a:cs typeface="Noto Sans SC" pitchFamily="34" charset="-120"/>
              </a:rPr>
              <a:t> CoinGecko API is free for non-commercial use, making it an economical choice for tracking cryptocurrency data.</a:t>
            </a:r>
            <a:endParaRPr lang="en-US" sz="770" dirty="0"/>
          </a:p>
        </p:txBody>
      </p:sp>
      <p:pic>
        <p:nvPicPr>
          <p:cNvPr id="19" name="Image 13" descr="preencoded.png"/>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015038" y="3581400"/>
            <a:ext cx="490537" cy="685800"/>
          </a:xfrm>
          <a:prstGeom prst="rect">
            <a:avLst/>
          </a:prstGeom>
        </p:spPr>
      </p:pic>
      <p:pic>
        <p:nvPicPr>
          <p:cNvPr id="20" name="Image 14" descr="preencoded.png"/>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015038" y="4267200"/>
            <a:ext cx="490537" cy="685800"/>
          </a:xfrm>
          <a:prstGeom prst="rect">
            <a:avLst/>
          </a:prstGeom>
        </p:spPr>
      </p:pic>
      <p:sp>
        <p:nvSpPr>
          <p:cNvPr id="21" name="Text 4"/>
          <p:cNvSpPr/>
          <p:nvPr/>
        </p:nvSpPr>
        <p:spPr>
          <a:xfrm>
            <a:off x="5629275" y="1704975"/>
            <a:ext cx="1257300" cy="1438275"/>
          </a:xfrm>
          <a:prstGeom prst="rect">
            <a:avLst/>
          </a:prstGeom>
          <a:noFill/>
          <a:ln/>
        </p:spPr>
        <p:txBody>
          <a:bodyPr wrap="square" rtlCol="0" anchor="t"/>
          <a:lstStyle/>
          <a:p>
            <a:pPr marL="0" indent="0" algn="ctr">
              <a:lnSpc>
                <a:spcPct val="150000"/>
              </a:lnSpc>
              <a:buNone/>
            </a:pPr>
            <a:r>
              <a:rPr lang="en-US" sz="770" b="1" dirty="0">
                <a:solidFill>
                  <a:srgbClr val="000000"/>
                </a:solidFill>
                <a:latin typeface="Noto Sans SC" pitchFamily="34" charset="0"/>
                <a:ea typeface="Noto Sans SC" pitchFamily="34" charset="-122"/>
                <a:cs typeface="Noto Sans SC" pitchFamily="34" charset="-120"/>
              </a:rPr>
              <a:t>Software:</a:t>
            </a:r>
            <a:br/>
            <a:r>
              <a:rPr lang="en-US" sz="770" dirty="0">
                <a:solidFill>
                  <a:srgbClr val="000000"/>
                </a:solidFill>
                <a:latin typeface="Noto Sans SC" pitchFamily="34" charset="0"/>
                <a:ea typeface="Noto Sans SC" pitchFamily="34" charset="-122"/>
                <a:cs typeface="Noto Sans SC" pitchFamily="34" charset="-120"/>
              </a:rPr>
              <a:t> React, Node.js, and Firebase are all open-source or free to use, which reduces development costs as there are no software licensing fees.</a:t>
            </a:r>
            <a:endParaRPr lang="en-US" sz="770" dirty="0"/>
          </a:p>
        </p:txBody>
      </p:sp>
      <p:pic>
        <p:nvPicPr>
          <p:cNvPr id="22" name="Image 15" descr="preencoded.png"/>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715250" y="3581400"/>
            <a:ext cx="457200" cy="685800"/>
          </a:xfrm>
          <a:prstGeom prst="rect">
            <a:avLst/>
          </a:prstGeom>
        </p:spPr>
      </p:pic>
      <p:pic>
        <p:nvPicPr>
          <p:cNvPr id="23" name="Image 16" descr="preencoded.png"/>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7715250" y="4267200"/>
            <a:ext cx="457200" cy="685800"/>
          </a:xfrm>
          <a:prstGeom prst="rect">
            <a:avLst/>
          </a:prstGeom>
        </p:spPr>
      </p:pic>
      <p:sp>
        <p:nvSpPr>
          <p:cNvPr id="24" name="Text 5"/>
          <p:cNvSpPr/>
          <p:nvPr/>
        </p:nvSpPr>
        <p:spPr>
          <a:xfrm>
            <a:off x="7315200" y="1704975"/>
            <a:ext cx="1257300" cy="1438275"/>
          </a:xfrm>
          <a:prstGeom prst="rect">
            <a:avLst/>
          </a:prstGeom>
          <a:noFill/>
          <a:ln/>
        </p:spPr>
        <p:txBody>
          <a:bodyPr wrap="square" rtlCol="0" anchor="t"/>
          <a:lstStyle/>
          <a:p>
            <a:pPr marL="0" indent="0" algn="ctr">
              <a:lnSpc>
                <a:spcPct val="150000"/>
              </a:lnSpc>
              <a:buNone/>
            </a:pPr>
            <a:r>
              <a:rPr lang="en-US" sz="770" b="1" dirty="0">
                <a:solidFill>
                  <a:srgbClr val="FFFFFF"/>
                </a:solidFill>
                <a:latin typeface="Noto Sans SC" pitchFamily="34" charset="0"/>
                <a:ea typeface="Noto Sans SC" pitchFamily="34" charset="-122"/>
                <a:cs typeface="Noto Sans SC" pitchFamily="34" charset="-120"/>
              </a:rPr>
              <a:t>Additional Costs:</a:t>
            </a:r>
            <a:br/>
            <a:r>
              <a:rPr lang="en-US" sz="770" dirty="0">
                <a:solidFill>
                  <a:srgbClr val="FFFFFF"/>
                </a:solidFill>
                <a:latin typeface="Noto Sans SC" pitchFamily="34" charset="0"/>
                <a:ea typeface="Noto Sans SC" pitchFamily="34" charset="-122"/>
                <a:cs typeface="Noto Sans SC" pitchFamily="34" charset="-120"/>
              </a:rPr>
              <a:t> Domain registration and SSL certificate fees may apply, generally around $30 annually for domain registration, with free SSL options available.</a:t>
            </a:r>
            <a:endParaRPr lang="en-US" sz="77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800" fill="hold"/>
                                        <p:tgtEl>
                                          <p:spTgt spid="9"/>
                                        </p:tgtEl>
                                        <p:attrNameLst>
                                          <p:attrName>ppt_x</p:attrName>
                                        </p:attrNameLst>
                                      </p:cBhvr>
                                      <p:tavLst>
                                        <p:tav tm="0">
                                          <p:val>
                                            <p:strVal val="1+#ppt_w/2"/>
                                          </p:val>
                                        </p:tav>
                                        <p:tav tm="100000">
                                          <p:val>
                                            <p:strVal val="#ppt_x"/>
                                          </p:val>
                                        </p:tav>
                                      </p:tavLst>
                                    </p:anim>
                                    <p:anim calcmode="lin" valueType="num">
                                      <p:cBhvr additive="base">
                                        <p:cTn id="8" dur="8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800" fill="hold"/>
                                        <p:tgtEl>
                                          <p:spTgt spid="10"/>
                                        </p:tgtEl>
                                        <p:attrNameLst>
                                          <p:attrName>ppt_x</p:attrName>
                                        </p:attrNameLst>
                                      </p:cBhvr>
                                      <p:tavLst>
                                        <p:tav tm="0">
                                          <p:val>
                                            <p:strVal val="1+#ppt_w/2"/>
                                          </p:val>
                                        </p:tav>
                                        <p:tav tm="100000">
                                          <p:val>
                                            <p:strVal val="#ppt_x"/>
                                          </p:val>
                                        </p:tav>
                                      </p:tavLst>
                                    </p:anim>
                                    <p:anim calcmode="lin" valueType="num">
                                      <p:cBhvr additive="base">
                                        <p:cTn id="13" dur="800" fill="hold"/>
                                        <p:tgtEl>
                                          <p:spTgt spid="10"/>
                                        </p:tgtEl>
                                        <p:attrNameLst>
                                          <p:attrName>ppt_y</p:attrName>
                                        </p:attrNameLst>
                                      </p:cBhvr>
                                      <p:tavLst>
                                        <p:tav tm="0">
                                          <p:val>
                                            <p:strVal val="#ppt_y"/>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800" fill="hold"/>
                                        <p:tgtEl>
                                          <p:spTgt spid="11"/>
                                        </p:tgtEl>
                                        <p:attrNameLst>
                                          <p:attrName>ppt_x</p:attrName>
                                        </p:attrNameLst>
                                      </p:cBhvr>
                                      <p:tavLst>
                                        <p:tav tm="0">
                                          <p:val>
                                            <p:strVal val="1+#ppt_w/2"/>
                                          </p:val>
                                        </p:tav>
                                        <p:tav tm="100000">
                                          <p:val>
                                            <p:strVal val="#ppt_x"/>
                                          </p:val>
                                        </p:tav>
                                      </p:tavLst>
                                    </p:anim>
                                    <p:anim calcmode="lin" valueType="num">
                                      <p:cBhvr additive="base">
                                        <p:cTn id="17" dur="800" fill="hold"/>
                                        <p:tgtEl>
                                          <p:spTgt spid="11"/>
                                        </p:tgtEl>
                                        <p:attrNameLst>
                                          <p:attrName>ppt_y</p:attrName>
                                        </p:attrNameLst>
                                      </p:cBhvr>
                                      <p:tavLst>
                                        <p:tav tm="0">
                                          <p:val>
                                            <p:strVal val="#ppt_y"/>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800" fill="hold"/>
                                        <p:tgtEl>
                                          <p:spTgt spid="12"/>
                                        </p:tgtEl>
                                        <p:attrNameLst>
                                          <p:attrName>ppt_x</p:attrName>
                                        </p:attrNameLst>
                                      </p:cBhvr>
                                      <p:tavLst>
                                        <p:tav tm="0">
                                          <p:val>
                                            <p:strVal val="1+#ppt_w/2"/>
                                          </p:val>
                                        </p:tav>
                                        <p:tav tm="100000">
                                          <p:val>
                                            <p:strVal val="#ppt_x"/>
                                          </p:val>
                                        </p:tav>
                                      </p:tavLst>
                                    </p:anim>
                                    <p:anim calcmode="lin" valueType="num">
                                      <p:cBhvr additive="base">
                                        <p:cTn id="21" dur="800" fill="hold"/>
                                        <p:tgtEl>
                                          <p:spTgt spid="12"/>
                                        </p:tgtEl>
                                        <p:attrNameLst>
                                          <p:attrName>ppt_y</p:attrName>
                                        </p:attrNameLst>
                                      </p:cBhvr>
                                      <p:tavLst>
                                        <p:tav tm="0">
                                          <p:val>
                                            <p:strVal val="#ppt_y"/>
                                          </p:val>
                                        </p:tav>
                                        <p:tav tm="100000">
                                          <p:val>
                                            <p:strVal val="#ppt_y"/>
                                          </p:val>
                                        </p:tav>
                                      </p:tavLst>
                                    </p:anim>
                                  </p:childTnLst>
                                </p:cTn>
                              </p:par>
                            </p:childTnLst>
                          </p:cTn>
                        </p:par>
                        <p:par>
                          <p:cTn id="22" fill="hold">
                            <p:stCondLst>
                              <p:cond delay="1600"/>
                            </p:stCondLst>
                            <p:childTnLst>
                              <p:par>
                                <p:cTn id="23" presetID="2" presetClass="entr" presetSubtype="4"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800" fill="hold"/>
                                        <p:tgtEl>
                                          <p:spTgt spid="13"/>
                                        </p:tgtEl>
                                        <p:attrNameLst>
                                          <p:attrName>ppt_x</p:attrName>
                                        </p:attrNameLst>
                                      </p:cBhvr>
                                      <p:tavLst>
                                        <p:tav tm="0">
                                          <p:val>
                                            <p:strVal val="1+#ppt_w/2"/>
                                          </p:val>
                                        </p:tav>
                                        <p:tav tm="100000">
                                          <p:val>
                                            <p:strVal val="#ppt_x"/>
                                          </p:val>
                                        </p:tav>
                                      </p:tavLst>
                                    </p:anim>
                                    <p:anim calcmode="lin" valueType="num">
                                      <p:cBhvr additive="base">
                                        <p:cTn id="26" dur="800" fill="hold"/>
                                        <p:tgtEl>
                                          <p:spTgt spid="13"/>
                                        </p:tgtEl>
                                        <p:attrNameLst>
                                          <p:attrName>ppt_y</p:attrName>
                                        </p:attrNameLst>
                                      </p:cBhvr>
                                      <p:tavLst>
                                        <p:tav tm="0">
                                          <p:val>
                                            <p:strVal val="#ppt_y"/>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800" fill="hold"/>
                                        <p:tgtEl>
                                          <p:spTgt spid="14"/>
                                        </p:tgtEl>
                                        <p:attrNameLst>
                                          <p:attrName>ppt_x</p:attrName>
                                        </p:attrNameLst>
                                      </p:cBhvr>
                                      <p:tavLst>
                                        <p:tav tm="0">
                                          <p:val>
                                            <p:strVal val="1+#ppt_w/2"/>
                                          </p:val>
                                        </p:tav>
                                        <p:tav tm="100000">
                                          <p:val>
                                            <p:strVal val="#ppt_x"/>
                                          </p:val>
                                        </p:tav>
                                      </p:tavLst>
                                    </p:anim>
                                    <p:anim calcmode="lin" valueType="num">
                                      <p:cBhvr additive="base">
                                        <p:cTn id="30" dur="800" fill="hold"/>
                                        <p:tgtEl>
                                          <p:spTgt spid="14"/>
                                        </p:tgtEl>
                                        <p:attrNameLst>
                                          <p:attrName>ppt_y</p:attrName>
                                        </p:attrNameLst>
                                      </p:cBhvr>
                                      <p:tavLst>
                                        <p:tav tm="0">
                                          <p:val>
                                            <p:strVal val="#ppt_y"/>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800" fill="hold"/>
                                        <p:tgtEl>
                                          <p:spTgt spid="15"/>
                                        </p:tgtEl>
                                        <p:attrNameLst>
                                          <p:attrName>ppt_x</p:attrName>
                                        </p:attrNameLst>
                                      </p:cBhvr>
                                      <p:tavLst>
                                        <p:tav tm="0">
                                          <p:val>
                                            <p:strVal val="1+#ppt_w/2"/>
                                          </p:val>
                                        </p:tav>
                                        <p:tav tm="100000">
                                          <p:val>
                                            <p:strVal val="#ppt_x"/>
                                          </p:val>
                                        </p:tav>
                                      </p:tavLst>
                                    </p:anim>
                                    <p:anim calcmode="lin" valueType="num">
                                      <p:cBhvr additive="base">
                                        <p:cTn id="34" dur="800" fill="hold"/>
                                        <p:tgtEl>
                                          <p:spTgt spid="15"/>
                                        </p:tgtEl>
                                        <p:attrNameLst>
                                          <p:attrName>ppt_y</p:attrName>
                                        </p:attrNameLst>
                                      </p:cBhvr>
                                      <p:tavLst>
                                        <p:tav tm="0">
                                          <p:val>
                                            <p:strVal val="#ppt_y"/>
                                          </p:val>
                                        </p:tav>
                                        <p:tav tm="100000">
                                          <p:val>
                                            <p:strVal val="#ppt_y"/>
                                          </p:val>
                                        </p:tav>
                                      </p:tavLst>
                                    </p:anim>
                                  </p:childTnLst>
                                </p:cTn>
                              </p:par>
                            </p:childTnLst>
                          </p:cTn>
                        </p:par>
                        <p:par>
                          <p:cTn id="35" fill="hold">
                            <p:stCondLst>
                              <p:cond delay="2400"/>
                            </p:stCondLst>
                            <p:childTnLst>
                              <p:par>
                                <p:cTn id="36" presetID="2" presetClass="entr" presetSubtype="4"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800" fill="hold"/>
                                        <p:tgtEl>
                                          <p:spTgt spid="16"/>
                                        </p:tgtEl>
                                        <p:attrNameLst>
                                          <p:attrName>ppt_x</p:attrName>
                                        </p:attrNameLst>
                                      </p:cBhvr>
                                      <p:tavLst>
                                        <p:tav tm="0">
                                          <p:val>
                                            <p:strVal val="1+#ppt_w/2"/>
                                          </p:val>
                                        </p:tav>
                                        <p:tav tm="100000">
                                          <p:val>
                                            <p:strVal val="#ppt_x"/>
                                          </p:val>
                                        </p:tav>
                                      </p:tavLst>
                                    </p:anim>
                                    <p:anim calcmode="lin" valueType="num">
                                      <p:cBhvr additive="base">
                                        <p:cTn id="39" dur="8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800" fill="hold"/>
                                        <p:tgtEl>
                                          <p:spTgt spid="17"/>
                                        </p:tgtEl>
                                        <p:attrNameLst>
                                          <p:attrName>ppt_x</p:attrName>
                                        </p:attrNameLst>
                                      </p:cBhvr>
                                      <p:tavLst>
                                        <p:tav tm="0">
                                          <p:val>
                                            <p:strVal val="1+#ppt_w/2"/>
                                          </p:val>
                                        </p:tav>
                                        <p:tav tm="100000">
                                          <p:val>
                                            <p:strVal val="#ppt_x"/>
                                          </p:val>
                                        </p:tav>
                                      </p:tavLst>
                                    </p:anim>
                                    <p:anim calcmode="lin" valueType="num">
                                      <p:cBhvr additive="base">
                                        <p:cTn id="43" dur="800" fill="hold"/>
                                        <p:tgtEl>
                                          <p:spTgt spid="17"/>
                                        </p:tgtEl>
                                        <p:attrNameLst>
                                          <p:attrName>ppt_y</p:attrName>
                                        </p:attrNameLst>
                                      </p:cBhvr>
                                      <p:tavLst>
                                        <p:tav tm="0">
                                          <p:val>
                                            <p:strVal val="#ppt_y"/>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800" fill="hold"/>
                                        <p:tgtEl>
                                          <p:spTgt spid="18"/>
                                        </p:tgtEl>
                                        <p:attrNameLst>
                                          <p:attrName>ppt_x</p:attrName>
                                        </p:attrNameLst>
                                      </p:cBhvr>
                                      <p:tavLst>
                                        <p:tav tm="0">
                                          <p:val>
                                            <p:strVal val="1+#ppt_w/2"/>
                                          </p:val>
                                        </p:tav>
                                        <p:tav tm="100000">
                                          <p:val>
                                            <p:strVal val="#ppt_x"/>
                                          </p:val>
                                        </p:tav>
                                      </p:tavLst>
                                    </p:anim>
                                    <p:anim calcmode="lin" valueType="num">
                                      <p:cBhvr additive="base">
                                        <p:cTn id="47" dur="800" fill="hold"/>
                                        <p:tgtEl>
                                          <p:spTgt spid="18"/>
                                        </p:tgtEl>
                                        <p:attrNameLst>
                                          <p:attrName>ppt_y</p:attrName>
                                        </p:attrNameLst>
                                      </p:cBhvr>
                                      <p:tavLst>
                                        <p:tav tm="0">
                                          <p:val>
                                            <p:strVal val="#ppt_y"/>
                                          </p:val>
                                        </p:tav>
                                        <p:tav tm="100000">
                                          <p:val>
                                            <p:strVal val="#ppt_y"/>
                                          </p:val>
                                        </p:tav>
                                      </p:tavLst>
                                    </p:anim>
                                  </p:childTnLst>
                                </p:cTn>
                              </p:par>
                            </p:childTnLst>
                          </p:cTn>
                        </p:par>
                        <p:par>
                          <p:cTn id="48" fill="hold">
                            <p:stCondLst>
                              <p:cond delay="3200"/>
                            </p:stCondLst>
                            <p:childTnLst>
                              <p:par>
                                <p:cTn id="49" presetID="2" presetClass="entr" presetSubtype="4"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800" fill="hold"/>
                                        <p:tgtEl>
                                          <p:spTgt spid="19"/>
                                        </p:tgtEl>
                                        <p:attrNameLst>
                                          <p:attrName>ppt_x</p:attrName>
                                        </p:attrNameLst>
                                      </p:cBhvr>
                                      <p:tavLst>
                                        <p:tav tm="0">
                                          <p:val>
                                            <p:strVal val="1+#ppt_w/2"/>
                                          </p:val>
                                        </p:tav>
                                        <p:tav tm="100000">
                                          <p:val>
                                            <p:strVal val="#ppt_x"/>
                                          </p:val>
                                        </p:tav>
                                      </p:tavLst>
                                    </p:anim>
                                    <p:anim calcmode="lin" valueType="num">
                                      <p:cBhvr additive="base">
                                        <p:cTn id="52" dur="800" fill="hold"/>
                                        <p:tgtEl>
                                          <p:spTgt spid="19"/>
                                        </p:tgtEl>
                                        <p:attrNameLst>
                                          <p:attrName>ppt_y</p:attrName>
                                        </p:attrNameLst>
                                      </p:cBhvr>
                                      <p:tavLst>
                                        <p:tav tm="0">
                                          <p:val>
                                            <p:strVal val="#ppt_y"/>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800" fill="hold"/>
                                        <p:tgtEl>
                                          <p:spTgt spid="20"/>
                                        </p:tgtEl>
                                        <p:attrNameLst>
                                          <p:attrName>ppt_x</p:attrName>
                                        </p:attrNameLst>
                                      </p:cBhvr>
                                      <p:tavLst>
                                        <p:tav tm="0">
                                          <p:val>
                                            <p:strVal val="1+#ppt_w/2"/>
                                          </p:val>
                                        </p:tav>
                                        <p:tav tm="100000">
                                          <p:val>
                                            <p:strVal val="#ppt_x"/>
                                          </p:val>
                                        </p:tav>
                                      </p:tavLst>
                                    </p:anim>
                                    <p:anim calcmode="lin" valueType="num">
                                      <p:cBhvr additive="base">
                                        <p:cTn id="56" dur="8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800" fill="hold"/>
                                        <p:tgtEl>
                                          <p:spTgt spid="21"/>
                                        </p:tgtEl>
                                        <p:attrNameLst>
                                          <p:attrName>ppt_x</p:attrName>
                                        </p:attrNameLst>
                                      </p:cBhvr>
                                      <p:tavLst>
                                        <p:tav tm="0">
                                          <p:val>
                                            <p:strVal val="1+#ppt_w/2"/>
                                          </p:val>
                                        </p:tav>
                                        <p:tav tm="100000">
                                          <p:val>
                                            <p:strVal val="#ppt_x"/>
                                          </p:val>
                                        </p:tav>
                                      </p:tavLst>
                                    </p:anim>
                                    <p:anim calcmode="lin" valueType="num">
                                      <p:cBhvr additive="base">
                                        <p:cTn id="60" dur="800" fill="hold"/>
                                        <p:tgtEl>
                                          <p:spTgt spid="21"/>
                                        </p:tgtEl>
                                        <p:attrNameLst>
                                          <p:attrName>ppt_y</p:attrName>
                                        </p:attrNameLst>
                                      </p:cBhvr>
                                      <p:tavLst>
                                        <p:tav tm="0">
                                          <p:val>
                                            <p:strVal val="#ppt_y"/>
                                          </p:val>
                                        </p:tav>
                                        <p:tav tm="100000">
                                          <p:val>
                                            <p:strVal val="#ppt_y"/>
                                          </p:val>
                                        </p:tav>
                                      </p:tavLst>
                                    </p:anim>
                                  </p:childTnLst>
                                </p:cTn>
                              </p:par>
                            </p:childTnLst>
                          </p:cTn>
                        </p:par>
                        <p:par>
                          <p:cTn id="61" fill="hold">
                            <p:stCondLst>
                              <p:cond delay="4000"/>
                            </p:stCondLst>
                            <p:childTnLst>
                              <p:par>
                                <p:cTn id="62" presetID="2" presetClass="entr" presetSubtype="4"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800" fill="hold"/>
                                        <p:tgtEl>
                                          <p:spTgt spid="22"/>
                                        </p:tgtEl>
                                        <p:attrNameLst>
                                          <p:attrName>ppt_x</p:attrName>
                                        </p:attrNameLst>
                                      </p:cBhvr>
                                      <p:tavLst>
                                        <p:tav tm="0">
                                          <p:val>
                                            <p:strVal val="1+#ppt_w/2"/>
                                          </p:val>
                                        </p:tav>
                                        <p:tav tm="100000">
                                          <p:val>
                                            <p:strVal val="#ppt_x"/>
                                          </p:val>
                                        </p:tav>
                                      </p:tavLst>
                                    </p:anim>
                                    <p:anim calcmode="lin" valueType="num">
                                      <p:cBhvr additive="base">
                                        <p:cTn id="65" dur="800" fill="hold"/>
                                        <p:tgtEl>
                                          <p:spTgt spid="22"/>
                                        </p:tgtEl>
                                        <p:attrNameLst>
                                          <p:attrName>ppt_y</p:attrName>
                                        </p:attrNameLst>
                                      </p:cBhvr>
                                      <p:tavLst>
                                        <p:tav tm="0">
                                          <p:val>
                                            <p:strVal val="#ppt_y"/>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800" fill="hold"/>
                                        <p:tgtEl>
                                          <p:spTgt spid="23"/>
                                        </p:tgtEl>
                                        <p:attrNameLst>
                                          <p:attrName>ppt_x</p:attrName>
                                        </p:attrNameLst>
                                      </p:cBhvr>
                                      <p:tavLst>
                                        <p:tav tm="0">
                                          <p:val>
                                            <p:strVal val="1+#ppt_w/2"/>
                                          </p:val>
                                        </p:tav>
                                        <p:tav tm="100000">
                                          <p:val>
                                            <p:strVal val="#ppt_x"/>
                                          </p:val>
                                        </p:tav>
                                      </p:tavLst>
                                    </p:anim>
                                    <p:anim calcmode="lin" valueType="num">
                                      <p:cBhvr additive="base">
                                        <p:cTn id="69" dur="800" fill="hold"/>
                                        <p:tgtEl>
                                          <p:spTgt spid="23"/>
                                        </p:tgtEl>
                                        <p:attrNameLst>
                                          <p:attrName>ppt_y</p:attrName>
                                        </p:attrNameLst>
                                      </p:cBhvr>
                                      <p:tavLst>
                                        <p:tav tm="0">
                                          <p:val>
                                            <p:strVal val="#ppt_y"/>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additive="base">
                                        <p:cTn id="72" dur="800" fill="hold"/>
                                        <p:tgtEl>
                                          <p:spTgt spid="24"/>
                                        </p:tgtEl>
                                        <p:attrNameLst>
                                          <p:attrName>ppt_x</p:attrName>
                                        </p:attrNameLst>
                                      </p:cBhvr>
                                      <p:tavLst>
                                        <p:tav tm="0">
                                          <p:val>
                                            <p:strVal val="1+#ppt_w/2"/>
                                          </p:val>
                                        </p:tav>
                                        <p:tav tm="100000">
                                          <p:val>
                                            <p:strVal val="#ppt_x"/>
                                          </p:val>
                                        </p:tav>
                                      </p:tavLst>
                                    </p:anim>
                                    <p:anim calcmode="lin" valueType="num">
                                      <p:cBhvr additive="base">
                                        <p:cTn id="73" dur="8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sp>
        <p:nvSpPr>
          <p:cNvPr id="2" name="Text 0"/>
          <p:cNvSpPr/>
          <p:nvPr/>
        </p:nvSpPr>
        <p:spPr>
          <a:xfrm>
            <a:off x="595313" y="261938"/>
            <a:ext cx="7915275" cy="1543050"/>
          </a:xfrm>
          <a:prstGeom prst="rect">
            <a:avLst/>
          </a:prstGeom>
          <a:noFill/>
          <a:ln/>
        </p:spPr>
        <p:txBody>
          <a:bodyPr wrap="square" rtlCol="0" anchor="ctr"/>
          <a:lstStyle/>
          <a:p>
            <a:pPr marL="0" indent="0" algn="ctr">
              <a:lnSpc>
                <a:spcPct val="150000"/>
              </a:lnSpc>
              <a:buNone/>
            </a:pPr>
            <a:r>
              <a:rPr lang="en-US" sz="2800" b="1" dirty="0">
                <a:solidFill>
                  <a:srgbClr val="000000"/>
                </a:solidFill>
                <a:latin typeface="Noto Sans SC" pitchFamily="34" charset="0"/>
                <a:ea typeface="Noto Sans SC" pitchFamily="34" charset="-122"/>
                <a:cs typeface="Noto Sans SC" pitchFamily="34" charset="-120"/>
              </a:rPr>
              <a:t>4.3 Legal (L)</a:t>
            </a:r>
            <a:endParaRPr lang="en-US" sz="280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3413" y="1976438"/>
            <a:ext cx="1804988" cy="2257425"/>
          </a:xfrm>
          <a:prstGeom prst="rect">
            <a:avLst/>
          </a:prstGeom>
        </p:spPr>
      </p:pic>
      <p:sp>
        <p:nvSpPr>
          <p:cNvPr id="4" name="Text 1"/>
          <p:cNvSpPr/>
          <p:nvPr/>
        </p:nvSpPr>
        <p:spPr>
          <a:xfrm>
            <a:off x="742950" y="2105025"/>
            <a:ext cx="1585913" cy="1995488"/>
          </a:xfrm>
          <a:prstGeom prst="rect">
            <a:avLst/>
          </a:prstGeom>
          <a:noFill/>
          <a:ln/>
        </p:spPr>
        <p:txBody>
          <a:bodyPr wrap="square" rtlCol="0" anchor="t"/>
          <a:lstStyle/>
          <a:p>
            <a:pPr marL="0" indent="0" algn="ctr">
              <a:lnSpc>
                <a:spcPct val="150000"/>
              </a:lnSpc>
              <a:buNone/>
            </a:pPr>
            <a:r>
              <a:rPr lang="en-US" sz="980" b="1" dirty="0">
                <a:solidFill>
                  <a:srgbClr val="FFFFFF"/>
                </a:solidFill>
                <a:latin typeface="Noto Sans SC" pitchFamily="34" charset="0"/>
                <a:ea typeface="Noto Sans SC" pitchFamily="34" charset="-122"/>
                <a:cs typeface="Noto Sans SC" pitchFamily="34" charset="-120"/>
              </a:rPr>
              <a:t>Data Privacy &amp; Protection:</a:t>
            </a:r>
            <a:br/>
            <a:r>
              <a:rPr lang="en-US" sz="980" dirty="0">
                <a:solidFill>
                  <a:srgbClr val="FFFFFF"/>
                </a:solidFill>
                <a:latin typeface="Noto Sans SC" pitchFamily="34" charset="0"/>
                <a:ea typeface="Noto Sans SC" pitchFamily="34" charset="-122"/>
                <a:cs typeface="Noto Sans SC" pitchFamily="34" charset="-120"/>
              </a:rPr>
              <a:t> The system will comply with GDPR and CCPA for user data protection, using encryption for sensitive information, especially around user accounts and portfolios.</a:t>
            </a:r>
            <a:endParaRPr lang="en-US" sz="980" dirty="0"/>
          </a:p>
        </p:txBody>
      </p:sp>
      <p:pic>
        <p:nvPicPr>
          <p:cNvPr id="5"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7475" y="1976438"/>
            <a:ext cx="1804988" cy="2257425"/>
          </a:xfrm>
          <a:prstGeom prst="rect">
            <a:avLst/>
          </a:prstGeom>
        </p:spPr>
      </p:pic>
      <p:sp>
        <p:nvSpPr>
          <p:cNvPr id="6" name="Text 2"/>
          <p:cNvSpPr/>
          <p:nvPr/>
        </p:nvSpPr>
        <p:spPr>
          <a:xfrm>
            <a:off x="2767013" y="2105025"/>
            <a:ext cx="1585913" cy="1995488"/>
          </a:xfrm>
          <a:prstGeom prst="rect">
            <a:avLst/>
          </a:prstGeom>
          <a:noFill/>
          <a:ln/>
        </p:spPr>
        <p:txBody>
          <a:bodyPr wrap="square" rtlCol="0" anchor="t"/>
          <a:lstStyle/>
          <a:p>
            <a:pPr marL="0" indent="0" algn="ctr">
              <a:lnSpc>
                <a:spcPct val="150000"/>
              </a:lnSpc>
              <a:buNone/>
            </a:pPr>
            <a:r>
              <a:rPr lang="en-US" sz="980" b="1" dirty="0">
                <a:solidFill>
                  <a:srgbClr val="FFFFFF"/>
                </a:solidFill>
                <a:latin typeface="Noto Sans SC" pitchFamily="34" charset="0"/>
                <a:ea typeface="Noto Sans SC" pitchFamily="34" charset="-122"/>
                <a:cs typeface="Noto Sans SC" pitchFamily="34" charset="-120"/>
              </a:rPr>
              <a:t>API Usage Agreement:</a:t>
            </a:r>
            <a:br/>
            <a:r>
              <a:rPr lang="en-US" sz="980" dirty="0">
                <a:solidFill>
                  <a:srgbClr val="FFFFFF"/>
                </a:solidFill>
                <a:latin typeface="Noto Sans SC" pitchFamily="34" charset="0"/>
                <a:ea typeface="Noto Sans SC" pitchFamily="34" charset="-122"/>
                <a:cs typeface="Noto Sans SC" pitchFamily="34" charset="-120"/>
              </a:rPr>
              <a:t> CoinGecko's API Terms of Use will be followed to ensure lawful data usage.</a:t>
            </a:r>
            <a:endParaRPr lang="en-US" sz="980" dirty="0"/>
          </a:p>
        </p:txBody>
      </p:sp>
      <p:pic>
        <p:nvPicPr>
          <p:cNvPr id="7" name="Image 2"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1538" y="1976438"/>
            <a:ext cx="1804988" cy="2257425"/>
          </a:xfrm>
          <a:prstGeom prst="rect">
            <a:avLst/>
          </a:prstGeom>
        </p:spPr>
      </p:pic>
      <p:sp>
        <p:nvSpPr>
          <p:cNvPr id="8" name="Text 3"/>
          <p:cNvSpPr/>
          <p:nvPr/>
        </p:nvSpPr>
        <p:spPr>
          <a:xfrm>
            <a:off x="4791075" y="2105025"/>
            <a:ext cx="1585913" cy="1995488"/>
          </a:xfrm>
          <a:prstGeom prst="rect">
            <a:avLst/>
          </a:prstGeom>
          <a:noFill/>
          <a:ln/>
        </p:spPr>
        <p:txBody>
          <a:bodyPr wrap="square" rtlCol="0" anchor="t"/>
          <a:lstStyle/>
          <a:p>
            <a:pPr marL="0" indent="0" algn="ctr">
              <a:lnSpc>
                <a:spcPct val="150000"/>
              </a:lnSpc>
              <a:buNone/>
            </a:pPr>
            <a:r>
              <a:rPr lang="en-US" sz="980" b="1" dirty="0">
                <a:solidFill>
                  <a:srgbClr val="FFFFFF"/>
                </a:solidFill>
                <a:latin typeface="Noto Sans SC" pitchFamily="34" charset="0"/>
                <a:ea typeface="Noto Sans SC" pitchFamily="34" charset="-122"/>
                <a:cs typeface="Noto Sans SC" pitchFamily="34" charset="-120"/>
              </a:rPr>
              <a:t>Licensing Compliance:</a:t>
            </a:r>
            <a:br/>
            <a:r>
              <a:rPr lang="en-US" sz="980" dirty="0">
                <a:solidFill>
                  <a:srgbClr val="FFFFFF"/>
                </a:solidFill>
                <a:latin typeface="Noto Sans SC" pitchFamily="34" charset="0"/>
                <a:ea typeface="Noto Sans SC" pitchFamily="34" charset="-122"/>
                <a:cs typeface="Noto Sans SC" pitchFamily="34" charset="-120"/>
              </a:rPr>
              <a:t> All open-source software, such as React, Node.js, and Firebase, will be used in compliance with their respective licenses.</a:t>
            </a:r>
            <a:endParaRPr lang="en-US" sz="980" dirty="0"/>
          </a:p>
        </p:txBody>
      </p:sp>
      <p:pic>
        <p:nvPicPr>
          <p:cNvPr id="9" name="Image 3"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5600" y="1976438"/>
            <a:ext cx="1804988" cy="2257425"/>
          </a:xfrm>
          <a:prstGeom prst="rect">
            <a:avLst/>
          </a:prstGeom>
        </p:spPr>
      </p:pic>
      <p:sp>
        <p:nvSpPr>
          <p:cNvPr id="10" name="Text 4"/>
          <p:cNvSpPr/>
          <p:nvPr/>
        </p:nvSpPr>
        <p:spPr>
          <a:xfrm>
            <a:off x="6815138" y="2105025"/>
            <a:ext cx="1585913" cy="1995488"/>
          </a:xfrm>
          <a:prstGeom prst="rect">
            <a:avLst/>
          </a:prstGeom>
          <a:noFill/>
          <a:ln/>
        </p:spPr>
        <p:txBody>
          <a:bodyPr wrap="square" rtlCol="0" anchor="t"/>
          <a:lstStyle/>
          <a:p>
            <a:pPr marL="0" indent="0" algn="ctr">
              <a:lnSpc>
                <a:spcPct val="150000"/>
              </a:lnSpc>
              <a:buNone/>
            </a:pPr>
            <a:r>
              <a:rPr lang="en-US" sz="980" b="1" dirty="0">
                <a:solidFill>
                  <a:srgbClr val="FFFFFF"/>
                </a:solidFill>
                <a:latin typeface="Noto Sans SC" pitchFamily="34" charset="0"/>
                <a:ea typeface="Noto Sans SC" pitchFamily="34" charset="-122"/>
                <a:cs typeface="Noto Sans SC" pitchFamily="34" charset="-120"/>
              </a:rPr>
              <a:t>Intellectual Property:</a:t>
            </a:r>
            <a:br/>
            <a:r>
              <a:rPr lang="en-US" sz="980" dirty="0">
                <a:solidFill>
                  <a:srgbClr val="FFFFFF"/>
                </a:solidFill>
                <a:latin typeface="Noto Sans SC" pitchFamily="34" charset="0"/>
                <a:ea typeface="Noto Sans SC" pitchFamily="34" charset="-122"/>
                <a:cs typeface="Noto Sans SC" pitchFamily="34" charset="-120"/>
              </a:rPr>
              <a:t> Proper measures will be in place to protect custom-developed code, UI elements, and trademarks associated with Crypto Tracker.</a:t>
            </a:r>
            <a:endParaRPr lang="en-US" sz="98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1+#ppt_w/2"/>
                                          </p:val>
                                        </p:tav>
                                        <p:tav tm="100000">
                                          <p:val>
                                            <p:strVal val="#ppt_x"/>
                                          </p:val>
                                        </p:tav>
                                      </p:tavLst>
                                    </p:anim>
                                    <p:anim calcmode="lin" valueType="num">
                                      <p:cBhvr additive="base">
                                        <p:cTn id="13" dur="800" fill="hold"/>
                                        <p:tgtEl>
                                          <p:spTgt spid="3"/>
                                        </p:tgtEl>
                                        <p:attrNameLst>
                                          <p:attrName>ppt_y</p:attrName>
                                        </p:attrNameLst>
                                      </p:cBhvr>
                                      <p:tavLst>
                                        <p:tav tm="0">
                                          <p:val>
                                            <p:strVal val="#ppt_y"/>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800" fill="hold"/>
                                        <p:tgtEl>
                                          <p:spTgt spid="4"/>
                                        </p:tgtEl>
                                        <p:attrNameLst>
                                          <p:attrName>ppt_x</p:attrName>
                                        </p:attrNameLst>
                                      </p:cBhvr>
                                      <p:tavLst>
                                        <p:tav tm="0">
                                          <p:val>
                                            <p:strVal val="1+#ppt_w/2"/>
                                          </p:val>
                                        </p:tav>
                                        <p:tav tm="100000">
                                          <p:val>
                                            <p:strVal val="#ppt_x"/>
                                          </p:val>
                                        </p:tav>
                                      </p:tavLst>
                                    </p:anim>
                                    <p:anim calcmode="lin" valueType="num">
                                      <p:cBhvr additive="base">
                                        <p:cTn id="17" dur="80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160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800" fill="hold"/>
                                        <p:tgtEl>
                                          <p:spTgt spid="5"/>
                                        </p:tgtEl>
                                        <p:attrNameLst>
                                          <p:attrName>ppt_x</p:attrName>
                                        </p:attrNameLst>
                                      </p:cBhvr>
                                      <p:tavLst>
                                        <p:tav tm="0">
                                          <p:val>
                                            <p:strVal val="1+#ppt_w/2"/>
                                          </p:val>
                                        </p:tav>
                                        <p:tav tm="100000">
                                          <p:val>
                                            <p:strVal val="#ppt_x"/>
                                          </p:val>
                                        </p:tav>
                                      </p:tavLst>
                                    </p:anim>
                                    <p:anim calcmode="lin" valueType="num">
                                      <p:cBhvr additive="base">
                                        <p:cTn id="22" dur="8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800" fill="hold"/>
                                        <p:tgtEl>
                                          <p:spTgt spid="6"/>
                                        </p:tgtEl>
                                        <p:attrNameLst>
                                          <p:attrName>ppt_x</p:attrName>
                                        </p:attrNameLst>
                                      </p:cBhvr>
                                      <p:tavLst>
                                        <p:tav tm="0">
                                          <p:val>
                                            <p:strVal val="1+#ppt_w/2"/>
                                          </p:val>
                                        </p:tav>
                                        <p:tav tm="100000">
                                          <p:val>
                                            <p:strVal val="#ppt_x"/>
                                          </p:val>
                                        </p:tav>
                                      </p:tavLst>
                                    </p:anim>
                                    <p:anim calcmode="lin" valueType="num">
                                      <p:cBhvr additive="base">
                                        <p:cTn id="26" dur="8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2400"/>
                            </p:stCondLst>
                            <p:childTnLst>
                              <p:par>
                                <p:cTn id="28" presetID="2" presetClass="entr" presetSubtype="4"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800" fill="hold"/>
                                        <p:tgtEl>
                                          <p:spTgt spid="7"/>
                                        </p:tgtEl>
                                        <p:attrNameLst>
                                          <p:attrName>ppt_x</p:attrName>
                                        </p:attrNameLst>
                                      </p:cBhvr>
                                      <p:tavLst>
                                        <p:tav tm="0">
                                          <p:val>
                                            <p:strVal val="1+#ppt_w/2"/>
                                          </p:val>
                                        </p:tav>
                                        <p:tav tm="100000">
                                          <p:val>
                                            <p:strVal val="#ppt_x"/>
                                          </p:val>
                                        </p:tav>
                                      </p:tavLst>
                                    </p:anim>
                                    <p:anim calcmode="lin" valueType="num">
                                      <p:cBhvr additive="base">
                                        <p:cTn id="31" dur="800" fill="hold"/>
                                        <p:tgtEl>
                                          <p:spTgt spid="7"/>
                                        </p:tgtEl>
                                        <p:attrNameLst>
                                          <p:attrName>ppt_y</p:attrName>
                                        </p:attrNameLst>
                                      </p:cBhvr>
                                      <p:tavLst>
                                        <p:tav tm="0">
                                          <p:val>
                                            <p:strVal val="#ppt_y"/>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800" fill="hold"/>
                                        <p:tgtEl>
                                          <p:spTgt spid="8"/>
                                        </p:tgtEl>
                                        <p:attrNameLst>
                                          <p:attrName>ppt_x</p:attrName>
                                        </p:attrNameLst>
                                      </p:cBhvr>
                                      <p:tavLst>
                                        <p:tav tm="0">
                                          <p:val>
                                            <p:strVal val="1+#ppt_w/2"/>
                                          </p:val>
                                        </p:tav>
                                        <p:tav tm="100000">
                                          <p:val>
                                            <p:strVal val="#ppt_x"/>
                                          </p:val>
                                        </p:tav>
                                      </p:tavLst>
                                    </p:anim>
                                    <p:anim calcmode="lin" valueType="num">
                                      <p:cBhvr additive="base">
                                        <p:cTn id="35" dur="800" fill="hold"/>
                                        <p:tgtEl>
                                          <p:spTgt spid="8"/>
                                        </p:tgtEl>
                                        <p:attrNameLst>
                                          <p:attrName>ppt_y</p:attrName>
                                        </p:attrNameLst>
                                      </p:cBhvr>
                                      <p:tavLst>
                                        <p:tav tm="0">
                                          <p:val>
                                            <p:strVal val="#ppt_y"/>
                                          </p:val>
                                        </p:tav>
                                        <p:tav tm="100000">
                                          <p:val>
                                            <p:strVal val="#ppt_y"/>
                                          </p:val>
                                        </p:tav>
                                      </p:tavLst>
                                    </p:anim>
                                  </p:childTnLst>
                                </p:cTn>
                              </p:par>
                            </p:childTnLst>
                          </p:cTn>
                        </p:par>
                        <p:par>
                          <p:cTn id="36" fill="hold">
                            <p:stCondLst>
                              <p:cond delay="3200"/>
                            </p:stCondLst>
                            <p:childTnLst>
                              <p:par>
                                <p:cTn id="37" presetID="2" presetClass="entr" presetSubtype="4"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800" fill="hold"/>
                                        <p:tgtEl>
                                          <p:spTgt spid="9"/>
                                        </p:tgtEl>
                                        <p:attrNameLst>
                                          <p:attrName>ppt_x</p:attrName>
                                        </p:attrNameLst>
                                      </p:cBhvr>
                                      <p:tavLst>
                                        <p:tav tm="0">
                                          <p:val>
                                            <p:strVal val="1+#ppt_w/2"/>
                                          </p:val>
                                        </p:tav>
                                        <p:tav tm="100000">
                                          <p:val>
                                            <p:strVal val="#ppt_x"/>
                                          </p:val>
                                        </p:tav>
                                      </p:tavLst>
                                    </p:anim>
                                    <p:anim calcmode="lin" valueType="num">
                                      <p:cBhvr additive="base">
                                        <p:cTn id="40" dur="800" fill="hold"/>
                                        <p:tgtEl>
                                          <p:spTgt spid="9"/>
                                        </p:tgtEl>
                                        <p:attrNameLst>
                                          <p:attrName>ppt_y</p:attrName>
                                        </p:attrNameLst>
                                      </p:cBhvr>
                                      <p:tavLst>
                                        <p:tav tm="0">
                                          <p:val>
                                            <p:strVal val="#ppt_y"/>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800" fill="hold"/>
                                        <p:tgtEl>
                                          <p:spTgt spid="10"/>
                                        </p:tgtEl>
                                        <p:attrNameLst>
                                          <p:attrName>ppt_x</p:attrName>
                                        </p:attrNameLst>
                                      </p:cBhvr>
                                      <p:tavLst>
                                        <p:tav tm="0">
                                          <p:val>
                                            <p:strVal val="1+#ppt_w/2"/>
                                          </p:val>
                                        </p:tav>
                                        <p:tav tm="100000">
                                          <p:val>
                                            <p:strVal val="#ppt_x"/>
                                          </p:val>
                                        </p:tav>
                                      </p:tavLst>
                                    </p:anim>
                                    <p:anim calcmode="lin" valueType="num">
                                      <p:cBhvr additive="base">
                                        <p:cTn id="44" dur="8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4.4 Operational (O)</a:t>
            </a:r>
            <a:endParaRPr lang="en-US" sz="266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2000" y="1283957"/>
            <a:ext cx="7415213" cy="3318536"/>
          </a:xfrm>
          <a:prstGeom prst="rect">
            <a:avLst/>
          </a:prstGeom>
        </p:spPr>
      </p:pic>
      <p:sp>
        <p:nvSpPr>
          <p:cNvPr id="4" name="Text 1"/>
          <p:cNvSpPr/>
          <p:nvPr/>
        </p:nvSpPr>
        <p:spPr>
          <a:xfrm>
            <a:off x="1000019" y="1352616"/>
            <a:ext cx="1968235" cy="1428115"/>
          </a:xfrm>
          <a:prstGeom prst="rect">
            <a:avLst/>
          </a:prstGeom>
          <a:noFill/>
          <a:ln/>
        </p:spPr>
        <p:txBody>
          <a:bodyPr wrap="square" rtlCol="0" anchor="t"/>
          <a:lstStyle/>
          <a:p>
            <a:pPr marL="0" indent="0" algn="ctr">
              <a:lnSpc>
                <a:spcPct val="150000"/>
              </a:lnSpc>
              <a:buNone/>
            </a:pPr>
            <a:r>
              <a:rPr lang="en-US" sz="942" b="1" dirty="0">
                <a:solidFill>
                  <a:srgbClr val="383838"/>
                </a:solidFill>
                <a:latin typeface="Noto Sans SC" pitchFamily="34" charset="0"/>
                <a:ea typeface="Noto Sans SC" pitchFamily="34" charset="-122"/>
                <a:cs typeface="Noto Sans SC" pitchFamily="34" charset="-120"/>
              </a:rPr>
              <a:t>Scalability:</a:t>
            </a:r>
            <a:br/>
            <a:r>
              <a:rPr lang="en-US" sz="942" dirty="0">
                <a:solidFill>
                  <a:srgbClr val="383838"/>
                </a:solidFill>
                <a:latin typeface="Noto Sans SC" pitchFamily="34" charset="0"/>
                <a:ea typeface="Noto Sans SC" pitchFamily="34" charset="-122"/>
                <a:cs typeface="Noto Sans SC" pitchFamily="34" charset="-120"/>
              </a:rPr>
              <a:t> The app is designed to be scalable, leveraging cloud services and Firebase's flexibility to handle increasing numbers of users as interest in cryptocurrency grows.</a:t>
            </a:r>
            <a:endParaRPr lang="en-US" sz="942" dirty="0"/>
          </a:p>
        </p:txBody>
      </p:sp>
      <p:sp>
        <p:nvSpPr>
          <p:cNvPr id="5" name="Text 2"/>
          <p:cNvSpPr/>
          <p:nvPr/>
        </p:nvSpPr>
        <p:spPr>
          <a:xfrm>
            <a:off x="3485489" y="1352616"/>
            <a:ext cx="1968235" cy="1428115"/>
          </a:xfrm>
          <a:prstGeom prst="rect">
            <a:avLst/>
          </a:prstGeom>
          <a:noFill/>
          <a:ln/>
        </p:spPr>
        <p:txBody>
          <a:bodyPr wrap="square" rtlCol="0" anchor="t"/>
          <a:lstStyle/>
          <a:p>
            <a:pPr marL="0" indent="0" algn="ctr">
              <a:lnSpc>
                <a:spcPct val="150000"/>
              </a:lnSpc>
              <a:buNone/>
            </a:pPr>
            <a:r>
              <a:rPr lang="en-US" sz="942" b="1" dirty="0">
                <a:solidFill>
                  <a:srgbClr val="383838"/>
                </a:solidFill>
                <a:latin typeface="Noto Sans SC" pitchFamily="34" charset="0"/>
                <a:ea typeface="Noto Sans SC" pitchFamily="34" charset="-122"/>
                <a:cs typeface="Noto Sans SC" pitchFamily="34" charset="-120"/>
              </a:rPr>
              <a:t>Maintenance:</a:t>
            </a:r>
            <a:br/>
            <a:r>
              <a:rPr lang="en-US" sz="942" dirty="0">
                <a:solidFill>
                  <a:srgbClr val="383838"/>
                </a:solidFill>
                <a:latin typeface="Noto Sans SC" pitchFamily="34" charset="0"/>
                <a:ea typeface="Noto Sans SC" pitchFamily="34" charset="-122"/>
                <a:cs typeface="Noto Sans SC" pitchFamily="34" charset="-120"/>
              </a:rPr>
              <a:t> Regular maintenance will ensure the app’s performance, security, and functionality, including updates to dependencies and frameworks.</a:t>
            </a:r>
            <a:endParaRPr lang="en-US" sz="942" dirty="0"/>
          </a:p>
        </p:txBody>
      </p:sp>
      <p:sp>
        <p:nvSpPr>
          <p:cNvPr id="6" name="Text 3"/>
          <p:cNvSpPr/>
          <p:nvPr/>
        </p:nvSpPr>
        <p:spPr>
          <a:xfrm>
            <a:off x="5970958" y="1352616"/>
            <a:ext cx="1968235" cy="1428115"/>
          </a:xfrm>
          <a:prstGeom prst="rect">
            <a:avLst/>
          </a:prstGeom>
          <a:noFill/>
          <a:ln/>
        </p:spPr>
        <p:txBody>
          <a:bodyPr wrap="square" rtlCol="0" anchor="t"/>
          <a:lstStyle/>
          <a:p>
            <a:pPr marL="0" indent="0" algn="ctr">
              <a:lnSpc>
                <a:spcPct val="150000"/>
              </a:lnSpc>
              <a:buNone/>
            </a:pPr>
            <a:r>
              <a:rPr lang="en-US" sz="942" b="1" dirty="0">
                <a:solidFill>
                  <a:srgbClr val="383838"/>
                </a:solidFill>
                <a:latin typeface="Noto Sans SC" pitchFamily="34" charset="0"/>
                <a:ea typeface="Noto Sans SC" pitchFamily="34" charset="-122"/>
                <a:cs typeface="Noto Sans SC" pitchFamily="34" charset="-120"/>
              </a:rPr>
              <a:t>Backup &amp; Disaster Recovery:</a:t>
            </a:r>
            <a:br/>
            <a:r>
              <a:rPr lang="en-US" sz="942" dirty="0">
                <a:solidFill>
                  <a:srgbClr val="383838"/>
                </a:solidFill>
                <a:latin typeface="Noto Sans SC" pitchFamily="34" charset="0"/>
                <a:ea typeface="Noto Sans SC" pitchFamily="34" charset="-122"/>
                <a:cs typeface="Noto Sans SC" pitchFamily="34" charset="-120"/>
              </a:rPr>
              <a:t> Firebase and cloud services provide built-in backup options to maintain data integrity and recovery in case of unexpected downtime.</a:t>
            </a:r>
            <a:endParaRPr lang="en-US" sz="942" dirty="0"/>
          </a:p>
        </p:txBody>
      </p:sp>
      <p:sp>
        <p:nvSpPr>
          <p:cNvPr id="7" name="Text 4"/>
          <p:cNvSpPr/>
          <p:nvPr/>
        </p:nvSpPr>
        <p:spPr>
          <a:xfrm>
            <a:off x="1000019" y="3110296"/>
            <a:ext cx="1968235" cy="1428115"/>
          </a:xfrm>
          <a:prstGeom prst="rect">
            <a:avLst/>
          </a:prstGeom>
          <a:noFill/>
          <a:ln/>
        </p:spPr>
        <p:txBody>
          <a:bodyPr wrap="square" rtlCol="0" anchor="t"/>
          <a:lstStyle/>
          <a:p>
            <a:pPr marL="0" indent="0" algn="ctr">
              <a:lnSpc>
                <a:spcPct val="150000"/>
              </a:lnSpc>
              <a:buNone/>
            </a:pPr>
            <a:r>
              <a:rPr lang="en-US" sz="942" b="1" dirty="0">
                <a:solidFill>
                  <a:srgbClr val="383838"/>
                </a:solidFill>
                <a:latin typeface="Noto Sans SC" pitchFamily="34" charset="0"/>
                <a:ea typeface="Noto Sans SC" pitchFamily="34" charset="-122"/>
                <a:cs typeface="Noto Sans SC" pitchFamily="34" charset="-120"/>
              </a:rPr>
              <a:t>Training:</a:t>
            </a:r>
            <a:br/>
            <a:r>
              <a:rPr lang="en-US" sz="942" dirty="0">
                <a:solidFill>
                  <a:srgbClr val="383838"/>
                </a:solidFill>
                <a:latin typeface="Noto Sans SC" pitchFamily="34" charset="0"/>
                <a:ea typeface="Noto Sans SC" pitchFamily="34" charset="-122"/>
                <a:cs typeface="Noto Sans SC" pitchFamily="34" charset="-120"/>
              </a:rPr>
              <a:t> Basic tutorials and documentation will be available to help users understand the app's features and use it effectively.</a:t>
            </a:r>
            <a:endParaRPr lang="en-US" sz="942" dirty="0"/>
          </a:p>
        </p:txBody>
      </p:sp>
      <p:sp>
        <p:nvSpPr>
          <p:cNvPr id="8" name="Text 5"/>
          <p:cNvSpPr/>
          <p:nvPr/>
        </p:nvSpPr>
        <p:spPr>
          <a:xfrm>
            <a:off x="3485489" y="3110296"/>
            <a:ext cx="1968235" cy="1428115"/>
          </a:xfrm>
          <a:prstGeom prst="rect">
            <a:avLst/>
          </a:prstGeom>
          <a:noFill/>
          <a:ln/>
        </p:spPr>
        <p:txBody>
          <a:bodyPr wrap="square" rtlCol="0" anchor="t"/>
          <a:lstStyle/>
          <a:p>
            <a:pPr marL="0" indent="0" algn="ctr">
              <a:lnSpc>
                <a:spcPct val="150000"/>
              </a:lnSpc>
              <a:buNone/>
            </a:pPr>
            <a:r>
              <a:rPr lang="en-US" sz="942" b="1" dirty="0">
                <a:solidFill>
                  <a:srgbClr val="383838"/>
                </a:solidFill>
                <a:latin typeface="Noto Sans SC" pitchFamily="34" charset="0"/>
                <a:ea typeface="Noto Sans SC" pitchFamily="34" charset="-122"/>
                <a:cs typeface="Noto Sans SC" pitchFamily="34" charset="-120"/>
              </a:rPr>
              <a:t>Security:</a:t>
            </a:r>
            <a:br/>
            <a:r>
              <a:rPr lang="en-US" sz="942" dirty="0">
                <a:solidFill>
                  <a:srgbClr val="383838"/>
                </a:solidFill>
                <a:latin typeface="Noto Sans SC" pitchFamily="34" charset="0"/>
                <a:ea typeface="Noto Sans SC" pitchFamily="34" charset="-122"/>
                <a:cs typeface="Noto Sans SC" pitchFamily="34" charset="-120"/>
              </a:rPr>
              <a:t> Regular security reviews and best practices in coding, authentication, and data handling will be implemented to maintain system security.</a:t>
            </a:r>
            <a:endParaRPr lang="en-US" sz="942"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800" fill="hold"/>
                                        <p:tgtEl>
                                          <p:spTgt spid="4"/>
                                        </p:tgtEl>
                                        <p:attrNameLst>
                                          <p:attrName>ppt_x</p:attrName>
                                        </p:attrNameLst>
                                      </p:cBhvr>
                                      <p:tavLst>
                                        <p:tav tm="0">
                                          <p:val>
                                            <p:strVal val="1+#ppt_w/2"/>
                                          </p:val>
                                        </p:tav>
                                        <p:tav tm="100000">
                                          <p:val>
                                            <p:strVal val="#ppt_x"/>
                                          </p:val>
                                        </p:tav>
                                      </p:tavLst>
                                    </p:anim>
                                    <p:anim calcmode="lin" valueType="num">
                                      <p:cBhvr additive="base">
                                        <p:cTn id="13" dur="8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6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800" fill="hold"/>
                                        <p:tgtEl>
                                          <p:spTgt spid="5"/>
                                        </p:tgtEl>
                                        <p:attrNameLst>
                                          <p:attrName>ppt_x</p:attrName>
                                        </p:attrNameLst>
                                      </p:cBhvr>
                                      <p:tavLst>
                                        <p:tav tm="0">
                                          <p:val>
                                            <p:strVal val="1+#ppt_w/2"/>
                                          </p:val>
                                        </p:tav>
                                        <p:tav tm="100000">
                                          <p:val>
                                            <p:strVal val="#ppt_x"/>
                                          </p:val>
                                        </p:tav>
                                      </p:tavLst>
                                    </p:anim>
                                    <p:anim calcmode="lin" valueType="num">
                                      <p:cBhvr additive="base">
                                        <p:cTn id="18" dur="800" fill="hold"/>
                                        <p:tgtEl>
                                          <p:spTgt spid="5"/>
                                        </p:tgtEl>
                                        <p:attrNameLst>
                                          <p:attrName>ppt_y</p:attrName>
                                        </p:attrNameLst>
                                      </p:cBhvr>
                                      <p:tavLst>
                                        <p:tav tm="0">
                                          <p:val>
                                            <p:strVal val="#ppt_y"/>
                                          </p:val>
                                        </p:tav>
                                        <p:tav tm="100000">
                                          <p:val>
                                            <p:strVal val="#ppt_y"/>
                                          </p:val>
                                        </p:tav>
                                      </p:tavLst>
                                    </p:anim>
                                  </p:childTnLst>
                                </p:cTn>
                              </p:par>
                            </p:childTnLst>
                          </p:cTn>
                        </p:par>
                        <p:par>
                          <p:cTn id="19" fill="hold">
                            <p:stCondLst>
                              <p:cond delay="2400"/>
                            </p:stCondLst>
                            <p:childTnLst>
                              <p:par>
                                <p:cTn id="20" presetID="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800" fill="hold"/>
                                        <p:tgtEl>
                                          <p:spTgt spid="6"/>
                                        </p:tgtEl>
                                        <p:attrNameLst>
                                          <p:attrName>ppt_x</p:attrName>
                                        </p:attrNameLst>
                                      </p:cBhvr>
                                      <p:tavLst>
                                        <p:tav tm="0">
                                          <p:val>
                                            <p:strVal val="1+#ppt_w/2"/>
                                          </p:val>
                                        </p:tav>
                                        <p:tav tm="100000">
                                          <p:val>
                                            <p:strVal val="#ppt_x"/>
                                          </p:val>
                                        </p:tav>
                                      </p:tavLst>
                                    </p:anim>
                                    <p:anim calcmode="lin" valueType="num">
                                      <p:cBhvr additive="base">
                                        <p:cTn id="23" dur="800" fill="hold"/>
                                        <p:tgtEl>
                                          <p:spTgt spid="6"/>
                                        </p:tgtEl>
                                        <p:attrNameLst>
                                          <p:attrName>ppt_y</p:attrName>
                                        </p:attrNameLst>
                                      </p:cBhvr>
                                      <p:tavLst>
                                        <p:tav tm="0">
                                          <p:val>
                                            <p:strVal val="#ppt_y"/>
                                          </p:val>
                                        </p:tav>
                                        <p:tav tm="100000">
                                          <p:val>
                                            <p:strVal val="#ppt_y"/>
                                          </p:val>
                                        </p:tav>
                                      </p:tavLst>
                                    </p:anim>
                                  </p:childTnLst>
                                </p:cTn>
                              </p:par>
                            </p:childTnLst>
                          </p:cTn>
                        </p:par>
                        <p:par>
                          <p:cTn id="24" fill="hold">
                            <p:stCondLst>
                              <p:cond delay="32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800" fill="hold"/>
                                        <p:tgtEl>
                                          <p:spTgt spid="7"/>
                                        </p:tgtEl>
                                        <p:attrNameLst>
                                          <p:attrName>ppt_x</p:attrName>
                                        </p:attrNameLst>
                                      </p:cBhvr>
                                      <p:tavLst>
                                        <p:tav tm="0">
                                          <p:val>
                                            <p:strVal val="1+#ppt_w/2"/>
                                          </p:val>
                                        </p:tav>
                                        <p:tav tm="100000">
                                          <p:val>
                                            <p:strVal val="#ppt_x"/>
                                          </p:val>
                                        </p:tav>
                                      </p:tavLst>
                                    </p:anim>
                                    <p:anim calcmode="lin" valueType="num">
                                      <p:cBhvr additive="base">
                                        <p:cTn id="28" dur="800" fill="hold"/>
                                        <p:tgtEl>
                                          <p:spTgt spid="7"/>
                                        </p:tgtEl>
                                        <p:attrNameLst>
                                          <p:attrName>ppt_y</p:attrName>
                                        </p:attrNameLst>
                                      </p:cBhvr>
                                      <p:tavLst>
                                        <p:tav tm="0">
                                          <p:val>
                                            <p:strVal val="#ppt_y"/>
                                          </p:val>
                                        </p:tav>
                                        <p:tav tm="100000">
                                          <p:val>
                                            <p:strVal val="#ppt_y"/>
                                          </p:val>
                                        </p:tav>
                                      </p:tavLst>
                                    </p:anim>
                                  </p:childTnLst>
                                </p:cTn>
                              </p:par>
                            </p:childTnLst>
                          </p:cTn>
                        </p:par>
                        <p:par>
                          <p:cTn id="29" fill="hold">
                            <p:stCondLst>
                              <p:cond delay="4000"/>
                            </p:stCondLst>
                            <p:childTnLst>
                              <p:par>
                                <p:cTn id="30" presetID="2"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800" fill="hold"/>
                                        <p:tgtEl>
                                          <p:spTgt spid="8"/>
                                        </p:tgtEl>
                                        <p:attrNameLst>
                                          <p:attrName>ppt_x</p:attrName>
                                        </p:attrNameLst>
                                      </p:cBhvr>
                                      <p:tavLst>
                                        <p:tav tm="0">
                                          <p:val>
                                            <p:strVal val="1+#ppt_w/2"/>
                                          </p:val>
                                        </p:tav>
                                        <p:tav tm="100000">
                                          <p:val>
                                            <p:strVal val="#ppt_x"/>
                                          </p:val>
                                        </p:tav>
                                      </p:tavLst>
                                    </p:anim>
                                    <p:anim calcmode="lin" valueType="num">
                                      <p:cBhvr additive="base">
                                        <p:cTn id="33" dur="8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P spid="5" grpId="0" bldLvl="0" animBg="1"/>
      <p:bldP spid="6" grpId="0" bldLvl="0" animBg="1"/>
      <p:bldP spid="7" grpId="0" bldLvl="0" animBg="1"/>
      <p:bldP spid="8"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4.5 Schedule (S)</a:t>
            </a:r>
            <a:endParaRPr lang="en-US" sz="266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2000" y="1283957"/>
            <a:ext cx="7415213" cy="3318536"/>
          </a:xfrm>
          <a:prstGeom prst="rect">
            <a:avLst/>
          </a:prstGeom>
        </p:spPr>
      </p:pic>
      <p:sp>
        <p:nvSpPr>
          <p:cNvPr id="4" name="Text 1"/>
          <p:cNvSpPr/>
          <p:nvPr/>
        </p:nvSpPr>
        <p:spPr>
          <a:xfrm>
            <a:off x="1068679" y="1581481"/>
            <a:ext cx="2760107" cy="233442"/>
          </a:xfrm>
          <a:prstGeom prst="rect">
            <a:avLst/>
          </a:prstGeom>
          <a:noFill/>
          <a:ln/>
        </p:spPr>
        <p:txBody>
          <a:bodyPr wrap="square" rtlCol="0" anchor="t"/>
          <a:lstStyle/>
          <a:p>
            <a:pPr marL="0" indent="0" algn="l">
              <a:lnSpc>
                <a:spcPct val="150000"/>
              </a:lnSpc>
              <a:buNone/>
            </a:pPr>
            <a:r>
              <a:rPr lang="en-US" sz="1144" b="1" dirty="0">
                <a:solidFill>
                  <a:srgbClr val="383838"/>
                </a:solidFill>
                <a:latin typeface="Noto Sans SC" pitchFamily="34" charset="0"/>
                <a:ea typeface="Noto Sans SC" pitchFamily="34" charset="-122"/>
                <a:cs typeface="Noto Sans SC" pitchFamily="34" charset="-120"/>
              </a:rPr>
              <a:t>Week 1: Setup</a:t>
            </a:r>
            <a:endParaRPr lang="en-US" sz="1144" dirty="0"/>
          </a:p>
        </p:txBody>
      </p:sp>
      <p:sp>
        <p:nvSpPr>
          <p:cNvPr id="5" name="Text 2"/>
          <p:cNvSpPr/>
          <p:nvPr/>
        </p:nvSpPr>
        <p:spPr>
          <a:xfrm>
            <a:off x="1068679" y="2089560"/>
            <a:ext cx="2760107" cy="233442"/>
          </a:xfrm>
          <a:prstGeom prst="rect">
            <a:avLst/>
          </a:prstGeom>
          <a:noFill/>
          <a:ln/>
        </p:spPr>
        <p:txBody>
          <a:bodyPr wrap="square" rtlCol="0" anchor="t"/>
          <a:lstStyle/>
          <a:p>
            <a:pPr marL="0" indent="0" algn="l">
              <a:lnSpc>
                <a:spcPct val="150000"/>
              </a:lnSpc>
              <a:buNone/>
            </a:pPr>
            <a:r>
              <a:rPr lang="en-US" sz="1144" b="1" dirty="0">
                <a:solidFill>
                  <a:srgbClr val="383838"/>
                </a:solidFill>
                <a:latin typeface="Noto Sans SC" pitchFamily="34" charset="0"/>
                <a:ea typeface="Noto Sans SC" pitchFamily="34" charset="-122"/>
                <a:cs typeface="Noto Sans SC" pitchFamily="34" charset="-120"/>
              </a:rPr>
              <a:t>Weeks 3-4: Backend Development</a:t>
            </a:r>
            <a:endParaRPr lang="en-US" sz="1144" dirty="0"/>
          </a:p>
        </p:txBody>
      </p:sp>
      <p:sp>
        <p:nvSpPr>
          <p:cNvPr id="6" name="Text 3"/>
          <p:cNvSpPr/>
          <p:nvPr/>
        </p:nvSpPr>
        <p:spPr>
          <a:xfrm>
            <a:off x="1068679" y="2597639"/>
            <a:ext cx="2760107" cy="466884"/>
          </a:xfrm>
          <a:prstGeom prst="rect">
            <a:avLst/>
          </a:prstGeom>
          <a:noFill/>
          <a:ln/>
        </p:spPr>
        <p:txBody>
          <a:bodyPr wrap="square" rtlCol="0" anchor="t"/>
          <a:lstStyle/>
          <a:p>
            <a:pPr marL="0" indent="0" algn="l">
              <a:lnSpc>
                <a:spcPct val="150000"/>
              </a:lnSpc>
              <a:buNone/>
            </a:pPr>
            <a:r>
              <a:rPr lang="en-US" sz="1144" b="1" dirty="0">
                <a:solidFill>
                  <a:srgbClr val="383838"/>
                </a:solidFill>
                <a:latin typeface="Noto Sans SC" pitchFamily="34" charset="0"/>
                <a:ea typeface="Noto Sans SC" pitchFamily="34" charset="-122"/>
                <a:cs typeface="Noto Sans SC" pitchFamily="34" charset="-120"/>
              </a:rPr>
              <a:t>Week 6: Frontend Development and Integration</a:t>
            </a:r>
            <a:endParaRPr lang="en-US" sz="1144" dirty="0"/>
          </a:p>
        </p:txBody>
      </p:sp>
      <p:sp>
        <p:nvSpPr>
          <p:cNvPr id="7" name="Text 4"/>
          <p:cNvSpPr/>
          <p:nvPr/>
        </p:nvSpPr>
        <p:spPr>
          <a:xfrm>
            <a:off x="1068679" y="3339161"/>
            <a:ext cx="2760107" cy="466884"/>
          </a:xfrm>
          <a:prstGeom prst="rect">
            <a:avLst/>
          </a:prstGeom>
          <a:noFill/>
          <a:ln/>
        </p:spPr>
        <p:txBody>
          <a:bodyPr wrap="square" rtlCol="0" anchor="t"/>
          <a:lstStyle/>
          <a:p>
            <a:pPr marL="0" indent="0" algn="l">
              <a:lnSpc>
                <a:spcPct val="150000"/>
              </a:lnSpc>
              <a:buNone/>
            </a:pPr>
            <a:r>
              <a:rPr lang="en-US" sz="1144" b="1" dirty="0">
                <a:solidFill>
                  <a:srgbClr val="383838"/>
                </a:solidFill>
                <a:latin typeface="Noto Sans SC" pitchFamily="34" charset="0"/>
                <a:ea typeface="Noto Sans SC" pitchFamily="34" charset="-122"/>
                <a:cs typeface="Noto Sans SC" pitchFamily="34" charset="-120"/>
              </a:rPr>
              <a:t>Week 8: Deployment and Final Presentation Preparation</a:t>
            </a:r>
            <a:endParaRPr lang="en-US" sz="1144" dirty="0"/>
          </a:p>
        </p:txBody>
      </p:sp>
      <p:sp>
        <p:nvSpPr>
          <p:cNvPr id="8" name="Text 5"/>
          <p:cNvSpPr/>
          <p:nvPr/>
        </p:nvSpPr>
        <p:spPr>
          <a:xfrm>
            <a:off x="4469606" y="1581481"/>
            <a:ext cx="2760107" cy="233442"/>
          </a:xfrm>
          <a:prstGeom prst="rect">
            <a:avLst/>
          </a:prstGeom>
          <a:noFill/>
          <a:ln/>
        </p:spPr>
        <p:txBody>
          <a:bodyPr wrap="square" rtlCol="0" anchor="t"/>
          <a:lstStyle/>
          <a:p>
            <a:pPr marL="0" indent="0" algn="l">
              <a:lnSpc>
                <a:spcPct val="150000"/>
              </a:lnSpc>
              <a:buNone/>
            </a:pPr>
            <a:r>
              <a:rPr lang="en-US" sz="1144" b="1" dirty="0">
                <a:solidFill>
                  <a:srgbClr val="383838"/>
                </a:solidFill>
                <a:latin typeface="Noto Sans SC" pitchFamily="34" charset="0"/>
                <a:ea typeface="Noto Sans SC" pitchFamily="34" charset="-122"/>
                <a:cs typeface="Noto Sans SC" pitchFamily="34" charset="-120"/>
              </a:rPr>
              <a:t>Week 2: Initial Development</a:t>
            </a:r>
            <a:endParaRPr lang="en-US" sz="1144" dirty="0"/>
          </a:p>
        </p:txBody>
      </p:sp>
      <p:sp>
        <p:nvSpPr>
          <p:cNvPr id="9" name="Text 6"/>
          <p:cNvSpPr/>
          <p:nvPr/>
        </p:nvSpPr>
        <p:spPr>
          <a:xfrm>
            <a:off x="4469606" y="2089560"/>
            <a:ext cx="2760107" cy="466884"/>
          </a:xfrm>
          <a:prstGeom prst="rect">
            <a:avLst/>
          </a:prstGeom>
          <a:noFill/>
          <a:ln/>
        </p:spPr>
        <p:txBody>
          <a:bodyPr wrap="square" rtlCol="0" anchor="t"/>
          <a:lstStyle/>
          <a:p>
            <a:pPr marL="0" indent="0" algn="l">
              <a:lnSpc>
                <a:spcPct val="150000"/>
              </a:lnSpc>
              <a:buNone/>
            </a:pPr>
            <a:r>
              <a:rPr lang="en-US" sz="1144" b="1" dirty="0">
                <a:solidFill>
                  <a:srgbClr val="383838"/>
                </a:solidFill>
                <a:latin typeface="Noto Sans SC" pitchFamily="34" charset="0"/>
                <a:ea typeface="Noto Sans SC" pitchFamily="34" charset="-122"/>
                <a:cs typeface="Noto Sans SC" pitchFamily="34" charset="-120"/>
              </a:rPr>
              <a:t>Week 5: Mid-Checkpoint Presentation</a:t>
            </a:r>
            <a:endParaRPr lang="en-US" sz="1144" dirty="0"/>
          </a:p>
        </p:txBody>
      </p:sp>
      <p:sp>
        <p:nvSpPr>
          <p:cNvPr id="10" name="Text 7"/>
          <p:cNvSpPr/>
          <p:nvPr/>
        </p:nvSpPr>
        <p:spPr>
          <a:xfrm>
            <a:off x="4469606" y="2831081"/>
            <a:ext cx="2760107" cy="466884"/>
          </a:xfrm>
          <a:prstGeom prst="rect">
            <a:avLst/>
          </a:prstGeom>
          <a:noFill/>
          <a:ln/>
        </p:spPr>
        <p:txBody>
          <a:bodyPr wrap="square" rtlCol="0" anchor="t"/>
          <a:lstStyle/>
          <a:p>
            <a:pPr marL="0" indent="0" algn="l">
              <a:lnSpc>
                <a:spcPct val="150000"/>
              </a:lnSpc>
              <a:buNone/>
            </a:pPr>
            <a:r>
              <a:rPr lang="en-US" sz="1144" b="1" dirty="0">
                <a:solidFill>
                  <a:srgbClr val="383838"/>
                </a:solidFill>
                <a:latin typeface="Noto Sans SC" pitchFamily="34" charset="0"/>
                <a:ea typeface="Noto Sans SC" pitchFamily="34" charset="-122"/>
                <a:cs typeface="Noto Sans SC" pitchFamily="34" charset="-120"/>
              </a:rPr>
              <a:t>Week 7: Finalizing Features and Testing</a:t>
            </a:r>
            <a:endParaRPr lang="en-US" sz="1144" dirty="0"/>
          </a:p>
        </p:txBody>
      </p:sp>
      <p:sp>
        <p:nvSpPr>
          <p:cNvPr id="11" name="Text 8"/>
          <p:cNvSpPr/>
          <p:nvPr/>
        </p:nvSpPr>
        <p:spPr>
          <a:xfrm>
            <a:off x="4469606" y="3572603"/>
            <a:ext cx="2760107" cy="233442"/>
          </a:xfrm>
          <a:prstGeom prst="rect">
            <a:avLst/>
          </a:prstGeom>
          <a:noFill/>
          <a:ln/>
        </p:spPr>
        <p:txBody>
          <a:bodyPr wrap="square" rtlCol="0" anchor="t"/>
          <a:lstStyle/>
          <a:p>
            <a:pPr marL="0" indent="0" algn="l">
              <a:lnSpc>
                <a:spcPct val="150000"/>
              </a:lnSpc>
              <a:buNone/>
            </a:pPr>
            <a:r>
              <a:rPr lang="en-US" sz="1144" b="1" dirty="0">
                <a:solidFill>
                  <a:srgbClr val="383838"/>
                </a:solidFill>
                <a:latin typeface="Noto Sans SC" pitchFamily="34" charset="0"/>
                <a:ea typeface="Noto Sans SC" pitchFamily="34" charset="-122"/>
                <a:cs typeface="Noto Sans SC" pitchFamily="34" charset="-120"/>
              </a:rPr>
              <a:t>Week 9: Final Presentation</a:t>
            </a:r>
            <a:endParaRPr lang="en-US" sz="1144"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800" fill="hold"/>
                                        <p:tgtEl>
                                          <p:spTgt spid="4"/>
                                        </p:tgtEl>
                                        <p:attrNameLst>
                                          <p:attrName>ppt_x</p:attrName>
                                        </p:attrNameLst>
                                      </p:cBhvr>
                                      <p:tavLst>
                                        <p:tav tm="0">
                                          <p:val>
                                            <p:strVal val="1+#ppt_w/2"/>
                                          </p:val>
                                        </p:tav>
                                        <p:tav tm="100000">
                                          <p:val>
                                            <p:strVal val="#ppt_x"/>
                                          </p:val>
                                        </p:tav>
                                      </p:tavLst>
                                    </p:anim>
                                    <p:anim calcmode="lin" valueType="num">
                                      <p:cBhvr additive="base">
                                        <p:cTn id="13" dur="8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6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800" fill="hold"/>
                                        <p:tgtEl>
                                          <p:spTgt spid="5"/>
                                        </p:tgtEl>
                                        <p:attrNameLst>
                                          <p:attrName>ppt_x</p:attrName>
                                        </p:attrNameLst>
                                      </p:cBhvr>
                                      <p:tavLst>
                                        <p:tav tm="0">
                                          <p:val>
                                            <p:strVal val="1+#ppt_w/2"/>
                                          </p:val>
                                        </p:tav>
                                        <p:tav tm="100000">
                                          <p:val>
                                            <p:strVal val="#ppt_x"/>
                                          </p:val>
                                        </p:tav>
                                      </p:tavLst>
                                    </p:anim>
                                    <p:anim calcmode="lin" valueType="num">
                                      <p:cBhvr additive="base">
                                        <p:cTn id="18" dur="800" fill="hold"/>
                                        <p:tgtEl>
                                          <p:spTgt spid="5"/>
                                        </p:tgtEl>
                                        <p:attrNameLst>
                                          <p:attrName>ppt_y</p:attrName>
                                        </p:attrNameLst>
                                      </p:cBhvr>
                                      <p:tavLst>
                                        <p:tav tm="0">
                                          <p:val>
                                            <p:strVal val="#ppt_y"/>
                                          </p:val>
                                        </p:tav>
                                        <p:tav tm="100000">
                                          <p:val>
                                            <p:strVal val="#ppt_y"/>
                                          </p:val>
                                        </p:tav>
                                      </p:tavLst>
                                    </p:anim>
                                  </p:childTnLst>
                                </p:cTn>
                              </p:par>
                            </p:childTnLst>
                          </p:cTn>
                        </p:par>
                        <p:par>
                          <p:cTn id="19" fill="hold">
                            <p:stCondLst>
                              <p:cond delay="2400"/>
                            </p:stCondLst>
                            <p:childTnLst>
                              <p:par>
                                <p:cTn id="20" presetID="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800" fill="hold"/>
                                        <p:tgtEl>
                                          <p:spTgt spid="6"/>
                                        </p:tgtEl>
                                        <p:attrNameLst>
                                          <p:attrName>ppt_x</p:attrName>
                                        </p:attrNameLst>
                                      </p:cBhvr>
                                      <p:tavLst>
                                        <p:tav tm="0">
                                          <p:val>
                                            <p:strVal val="1+#ppt_w/2"/>
                                          </p:val>
                                        </p:tav>
                                        <p:tav tm="100000">
                                          <p:val>
                                            <p:strVal val="#ppt_x"/>
                                          </p:val>
                                        </p:tav>
                                      </p:tavLst>
                                    </p:anim>
                                    <p:anim calcmode="lin" valueType="num">
                                      <p:cBhvr additive="base">
                                        <p:cTn id="23" dur="800" fill="hold"/>
                                        <p:tgtEl>
                                          <p:spTgt spid="6"/>
                                        </p:tgtEl>
                                        <p:attrNameLst>
                                          <p:attrName>ppt_y</p:attrName>
                                        </p:attrNameLst>
                                      </p:cBhvr>
                                      <p:tavLst>
                                        <p:tav tm="0">
                                          <p:val>
                                            <p:strVal val="#ppt_y"/>
                                          </p:val>
                                        </p:tav>
                                        <p:tav tm="100000">
                                          <p:val>
                                            <p:strVal val="#ppt_y"/>
                                          </p:val>
                                        </p:tav>
                                      </p:tavLst>
                                    </p:anim>
                                  </p:childTnLst>
                                </p:cTn>
                              </p:par>
                            </p:childTnLst>
                          </p:cTn>
                        </p:par>
                        <p:par>
                          <p:cTn id="24" fill="hold">
                            <p:stCondLst>
                              <p:cond delay="32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800" fill="hold"/>
                                        <p:tgtEl>
                                          <p:spTgt spid="7"/>
                                        </p:tgtEl>
                                        <p:attrNameLst>
                                          <p:attrName>ppt_x</p:attrName>
                                        </p:attrNameLst>
                                      </p:cBhvr>
                                      <p:tavLst>
                                        <p:tav tm="0">
                                          <p:val>
                                            <p:strVal val="1+#ppt_w/2"/>
                                          </p:val>
                                        </p:tav>
                                        <p:tav tm="100000">
                                          <p:val>
                                            <p:strVal val="#ppt_x"/>
                                          </p:val>
                                        </p:tav>
                                      </p:tavLst>
                                    </p:anim>
                                    <p:anim calcmode="lin" valueType="num">
                                      <p:cBhvr additive="base">
                                        <p:cTn id="28" dur="800" fill="hold"/>
                                        <p:tgtEl>
                                          <p:spTgt spid="7"/>
                                        </p:tgtEl>
                                        <p:attrNameLst>
                                          <p:attrName>ppt_y</p:attrName>
                                        </p:attrNameLst>
                                      </p:cBhvr>
                                      <p:tavLst>
                                        <p:tav tm="0">
                                          <p:val>
                                            <p:strVal val="#ppt_y"/>
                                          </p:val>
                                        </p:tav>
                                        <p:tav tm="100000">
                                          <p:val>
                                            <p:strVal val="#ppt_y"/>
                                          </p:val>
                                        </p:tav>
                                      </p:tavLst>
                                    </p:anim>
                                  </p:childTnLst>
                                </p:cTn>
                              </p:par>
                            </p:childTnLst>
                          </p:cTn>
                        </p:par>
                        <p:par>
                          <p:cTn id="29" fill="hold">
                            <p:stCondLst>
                              <p:cond delay="4000"/>
                            </p:stCondLst>
                            <p:childTnLst>
                              <p:par>
                                <p:cTn id="30" presetID="2"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800" fill="hold"/>
                                        <p:tgtEl>
                                          <p:spTgt spid="8"/>
                                        </p:tgtEl>
                                        <p:attrNameLst>
                                          <p:attrName>ppt_x</p:attrName>
                                        </p:attrNameLst>
                                      </p:cBhvr>
                                      <p:tavLst>
                                        <p:tav tm="0">
                                          <p:val>
                                            <p:strVal val="1+#ppt_w/2"/>
                                          </p:val>
                                        </p:tav>
                                        <p:tav tm="100000">
                                          <p:val>
                                            <p:strVal val="#ppt_x"/>
                                          </p:val>
                                        </p:tav>
                                      </p:tavLst>
                                    </p:anim>
                                    <p:anim calcmode="lin" valueType="num">
                                      <p:cBhvr additive="base">
                                        <p:cTn id="33" dur="800" fill="hold"/>
                                        <p:tgtEl>
                                          <p:spTgt spid="8"/>
                                        </p:tgtEl>
                                        <p:attrNameLst>
                                          <p:attrName>ppt_y</p:attrName>
                                        </p:attrNameLst>
                                      </p:cBhvr>
                                      <p:tavLst>
                                        <p:tav tm="0">
                                          <p:val>
                                            <p:strVal val="#ppt_y"/>
                                          </p:val>
                                        </p:tav>
                                        <p:tav tm="100000">
                                          <p:val>
                                            <p:strVal val="#ppt_y"/>
                                          </p:val>
                                        </p:tav>
                                      </p:tavLst>
                                    </p:anim>
                                  </p:childTnLst>
                                </p:cTn>
                              </p:par>
                            </p:childTnLst>
                          </p:cTn>
                        </p:par>
                        <p:par>
                          <p:cTn id="34" fill="hold">
                            <p:stCondLst>
                              <p:cond delay="4800"/>
                            </p:stCondLst>
                            <p:childTnLst>
                              <p:par>
                                <p:cTn id="35" presetID="2" presetClass="entr" presetSubtype="4"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800" fill="hold"/>
                                        <p:tgtEl>
                                          <p:spTgt spid="9"/>
                                        </p:tgtEl>
                                        <p:attrNameLst>
                                          <p:attrName>ppt_x</p:attrName>
                                        </p:attrNameLst>
                                      </p:cBhvr>
                                      <p:tavLst>
                                        <p:tav tm="0">
                                          <p:val>
                                            <p:strVal val="1+#ppt_w/2"/>
                                          </p:val>
                                        </p:tav>
                                        <p:tav tm="100000">
                                          <p:val>
                                            <p:strVal val="#ppt_x"/>
                                          </p:val>
                                        </p:tav>
                                      </p:tavLst>
                                    </p:anim>
                                    <p:anim calcmode="lin" valueType="num">
                                      <p:cBhvr additive="base">
                                        <p:cTn id="38" dur="8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5600"/>
                            </p:stCondLst>
                            <p:childTnLst>
                              <p:par>
                                <p:cTn id="40" presetID="2" presetClass="entr" presetSubtype="4"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800" fill="hold"/>
                                        <p:tgtEl>
                                          <p:spTgt spid="10"/>
                                        </p:tgtEl>
                                        <p:attrNameLst>
                                          <p:attrName>ppt_x</p:attrName>
                                        </p:attrNameLst>
                                      </p:cBhvr>
                                      <p:tavLst>
                                        <p:tav tm="0">
                                          <p:val>
                                            <p:strVal val="1+#ppt_w/2"/>
                                          </p:val>
                                        </p:tav>
                                        <p:tav tm="100000">
                                          <p:val>
                                            <p:strVal val="#ppt_x"/>
                                          </p:val>
                                        </p:tav>
                                      </p:tavLst>
                                    </p:anim>
                                    <p:anim calcmode="lin" valueType="num">
                                      <p:cBhvr additive="base">
                                        <p:cTn id="43" dur="800" fill="hold"/>
                                        <p:tgtEl>
                                          <p:spTgt spid="10"/>
                                        </p:tgtEl>
                                        <p:attrNameLst>
                                          <p:attrName>ppt_y</p:attrName>
                                        </p:attrNameLst>
                                      </p:cBhvr>
                                      <p:tavLst>
                                        <p:tav tm="0">
                                          <p:val>
                                            <p:strVal val="#ppt_y"/>
                                          </p:val>
                                        </p:tav>
                                        <p:tav tm="100000">
                                          <p:val>
                                            <p:strVal val="#ppt_y"/>
                                          </p:val>
                                        </p:tav>
                                      </p:tavLst>
                                    </p:anim>
                                  </p:childTnLst>
                                </p:cTn>
                              </p:par>
                            </p:childTnLst>
                          </p:cTn>
                        </p:par>
                        <p:par>
                          <p:cTn id="44" fill="hold">
                            <p:stCondLst>
                              <p:cond delay="6400"/>
                            </p:stCondLst>
                            <p:childTnLst>
                              <p:par>
                                <p:cTn id="45" presetID="2" presetClass="entr" presetSubtype="4"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800" fill="hold"/>
                                        <p:tgtEl>
                                          <p:spTgt spid="11"/>
                                        </p:tgtEl>
                                        <p:attrNameLst>
                                          <p:attrName>ppt_x</p:attrName>
                                        </p:attrNameLst>
                                      </p:cBhvr>
                                      <p:tavLst>
                                        <p:tav tm="0">
                                          <p:val>
                                            <p:strVal val="1+#ppt_w/2"/>
                                          </p:val>
                                        </p:tav>
                                        <p:tav tm="100000">
                                          <p:val>
                                            <p:strVal val="#ppt_x"/>
                                          </p:val>
                                        </p:tav>
                                      </p:tavLst>
                                    </p:anim>
                                    <p:anim calcmode="lin" valueType="num">
                                      <p:cBhvr additive="base">
                                        <p:cTn id="48" dur="8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sp>
        <p:nvSpPr>
          <p:cNvPr id="2" name="Text 0"/>
          <p:cNvSpPr/>
          <p:nvPr/>
        </p:nvSpPr>
        <p:spPr>
          <a:xfrm>
            <a:off x="971550" y="1952625"/>
            <a:ext cx="1014413" cy="1243013"/>
          </a:xfrm>
          <a:prstGeom prst="rect">
            <a:avLst/>
          </a:prstGeom>
          <a:noFill/>
          <a:ln/>
        </p:spPr>
        <p:txBody>
          <a:bodyPr wrap="square" rtlCol="0" anchor="t"/>
          <a:lstStyle/>
          <a:p>
            <a:pPr marL="0" indent="0">
              <a:buNone/>
            </a:pPr>
            <a:r>
              <a:rPr lang="en-US" sz="5760" b="1" dirty="0">
                <a:solidFill>
                  <a:srgbClr val="82E8FF"/>
                </a:solidFill>
                <a:latin typeface="Noto Sans SC" pitchFamily="34" charset="0"/>
                <a:ea typeface="Noto Sans SC" pitchFamily="34" charset="-122"/>
                <a:cs typeface="Noto Sans SC" pitchFamily="34" charset="-120"/>
              </a:rPr>
              <a:t>05</a:t>
            </a:r>
            <a:endParaRPr lang="en-US" sz="5760" dirty="0"/>
          </a:p>
        </p:txBody>
      </p:sp>
      <p:sp>
        <p:nvSpPr>
          <p:cNvPr id="3" name="Text 1"/>
          <p:cNvSpPr/>
          <p:nvPr/>
        </p:nvSpPr>
        <p:spPr>
          <a:xfrm>
            <a:off x="2286000" y="2157413"/>
            <a:ext cx="4368165" cy="2376488"/>
          </a:xfrm>
          <a:prstGeom prst="rect">
            <a:avLst/>
          </a:prstGeom>
          <a:noFill/>
          <a:ln/>
        </p:spPr>
        <p:txBody>
          <a:bodyPr wrap="square" rtlCol="0" anchor="t"/>
          <a:lstStyle/>
          <a:p>
            <a:pPr marL="0" indent="0">
              <a:buNone/>
            </a:pPr>
            <a:r>
              <a:rPr lang="en-US" sz="4200" b="1" dirty="0">
                <a:solidFill>
                  <a:srgbClr val="FFFFFF"/>
                </a:solidFill>
                <a:latin typeface="Noto Sans SC" pitchFamily="34" charset="0"/>
                <a:ea typeface="Noto Sans SC" pitchFamily="34" charset="-122"/>
                <a:cs typeface="Noto Sans SC" pitchFamily="34" charset="-120"/>
              </a:rPr>
              <a:t>Modeling</a:t>
            </a:r>
            <a:endParaRPr lang="en-US" sz="4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ppt_x"/>
                                          </p:val>
                                        </p:tav>
                                        <p:tav tm="100000">
                                          <p:val>
                                            <p:strVal val="#ppt_x"/>
                                          </p:val>
                                        </p:tav>
                                      </p:tavLst>
                                    </p:anim>
                                    <p:anim calcmode="lin" valueType="num">
                                      <p:cBhvr additive="base">
                                        <p:cTn id="8" dur="8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ppt_x"/>
                                          </p:val>
                                        </p:tav>
                                        <p:tav tm="100000">
                                          <p:val>
                                            <p:strVal val="#ppt_x"/>
                                          </p:val>
                                        </p:tav>
                                      </p:tavLst>
                                    </p:anim>
                                    <p:anim calcmode="lin" valueType="num">
                                      <p:cBhvr additive="base">
                                        <p:cTn id="13" dur="8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Modeling</a:t>
            </a:r>
            <a:endParaRPr lang="en-US" sz="2660" dirty="0"/>
          </a:p>
        </p:txBody>
      </p:sp>
      <p:sp>
        <p:nvSpPr>
          <p:cNvPr id="3" name="Text 1"/>
          <p:cNvSpPr/>
          <p:nvPr/>
        </p:nvSpPr>
        <p:spPr>
          <a:xfrm>
            <a:off x="296091" y="399298"/>
            <a:ext cx="2389959" cy="2801302"/>
          </a:xfrm>
          <a:prstGeom prst="rect">
            <a:avLst/>
          </a:prstGeom>
          <a:noFill/>
          <a:ln/>
        </p:spPr>
        <p:txBody>
          <a:bodyPr wrap="square" rtlCol="0" anchor="ctr"/>
          <a:lstStyle/>
          <a:p>
            <a:pPr marL="0" indent="0" algn="r">
              <a:lnSpc>
                <a:spcPct val="150000"/>
              </a:lnSpc>
              <a:buNone/>
            </a:pPr>
            <a:r>
              <a:rPr lang="en-US" sz="1346" dirty="0">
                <a:solidFill>
                  <a:srgbClr val="000000"/>
                </a:solidFill>
                <a:latin typeface="Noto Sans SC" pitchFamily="34" charset="0"/>
                <a:ea typeface="Noto Sans SC" pitchFamily="34" charset="-122"/>
                <a:cs typeface="Noto Sans SC" pitchFamily="34" charset="-120"/>
              </a:rPr>
              <a:t>5.1 Use Case Diagram</a:t>
            </a:r>
            <a:endParaRPr lang="en-US" sz="1346" dirty="0"/>
          </a:p>
        </p:txBody>
      </p:sp>
      <p:sp>
        <p:nvSpPr>
          <p:cNvPr id="4" name="Text 2"/>
          <p:cNvSpPr/>
          <p:nvPr/>
        </p:nvSpPr>
        <p:spPr>
          <a:xfrm>
            <a:off x="1028260" y="1799949"/>
            <a:ext cx="2906580" cy="2801302"/>
          </a:xfrm>
          <a:prstGeom prst="rect">
            <a:avLst/>
          </a:prstGeom>
          <a:noFill/>
          <a:ln/>
        </p:spPr>
        <p:txBody>
          <a:bodyPr wrap="square" rtlCol="0" anchor="ctr"/>
          <a:lstStyle/>
          <a:p>
            <a:pPr marL="0" indent="0" algn="l">
              <a:lnSpc>
                <a:spcPct val="150000"/>
              </a:lnSpc>
              <a:buNone/>
            </a:pPr>
            <a:r>
              <a:rPr lang="en-US" sz="1346" dirty="0">
                <a:solidFill>
                  <a:srgbClr val="000000"/>
                </a:solidFill>
                <a:latin typeface="Noto Sans SC" pitchFamily="34" charset="0"/>
                <a:ea typeface="Noto Sans SC" pitchFamily="34" charset="-122"/>
                <a:cs typeface="Noto Sans SC" pitchFamily="34" charset="-120"/>
              </a:rPr>
              <a:t>5.2 ER Diagram</a:t>
            </a:r>
            <a:endParaRPr lang="en-US" sz="1346"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1+#ppt_w/2"/>
                                          </p:val>
                                        </p:tav>
                                        <p:tav tm="100000">
                                          <p:val>
                                            <p:strVal val="#ppt_x"/>
                                          </p:val>
                                        </p:tav>
                                      </p:tavLst>
                                    </p:anim>
                                    <p:anim calcmode="lin" valueType="num">
                                      <p:cBhvr additive="base">
                                        <p:cTn id="13" dur="8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600"/>
                            </p:stCondLst>
                            <p:childTnLst>
                              <p:par>
                                <p:cTn id="15" presetID="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800" fill="hold"/>
                                        <p:tgtEl>
                                          <p:spTgt spid="4"/>
                                        </p:tgtEl>
                                        <p:attrNameLst>
                                          <p:attrName>ppt_x</p:attrName>
                                        </p:attrNameLst>
                                      </p:cBhvr>
                                      <p:tavLst>
                                        <p:tav tm="0">
                                          <p:val>
                                            <p:strVal val="1+#ppt_w/2"/>
                                          </p:val>
                                        </p:tav>
                                        <p:tav tm="100000">
                                          <p:val>
                                            <p:strVal val="#ppt_x"/>
                                          </p:val>
                                        </p:tav>
                                      </p:tavLst>
                                    </p:anim>
                                    <p:anim calcmode="lin" valueType="num">
                                      <p:cBhvr additive="base">
                                        <p:cTn id="18" dur="8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5.1 Use Case Diagram</a:t>
            </a:r>
            <a:endParaRPr lang="en-US" sz="2660" dirty="0"/>
          </a:p>
        </p:txBody>
      </p:sp>
      <p:pic>
        <p:nvPicPr>
          <p:cNvPr id="7" name="图片 6" descr="图片包含 图示&#10;&#10;描述已自动生成">
            <a:extLst>
              <a:ext uri="{FF2B5EF4-FFF2-40B4-BE49-F238E27FC236}">
                <a16:creationId xmlns:a16="http://schemas.microsoft.com/office/drawing/2014/main" id="{ABB38B3F-A891-FE8D-A8A5-B278680A1C6B}"/>
              </a:ext>
            </a:extLst>
          </p:cNvPr>
          <p:cNvPicPr>
            <a:picLocks noChangeAspect="1"/>
          </p:cNvPicPr>
          <p:nvPr/>
        </p:nvPicPr>
        <p:blipFill>
          <a:blip r:embed="rId3"/>
          <a:srcRect l="94" t="19238" r="-94" b="500"/>
          <a:stretch/>
        </p:blipFill>
        <p:spPr>
          <a:xfrm>
            <a:off x="1011001" y="1015252"/>
            <a:ext cx="7121997" cy="41282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5.2 ER Diagram</a:t>
            </a:r>
            <a:endParaRPr lang="en-US" sz="2660" dirty="0"/>
          </a:p>
        </p:txBody>
      </p:sp>
      <p:pic>
        <p:nvPicPr>
          <p:cNvPr id="7" name="图片 6" descr="图示&#10;&#10;描述已自动生成">
            <a:extLst>
              <a:ext uri="{FF2B5EF4-FFF2-40B4-BE49-F238E27FC236}">
                <a16:creationId xmlns:a16="http://schemas.microsoft.com/office/drawing/2014/main" id="{0A7349B8-50E5-E55E-3AEB-C1D25949EF1B}"/>
              </a:ext>
            </a:extLst>
          </p:cNvPr>
          <p:cNvPicPr>
            <a:picLocks noChangeAspect="1"/>
          </p:cNvPicPr>
          <p:nvPr/>
        </p:nvPicPr>
        <p:blipFill>
          <a:blip r:embed="rId3"/>
          <a:srcRect t="23268"/>
          <a:stretch/>
        </p:blipFill>
        <p:spPr>
          <a:xfrm>
            <a:off x="826408" y="1196788"/>
            <a:ext cx="7491184" cy="39467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sp>
        <p:nvSpPr>
          <p:cNvPr id="2" name="Text 0"/>
          <p:cNvSpPr/>
          <p:nvPr/>
        </p:nvSpPr>
        <p:spPr>
          <a:xfrm>
            <a:off x="971550" y="1952625"/>
            <a:ext cx="1014413" cy="1243013"/>
          </a:xfrm>
          <a:prstGeom prst="rect">
            <a:avLst/>
          </a:prstGeom>
          <a:noFill/>
          <a:ln/>
        </p:spPr>
        <p:txBody>
          <a:bodyPr wrap="square" rtlCol="0" anchor="t"/>
          <a:lstStyle/>
          <a:p>
            <a:pPr marL="0" indent="0">
              <a:buNone/>
            </a:pPr>
            <a:r>
              <a:rPr lang="en-US" sz="5760" b="1" dirty="0">
                <a:solidFill>
                  <a:srgbClr val="82E8FF"/>
                </a:solidFill>
                <a:latin typeface="Noto Sans SC" pitchFamily="34" charset="0"/>
                <a:ea typeface="Noto Sans SC" pitchFamily="34" charset="-122"/>
                <a:cs typeface="Noto Sans SC" pitchFamily="34" charset="-120"/>
              </a:rPr>
              <a:t>06</a:t>
            </a:r>
            <a:endParaRPr lang="en-US" sz="5760" dirty="0"/>
          </a:p>
        </p:txBody>
      </p:sp>
      <p:sp>
        <p:nvSpPr>
          <p:cNvPr id="3" name="Text 1"/>
          <p:cNvSpPr/>
          <p:nvPr/>
        </p:nvSpPr>
        <p:spPr>
          <a:xfrm>
            <a:off x="2286000" y="2157413"/>
            <a:ext cx="4368165" cy="2376488"/>
          </a:xfrm>
          <a:prstGeom prst="rect">
            <a:avLst/>
          </a:prstGeom>
          <a:noFill/>
          <a:ln/>
        </p:spPr>
        <p:txBody>
          <a:bodyPr wrap="square" rtlCol="0" anchor="t"/>
          <a:lstStyle/>
          <a:p>
            <a:pPr marL="0" indent="0">
              <a:buNone/>
            </a:pPr>
            <a:r>
              <a:rPr lang="en-US" sz="4200" b="1" dirty="0">
                <a:solidFill>
                  <a:srgbClr val="FFFFFF"/>
                </a:solidFill>
                <a:latin typeface="Noto Sans SC" pitchFamily="34" charset="0"/>
                <a:ea typeface="Noto Sans SC" pitchFamily="34" charset="-122"/>
                <a:cs typeface="Noto Sans SC" pitchFamily="34" charset="-120"/>
              </a:rPr>
              <a:t>Conclusion</a:t>
            </a:r>
            <a:endParaRPr lang="en-US" sz="4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ppt_x"/>
                                          </p:val>
                                        </p:tav>
                                        <p:tav tm="100000">
                                          <p:val>
                                            <p:strVal val="#ppt_x"/>
                                          </p:val>
                                        </p:tav>
                                      </p:tavLst>
                                    </p:anim>
                                    <p:anim calcmode="lin" valueType="num">
                                      <p:cBhvr additive="base">
                                        <p:cTn id="8" dur="8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ppt_x"/>
                                          </p:val>
                                        </p:tav>
                                        <p:tav tm="100000">
                                          <p:val>
                                            <p:strVal val="#ppt_x"/>
                                          </p:val>
                                        </p:tav>
                                      </p:tavLst>
                                    </p:anim>
                                    <p:anim calcmode="lin" valueType="num">
                                      <p:cBhvr additive="base">
                                        <p:cTn id="13" dur="8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Abstract</a:t>
            </a:r>
            <a:endParaRPr lang="en-US" sz="266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2000" y="1276813"/>
            <a:ext cx="7415213" cy="3318536"/>
          </a:xfrm>
          <a:prstGeom prst="rect">
            <a:avLst/>
          </a:prstGeom>
        </p:spPr>
      </p:pic>
      <p:sp>
        <p:nvSpPr>
          <p:cNvPr id="4" name="Text 1"/>
          <p:cNvSpPr/>
          <p:nvPr/>
        </p:nvSpPr>
        <p:spPr>
          <a:xfrm>
            <a:off x="1073256" y="1459905"/>
            <a:ext cx="6788124" cy="2952353"/>
          </a:xfrm>
          <a:prstGeom prst="rect">
            <a:avLst/>
          </a:prstGeom>
          <a:noFill/>
          <a:ln/>
        </p:spPr>
        <p:txBody>
          <a:bodyPr wrap="square" rtlCol="0" anchor="ctr"/>
          <a:lstStyle/>
          <a:p>
            <a:pPr marL="0" indent="0" algn="ctr">
              <a:lnSpc>
                <a:spcPct val="150000"/>
              </a:lnSpc>
              <a:buNone/>
            </a:pPr>
            <a:r>
              <a:rPr lang="en-US" sz="1346" dirty="0">
                <a:solidFill>
                  <a:srgbClr val="383838"/>
                </a:solidFill>
                <a:latin typeface="Noto Sans SC" pitchFamily="34" charset="0"/>
                <a:ea typeface="Noto Sans SC" pitchFamily="34" charset="-122"/>
                <a:cs typeface="Noto Sans SC" pitchFamily="34" charset="-120"/>
              </a:rPr>
              <a:t>Crypto Tracker is a web application designed for anyone interested in keeping up with cryptocurrency trends. The main goal of this project is to provide users with an easy way to track cryptocurrency prices, view market trends, and stay updated on the latest news. Using data from the CoinGecko API, the app lets users search for specific cryptocurrencies, check real-time market info, and view historical price charts. It also includes a news feed section for recent crypto updates. Users can create accounts, save their favorite cryptocurrencies, and even set up price alerts with Firebase authentication. Additionally, Crypto Tracker has a portfolio tracker, allowing users to add their holdings and see their total investment value in one place.</a:t>
            </a:r>
            <a:endParaRPr lang="en-US" sz="1346"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800" fill="hold"/>
                                        <p:tgtEl>
                                          <p:spTgt spid="4"/>
                                        </p:tgtEl>
                                        <p:attrNameLst>
                                          <p:attrName>ppt_x</p:attrName>
                                        </p:attrNameLst>
                                      </p:cBhvr>
                                      <p:tavLst>
                                        <p:tav tm="0">
                                          <p:val>
                                            <p:strVal val="1+#ppt_w/2"/>
                                          </p:val>
                                        </p:tav>
                                        <p:tav tm="100000">
                                          <p:val>
                                            <p:strVal val="#ppt_x"/>
                                          </p:val>
                                        </p:tav>
                                      </p:tavLst>
                                    </p:anim>
                                    <p:anim calcmode="lin" valueType="num">
                                      <p:cBhvr additive="base">
                                        <p:cTn id="13" dur="8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Conclusion</a:t>
            </a:r>
            <a:endParaRPr lang="en-US" sz="2660" dirty="0"/>
          </a:p>
        </p:txBody>
      </p:sp>
      <p:sp>
        <p:nvSpPr>
          <p:cNvPr id="3" name="Text 1"/>
          <p:cNvSpPr/>
          <p:nvPr/>
        </p:nvSpPr>
        <p:spPr>
          <a:xfrm>
            <a:off x="762000" y="1276350"/>
            <a:ext cx="7415213" cy="3381375"/>
          </a:xfrm>
          <a:prstGeom prst="rect">
            <a:avLst/>
          </a:prstGeom>
          <a:noFill/>
          <a:ln/>
        </p:spPr>
        <p:txBody>
          <a:bodyPr wrap="square" rtlCol="0" anchor="t"/>
          <a:lstStyle/>
          <a:p>
            <a:pPr marL="190500" indent="-190500" algn="l">
              <a:lnSpc>
                <a:spcPct val="150000"/>
              </a:lnSpc>
              <a:buSzPct val="100000"/>
              <a:buChar char="•"/>
            </a:pPr>
            <a:r>
              <a:rPr lang="en-US" sz="1540" dirty="0">
                <a:solidFill>
                  <a:srgbClr val="383838"/>
                </a:solidFill>
                <a:latin typeface="Noto Sans SC" pitchFamily="34" charset="0"/>
                <a:ea typeface="Noto Sans SC" pitchFamily="34" charset="-122"/>
                <a:cs typeface="Noto Sans SC" pitchFamily="34" charset="-120"/>
              </a:rPr>
              <a:t>In summary, Crypto Tracker aims to be a helpful tool for anyone interested in tracking cryptocurrency markets in a simple and accessible way. By combining real-time data from the CoinGecko API with Firebase’s efficient database and authentication features, we provide users with a platform that’s not only easy to use but also highly responsive. From tracking price changes and viewing market trends to managing personal portfolios, the app covers a range of essential features for cryptocurrency enthusiasts.</a:t>
            </a:r>
            <a:endParaRPr lang="en-US" sz="1540" dirty="0"/>
          </a:p>
          <a:p>
            <a:pPr marL="190500" indent="-190500" algn="l">
              <a:lnSpc>
                <a:spcPct val="150000"/>
              </a:lnSpc>
              <a:buSzPct val="100000"/>
              <a:buChar char="•"/>
            </a:pPr>
            <a:r>
              <a:rPr lang="en-US" sz="1540" dirty="0">
                <a:solidFill>
                  <a:srgbClr val="383838"/>
                </a:solidFill>
                <a:latin typeface="Noto Sans SC" pitchFamily="34" charset="0"/>
                <a:ea typeface="Noto Sans SC" pitchFamily="34" charset="-122"/>
                <a:cs typeface="Noto Sans SC" pitchFamily="34" charset="-120"/>
              </a:rPr>
              <a:t>Overall, Crypto Tracker is a practical project that has helped us apply various technical skills, and we hope it will offer valuable insights for users as they explore the ever-evolving world of cryptocurrency.</a:t>
            </a:r>
            <a:endParaRPr lang="en-US" sz="154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1+#ppt_w/2"/>
                                          </p:val>
                                        </p:tav>
                                        <p:tav tm="100000">
                                          <p:val>
                                            <p:strVal val="#ppt_x"/>
                                          </p:val>
                                        </p:tav>
                                      </p:tavLst>
                                    </p:anim>
                                    <p:anim calcmode="lin" valueType="num">
                                      <p:cBhvr additive="base">
                                        <p:cTn id="13" dur="8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sp>
        <p:nvSpPr>
          <p:cNvPr id="2" name="Text 0"/>
          <p:cNvSpPr/>
          <p:nvPr/>
        </p:nvSpPr>
        <p:spPr>
          <a:xfrm>
            <a:off x="1147763" y="1833562"/>
            <a:ext cx="1643063" cy="552450"/>
          </a:xfrm>
          <a:prstGeom prst="rect">
            <a:avLst/>
          </a:prstGeom>
          <a:noFill/>
          <a:ln/>
        </p:spPr>
        <p:txBody>
          <a:bodyPr wrap="square" rtlCol="0" anchor="t"/>
          <a:lstStyle/>
          <a:p>
            <a:pPr marL="0" indent="0">
              <a:buNone/>
            </a:pPr>
            <a:r>
              <a:rPr lang="en-US" sz="2560" b="1" dirty="0">
                <a:solidFill>
                  <a:srgbClr val="FFFFFF"/>
                </a:solidFill>
                <a:latin typeface="Noto Sans SC" pitchFamily="34" charset="0"/>
                <a:ea typeface="Noto Sans SC" pitchFamily="34" charset="-122"/>
                <a:cs typeface="Noto Sans SC" pitchFamily="34" charset="-120"/>
              </a:rPr>
              <a:t>THE END</a:t>
            </a:r>
            <a:endParaRPr lang="en-US" sz="2560" dirty="0"/>
          </a:p>
        </p:txBody>
      </p:sp>
      <p:sp>
        <p:nvSpPr>
          <p:cNvPr id="3" name="Text 1"/>
          <p:cNvSpPr/>
          <p:nvPr/>
        </p:nvSpPr>
        <p:spPr>
          <a:xfrm>
            <a:off x="1147763" y="2276475"/>
            <a:ext cx="2900363" cy="1033463"/>
          </a:xfrm>
          <a:prstGeom prst="rect">
            <a:avLst/>
          </a:prstGeom>
          <a:noFill/>
          <a:ln/>
        </p:spPr>
        <p:txBody>
          <a:bodyPr wrap="square" rtlCol="0" anchor="t"/>
          <a:lstStyle/>
          <a:p>
            <a:pPr marL="0" indent="0">
              <a:buNone/>
            </a:pPr>
            <a:r>
              <a:rPr lang="en-US" sz="4800" b="1" dirty="0">
                <a:solidFill>
                  <a:srgbClr val="82E8FF"/>
                </a:solidFill>
                <a:latin typeface="Noto Sans SC" pitchFamily="34" charset="0"/>
                <a:ea typeface="Noto Sans SC" pitchFamily="34" charset="-122"/>
                <a:cs typeface="Noto Sans SC" pitchFamily="34" charset="-120"/>
              </a:rPr>
              <a:t>THANKS</a:t>
            </a:r>
            <a:endParaRPr 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ppt_x"/>
                                          </p:val>
                                        </p:tav>
                                        <p:tav tm="100000">
                                          <p:val>
                                            <p:strVal val="#ppt_x"/>
                                          </p:val>
                                        </p:tav>
                                      </p:tavLst>
                                    </p:anim>
                                    <p:anim calcmode="lin" valueType="num">
                                      <p:cBhvr additive="base">
                                        <p:cTn id="8" dur="8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ppt_x"/>
                                          </p:val>
                                        </p:tav>
                                        <p:tav tm="100000">
                                          <p:val>
                                            <p:strVal val="#ppt_x"/>
                                          </p:val>
                                        </p:tav>
                                      </p:tavLst>
                                    </p:anim>
                                    <p:anim calcmode="lin" valueType="num">
                                      <p:cBhvr additive="base">
                                        <p:cTn id="13" dur="8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971550" y="1952625"/>
            <a:ext cx="1014413" cy="1243013"/>
          </a:xfrm>
          <a:prstGeom prst="rect">
            <a:avLst/>
          </a:prstGeom>
          <a:noFill/>
          <a:ln/>
        </p:spPr>
        <p:txBody>
          <a:bodyPr wrap="square" rtlCol="0" anchor="t"/>
          <a:lstStyle/>
          <a:p>
            <a:pPr marL="0" indent="0">
              <a:buNone/>
            </a:pPr>
            <a:r>
              <a:rPr lang="en-US" sz="5760" b="1" dirty="0">
                <a:solidFill>
                  <a:srgbClr val="82E8FF"/>
                </a:solidFill>
                <a:latin typeface="Noto Sans SC" pitchFamily="34" charset="0"/>
                <a:ea typeface="Noto Sans SC" pitchFamily="34" charset="-122"/>
                <a:cs typeface="Noto Sans SC" pitchFamily="34" charset="-120"/>
              </a:rPr>
              <a:t>02</a:t>
            </a:r>
            <a:endParaRPr lang="en-US" sz="5760" dirty="0"/>
          </a:p>
        </p:txBody>
      </p:sp>
      <p:sp>
        <p:nvSpPr>
          <p:cNvPr id="3" name="Text 1"/>
          <p:cNvSpPr/>
          <p:nvPr/>
        </p:nvSpPr>
        <p:spPr>
          <a:xfrm>
            <a:off x="2286000" y="2157413"/>
            <a:ext cx="4368165" cy="2376488"/>
          </a:xfrm>
          <a:prstGeom prst="rect">
            <a:avLst/>
          </a:prstGeom>
          <a:noFill/>
          <a:ln/>
        </p:spPr>
        <p:txBody>
          <a:bodyPr wrap="square" rtlCol="0" anchor="t"/>
          <a:lstStyle/>
          <a:p>
            <a:pPr marL="0" indent="0">
              <a:buNone/>
            </a:pPr>
            <a:r>
              <a:rPr lang="en-US" sz="4200" b="1" dirty="0">
                <a:solidFill>
                  <a:srgbClr val="FFFFFF"/>
                </a:solidFill>
                <a:latin typeface="Noto Sans SC" pitchFamily="34" charset="0"/>
                <a:ea typeface="Noto Sans SC" pitchFamily="34" charset="-122"/>
                <a:cs typeface="Noto Sans SC" pitchFamily="34" charset="-120"/>
              </a:rPr>
              <a:t>Functions</a:t>
            </a:r>
            <a:endParaRPr lang="en-US" sz="4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ppt_x"/>
                                          </p:val>
                                        </p:tav>
                                        <p:tav tm="100000">
                                          <p:val>
                                            <p:strVal val="#ppt_x"/>
                                          </p:val>
                                        </p:tav>
                                      </p:tavLst>
                                    </p:anim>
                                    <p:anim calcmode="lin" valueType="num">
                                      <p:cBhvr additive="base">
                                        <p:cTn id="8" dur="8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ppt_x"/>
                                          </p:val>
                                        </p:tav>
                                        <p:tav tm="100000">
                                          <p:val>
                                            <p:strVal val="#ppt_x"/>
                                          </p:val>
                                        </p:tav>
                                      </p:tavLst>
                                    </p:anim>
                                    <p:anim calcmode="lin" valueType="num">
                                      <p:cBhvr additive="base">
                                        <p:cTn id="13" dur="8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762000" y="209550"/>
            <a:ext cx="7668578" cy="552450"/>
          </a:xfrm>
          <a:prstGeom prst="rect">
            <a:avLst/>
          </a:prstGeom>
          <a:noFill/>
          <a:ln/>
        </p:spPr>
        <p:txBody>
          <a:bodyPr wrap="square" rtlCol="0" anchor="ctr"/>
          <a:lstStyle/>
          <a:p>
            <a:pPr marL="0" indent="0">
              <a:buNone/>
            </a:pPr>
            <a:r>
              <a:rPr lang="en-US" sz="2660" b="1" dirty="0">
                <a:solidFill>
                  <a:srgbClr val="FFFFFF"/>
                </a:solidFill>
                <a:latin typeface="Noto Sans SC" pitchFamily="34" charset="0"/>
                <a:ea typeface="Noto Sans SC" pitchFamily="34" charset="-122"/>
                <a:cs typeface="Noto Sans SC" pitchFamily="34" charset="-120"/>
              </a:rPr>
              <a:t>Functions</a:t>
            </a:r>
            <a:endParaRPr lang="en-US" sz="2660" dirty="0"/>
          </a:p>
        </p:txBody>
      </p:sp>
      <p:sp>
        <p:nvSpPr>
          <p:cNvPr id="3" name="Text 1"/>
          <p:cNvSpPr/>
          <p:nvPr/>
        </p:nvSpPr>
        <p:spPr>
          <a:xfrm>
            <a:off x="762000" y="1276350"/>
            <a:ext cx="7415213" cy="3381375"/>
          </a:xfrm>
          <a:prstGeom prst="rect">
            <a:avLst/>
          </a:prstGeom>
          <a:noFill/>
          <a:ln/>
        </p:spPr>
        <p:txBody>
          <a:bodyPr wrap="square" rtlCol="0" anchor="t"/>
          <a:lstStyle/>
          <a:p>
            <a:pPr marL="190500" indent="-1905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2.1 Log in and Register</a:t>
            </a:r>
            <a:endParaRPr lang="en-US" sz="1680" dirty="0"/>
          </a:p>
          <a:p>
            <a:pPr marL="190500" indent="-1905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2.2 Cryptocurrency Price Search  &amp; Historical Data</a:t>
            </a:r>
            <a:endParaRPr lang="en-US" sz="1680" dirty="0"/>
          </a:p>
          <a:p>
            <a:pPr marL="190500" indent="-1905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2.3 Market Trends  &amp; News Feed</a:t>
            </a:r>
            <a:endParaRPr lang="en-US" sz="1680" dirty="0"/>
          </a:p>
          <a:p>
            <a:pPr marL="190500" indent="-1905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2.4 User Accounts</a:t>
            </a:r>
            <a:endParaRPr lang="en-US" sz="1680" dirty="0"/>
          </a:p>
          <a:p>
            <a:pPr marL="190500" indent="-1905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2.5 Portfolio Tracker</a:t>
            </a:r>
            <a:endParaRPr lang="en-US" sz="168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1+#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800" fill="hold"/>
                                        <p:tgtEl>
                                          <p:spTgt spid="3"/>
                                        </p:tgtEl>
                                        <p:attrNameLst>
                                          <p:attrName>ppt_x</p:attrName>
                                        </p:attrNameLst>
                                      </p:cBhvr>
                                      <p:tavLst>
                                        <p:tav tm="0">
                                          <p:val>
                                            <p:strVal val="1+#ppt_w/2"/>
                                          </p:val>
                                        </p:tav>
                                        <p:tav tm="100000">
                                          <p:val>
                                            <p:strVal val="#ppt_x"/>
                                          </p:val>
                                        </p:tav>
                                      </p:tavLst>
                                    </p:anim>
                                    <p:anim calcmode="lin" valueType="num">
                                      <p:cBhvr additive="base">
                                        <p:cTn id="13" dur="8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971550" y="1319213"/>
            <a:ext cx="2300288" cy="2009775"/>
          </a:xfrm>
          <a:prstGeom prst="rect">
            <a:avLst/>
          </a:prstGeom>
          <a:noFill/>
          <a:ln/>
        </p:spPr>
        <p:txBody>
          <a:bodyPr wrap="square" rtlCol="0" anchor="t"/>
          <a:lstStyle/>
          <a:p>
            <a:pPr marL="0" indent="0">
              <a:buNone/>
            </a:pPr>
            <a:r>
              <a:rPr lang="en-US" sz="2800" b="1" dirty="0">
                <a:solidFill>
                  <a:srgbClr val="383838"/>
                </a:solidFill>
                <a:latin typeface="Noto Sans SC" pitchFamily="34" charset="0"/>
                <a:ea typeface="Noto Sans SC" pitchFamily="34" charset="-122"/>
                <a:cs typeface="Noto Sans SC" pitchFamily="34" charset="-120"/>
              </a:rPr>
              <a:t>2.1 Log in and Register</a:t>
            </a:r>
            <a:endParaRPr lang="en-US" sz="2800" dirty="0"/>
          </a:p>
        </p:txBody>
      </p:sp>
      <p:sp>
        <p:nvSpPr>
          <p:cNvPr id="4" name="Text 1"/>
          <p:cNvSpPr/>
          <p:nvPr/>
        </p:nvSpPr>
        <p:spPr>
          <a:xfrm>
            <a:off x="4462463" y="1319213"/>
            <a:ext cx="3667125" cy="3038475"/>
          </a:xfrm>
          <a:prstGeom prst="rect">
            <a:avLst/>
          </a:prstGeom>
          <a:noFill/>
          <a:ln/>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Allows users to create an account and securely log in to access personalized features, such as saving favorite cryptocurrencies and setting price alerts.</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800" fill="hold"/>
                                        <p:tgtEl>
                                          <p:spTgt spid="3"/>
                                        </p:tgtEl>
                                        <p:attrNameLst>
                                          <p:attrName>ppt_x</p:attrName>
                                        </p:attrNameLst>
                                      </p:cBhvr>
                                      <p:tavLst>
                                        <p:tav tm="0">
                                          <p:val>
                                            <p:strVal val="1+#ppt_w/2"/>
                                          </p:val>
                                        </p:tav>
                                        <p:tav tm="100000">
                                          <p:val>
                                            <p:strVal val="#ppt_x"/>
                                          </p:val>
                                        </p:tav>
                                      </p:tavLst>
                                    </p:anim>
                                    <p:anim calcmode="lin" valueType="num">
                                      <p:cBhvr additive="base">
                                        <p:cTn id="8" dur="8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800" fill="hold"/>
                                        <p:tgtEl>
                                          <p:spTgt spid="4"/>
                                        </p:tgtEl>
                                        <p:attrNameLst>
                                          <p:attrName>ppt_x</p:attrName>
                                        </p:attrNameLst>
                                      </p:cBhvr>
                                      <p:tavLst>
                                        <p:tav tm="0">
                                          <p:val>
                                            <p:strVal val="1+#ppt_w/2"/>
                                          </p:val>
                                        </p:tav>
                                        <p:tav tm="100000">
                                          <p:val>
                                            <p:strVal val="#ppt_x"/>
                                          </p:val>
                                        </p:tav>
                                      </p:tavLst>
                                    </p:anim>
                                    <p:anim calcmode="lin" valueType="num">
                                      <p:cBhvr additive="base">
                                        <p:cTn id="13" dur="8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971550" y="1319213"/>
            <a:ext cx="2300288" cy="2009775"/>
          </a:xfrm>
          <a:prstGeom prst="rect">
            <a:avLst/>
          </a:prstGeom>
          <a:noFill/>
          <a:ln/>
        </p:spPr>
        <p:txBody>
          <a:bodyPr wrap="square" rtlCol="0" anchor="t"/>
          <a:lstStyle/>
          <a:p>
            <a:pPr marL="0" indent="0">
              <a:buNone/>
            </a:pPr>
            <a:r>
              <a:rPr lang="en-US" sz="2100" b="1" dirty="0">
                <a:solidFill>
                  <a:srgbClr val="383838"/>
                </a:solidFill>
                <a:latin typeface="Noto Sans SC" pitchFamily="34" charset="0"/>
                <a:ea typeface="Noto Sans SC" pitchFamily="34" charset="-122"/>
                <a:cs typeface="Noto Sans SC" pitchFamily="34" charset="-120"/>
              </a:rPr>
              <a:t>2.2 Cryptocurrency Price Search  &amp; Historical Data</a:t>
            </a:r>
            <a:endParaRPr lang="en-US" sz="2100" dirty="0"/>
          </a:p>
        </p:txBody>
      </p:sp>
      <p:sp>
        <p:nvSpPr>
          <p:cNvPr id="4" name="Text 1"/>
          <p:cNvSpPr/>
          <p:nvPr/>
        </p:nvSpPr>
        <p:spPr>
          <a:xfrm>
            <a:off x="4462463" y="1319213"/>
            <a:ext cx="3667125" cy="3038475"/>
          </a:xfrm>
          <a:prstGeom prst="rect">
            <a:avLst/>
          </a:prstGeom>
          <a:noFill/>
          <a:ln/>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Provides a search function for users to look up specific cryptocurrencies by name or symbol and view current price and market information. Offers charts and historical data, allowing users to analyze the performance of cryptocurrencies over time.</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800" fill="hold"/>
                                        <p:tgtEl>
                                          <p:spTgt spid="3"/>
                                        </p:tgtEl>
                                        <p:attrNameLst>
                                          <p:attrName>ppt_x</p:attrName>
                                        </p:attrNameLst>
                                      </p:cBhvr>
                                      <p:tavLst>
                                        <p:tav tm="0">
                                          <p:val>
                                            <p:strVal val="1+#ppt_w/2"/>
                                          </p:val>
                                        </p:tav>
                                        <p:tav tm="100000">
                                          <p:val>
                                            <p:strVal val="#ppt_x"/>
                                          </p:val>
                                        </p:tav>
                                      </p:tavLst>
                                    </p:anim>
                                    <p:anim calcmode="lin" valueType="num">
                                      <p:cBhvr additive="base">
                                        <p:cTn id="8" dur="8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800" fill="hold"/>
                                        <p:tgtEl>
                                          <p:spTgt spid="4"/>
                                        </p:tgtEl>
                                        <p:attrNameLst>
                                          <p:attrName>ppt_x</p:attrName>
                                        </p:attrNameLst>
                                      </p:cBhvr>
                                      <p:tavLst>
                                        <p:tav tm="0">
                                          <p:val>
                                            <p:strVal val="1+#ppt_w/2"/>
                                          </p:val>
                                        </p:tav>
                                        <p:tav tm="100000">
                                          <p:val>
                                            <p:strVal val="#ppt_x"/>
                                          </p:val>
                                        </p:tav>
                                      </p:tavLst>
                                    </p:anim>
                                    <p:anim calcmode="lin" valueType="num">
                                      <p:cBhvr additive="base">
                                        <p:cTn id="13" dur="8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971550" y="1319213"/>
            <a:ext cx="2300288" cy="2009775"/>
          </a:xfrm>
          <a:prstGeom prst="rect">
            <a:avLst/>
          </a:prstGeom>
          <a:noFill/>
          <a:ln/>
        </p:spPr>
        <p:txBody>
          <a:bodyPr wrap="square" rtlCol="0" anchor="t"/>
          <a:lstStyle/>
          <a:p>
            <a:pPr marL="0" indent="0">
              <a:buNone/>
            </a:pPr>
            <a:r>
              <a:rPr lang="en-US" sz="2800" b="1" dirty="0">
                <a:solidFill>
                  <a:srgbClr val="383838"/>
                </a:solidFill>
                <a:latin typeface="Noto Sans SC" pitchFamily="34" charset="0"/>
                <a:ea typeface="Noto Sans SC" pitchFamily="34" charset="-122"/>
                <a:cs typeface="Noto Sans SC" pitchFamily="34" charset="-120"/>
              </a:rPr>
              <a:t>2.3 Market Trends  &amp; News Feed</a:t>
            </a:r>
            <a:endParaRPr lang="en-US" sz="2800" dirty="0"/>
          </a:p>
        </p:txBody>
      </p:sp>
      <p:sp>
        <p:nvSpPr>
          <p:cNvPr id="4" name="Text 1"/>
          <p:cNvSpPr/>
          <p:nvPr/>
        </p:nvSpPr>
        <p:spPr>
          <a:xfrm>
            <a:off x="4462463" y="1319213"/>
            <a:ext cx="3667125" cy="3038475"/>
          </a:xfrm>
          <a:prstGeom prst="rect">
            <a:avLst/>
          </a:prstGeom>
          <a:noFill/>
          <a:ln/>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Displays real-time trends in the cryptocurrency market, including information on price fluctuations, trading volumes, and market capitalization. Integrates a news section to show the latest news and updates related to the cryptocurrency market, helping users stay informed.</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800" fill="hold"/>
                                        <p:tgtEl>
                                          <p:spTgt spid="3"/>
                                        </p:tgtEl>
                                        <p:attrNameLst>
                                          <p:attrName>ppt_x</p:attrName>
                                        </p:attrNameLst>
                                      </p:cBhvr>
                                      <p:tavLst>
                                        <p:tav tm="0">
                                          <p:val>
                                            <p:strVal val="1+#ppt_w/2"/>
                                          </p:val>
                                        </p:tav>
                                        <p:tav tm="100000">
                                          <p:val>
                                            <p:strVal val="#ppt_x"/>
                                          </p:val>
                                        </p:tav>
                                      </p:tavLst>
                                    </p:anim>
                                    <p:anim calcmode="lin" valueType="num">
                                      <p:cBhvr additive="base">
                                        <p:cTn id="8" dur="8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800" fill="hold"/>
                                        <p:tgtEl>
                                          <p:spTgt spid="4"/>
                                        </p:tgtEl>
                                        <p:attrNameLst>
                                          <p:attrName>ppt_x</p:attrName>
                                        </p:attrNameLst>
                                      </p:cBhvr>
                                      <p:tavLst>
                                        <p:tav tm="0">
                                          <p:val>
                                            <p:strVal val="1+#ppt_w/2"/>
                                          </p:val>
                                        </p:tav>
                                        <p:tav tm="100000">
                                          <p:val>
                                            <p:strVal val="#ppt_x"/>
                                          </p:val>
                                        </p:tav>
                                      </p:tavLst>
                                    </p:anim>
                                    <p:anim calcmode="lin" valueType="num">
                                      <p:cBhvr additive="base">
                                        <p:cTn id="13" dur="8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TotalTime>
  <Words>2045</Words>
  <Application>Microsoft Office PowerPoint</Application>
  <PresentationFormat>全屏显示(16:9)</PresentationFormat>
  <Paragraphs>185</Paragraphs>
  <Slides>41</Slides>
  <Notes>41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41</vt:i4>
      </vt:variant>
    </vt:vector>
  </HeadingPairs>
  <TitlesOfParts>
    <vt:vector size="44" baseType="lpstr">
      <vt:lpstr>Noto Sans SC</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CryptoTracker</dc:title>
  <dc:subject>SUBTITLE HERE</dc:subject>
  <dc:creator>MindShow.fun</dc:creator>
  <cp:lastModifiedBy>t32411</cp:lastModifiedBy>
  <cp:revision>3</cp:revision>
  <dcterms:created xsi:type="dcterms:W3CDTF">2024-10-28T23:46:04Z</dcterms:created>
  <dcterms:modified xsi:type="dcterms:W3CDTF">2024-10-29T03:10:49Z</dcterms:modified>
</cp:coreProperties>
</file>