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378" r:id="rId2"/>
    <p:sldId id="445" r:id="rId3"/>
    <p:sldId id="438" r:id="rId4"/>
    <p:sldId id="379" r:id="rId5"/>
    <p:sldId id="428" r:id="rId6"/>
    <p:sldId id="430" r:id="rId7"/>
    <p:sldId id="429" r:id="rId8"/>
    <p:sldId id="431" r:id="rId9"/>
    <p:sldId id="433" r:id="rId10"/>
    <p:sldId id="442" r:id="rId11"/>
    <p:sldId id="444" r:id="rId12"/>
    <p:sldId id="443" r:id="rId13"/>
    <p:sldId id="434" r:id="rId14"/>
    <p:sldId id="437" r:id="rId15"/>
    <p:sldId id="451" r:id="rId16"/>
    <p:sldId id="450" r:id="rId17"/>
    <p:sldId id="452" r:id="rId18"/>
    <p:sldId id="435" r:id="rId19"/>
    <p:sldId id="436" r:id="rId20"/>
    <p:sldId id="439" r:id="rId21"/>
    <p:sldId id="441" r:id="rId22"/>
    <p:sldId id="454" r:id="rId23"/>
    <p:sldId id="455" r:id="rId24"/>
    <p:sldId id="453" r:id="rId25"/>
    <p:sldId id="448" r:id="rId26"/>
    <p:sldId id="456" r:id="rId27"/>
    <p:sldId id="457" r:id="rId28"/>
    <p:sldId id="338" r:id="rId29"/>
  </p:sldIdLst>
  <p:sldSz cx="9144000" cy="5143500" type="screen16x9"/>
  <p:notesSz cx="6858000" cy="9144000"/>
  <p:custDataLst>
    <p:tags r:id="rId32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D5735F9C-FD85-4EF3-84BF-1D35D86684E7}">
          <p14:sldIdLst>
            <p14:sldId id="378"/>
            <p14:sldId id="445"/>
            <p14:sldId id="438"/>
            <p14:sldId id="379"/>
            <p14:sldId id="428"/>
            <p14:sldId id="430"/>
            <p14:sldId id="429"/>
            <p14:sldId id="431"/>
            <p14:sldId id="433"/>
            <p14:sldId id="442"/>
            <p14:sldId id="444"/>
            <p14:sldId id="443"/>
            <p14:sldId id="434"/>
            <p14:sldId id="437"/>
            <p14:sldId id="451"/>
            <p14:sldId id="450"/>
            <p14:sldId id="452"/>
            <p14:sldId id="435"/>
            <p14:sldId id="436"/>
            <p14:sldId id="439"/>
            <p14:sldId id="441"/>
            <p14:sldId id="454"/>
            <p14:sldId id="455"/>
            <p14:sldId id="453"/>
            <p14:sldId id="448"/>
            <p14:sldId id="456"/>
            <p14:sldId id="457"/>
            <p14:sldId id="338"/>
          </p14:sldIdLst>
        </p14:section>
        <p14:section name="作品介绍" id="{D00E42DE-F7D7-4D83-891C-30A34311EB94}">
          <p14:sldIdLst/>
        </p14:section>
        <p14:section name="实用性" id="{0C011950-153D-455E-97C4-28A13D12CD8E}">
          <p14:sldIdLst/>
        </p14:section>
        <p14:section name="结尾" id="{614E2D5D-F41F-4218-84AA-C6B112A0428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19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436" userDrawn="1">
          <p15:clr>
            <a:srgbClr val="A4A3A4"/>
          </p15:clr>
        </p15:guide>
        <p15:guide id="4" pos="91" userDrawn="1">
          <p15:clr>
            <a:srgbClr val="A4A3A4"/>
          </p15:clr>
        </p15:guide>
        <p15:guide id="6" orient="horz" pos="2663" userDrawn="1">
          <p15:clr>
            <a:srgbClr val="A4A3A4"/>
          </p15:clr>
        </p15:guide>
        <p15:guide id="7" pos="5671" userDrawn="1">
          <p15:clr>
            <a:srgbClr val="A4A3A4"/>
          </p15:clr>
        </p15:guide>
        <p15:guide id="8" orient="horz" pos="1189" userDrawn="1">
          <p15:clr>
            <a:srgbClr val="A4A3A4"/>
          </p15:clr>
        </p15:guide>
        <p15:guide id="9" orient="horz" pos="2641" userDrawn="1">
          <p15:clr>
            <a:srgbClr val="A4A3A4"/>
          </p15:clr>
        </p15:guide>
        <p15:guide id="10" orient="horz" pos="1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ngHui You" initials="" lastIdx="0" clrIdx="0"/>
  <p:cmAuthor id="2" name="周 瑞生" initials="周" lastIdx="1" clrIdx="1">
    <p:extLst>
      <p:ext uri="{19B8F6BF-5375-455C-9EA6-DF929625EA0E}">
        <p15:presenceInfo xmlns:p15="http://schemas.microsoft.com/office/powerpoint/2012/main" userId="4e77c40eb30951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FFFFFF"/>
    <a:srgbClr val="DB2F2F"/>
    <a:srgbClr val="40586C"/>
    <a:srgbClr val="F2F2F2"/>
    <a:srgbClr val="CAD6E0"/>
    <a:srgbClr val="E7E6E6"/>
    <a:srgbClr val="324260"/>
    <a:srgbClr val="91A9BD"/>
    <a:srgbClr val="4AA4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21" autoAdjust="0"/>
    <p:restoredTop sz="86003" autoAdjust="0"/>
  </p:normalViewPr>
  <p:slideViewPr>
    <p:cSldViewPr snapToGrid="0" showGuides="1">
      <p:cViewPr varScale="1">
        <p:scale>
          <a:sx n="112" d="100"/>
          <a:sy n="112" d="100"/>
        </p:scale>
        <p:origin x="226" y="77"/>
      </p:cViewPr>
      <p:guideLst>
        <p:guide orient="horz" pos="2119"/>
        <p:guide pos="2880"/>
        <p:guide orient="horz" pos="2436"/>
        <p:guide pos="91"/>
        <p:guide orient="horz" pos="2663"/>
        <p:guide pos="5671"/>
        <p:guide orient="horz" pos="1189"/>
        <p:guide orient="horz" pos="2641"/>
        <p:guide orient="horz" pos="1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7718"/>
    </p:cViewPr>
  </p:sorterViewPr>
  <p:notesViewPr>
    <p:cSldViewPr snapToGrid="0" showGuides="1">
      <p:cViewPr varScale="1">
        <p:scale>
          <a:sx n="65" d="100"/>
          <a:sy n="65" d="100"/>
        </p:scale>
        <p:origin x="217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#2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774D4B-A567-499F-9346-2273DDD50E18}" type="doc">
      <dgm:prSet loTypeId="urn:microsoft.com/office/officeart/2005/8/layout/chevron2" loCatId="process" qsTypeId="urn:microsoft.com/office/officeart/2005/8/quickstyle/simple1#3" qsCatId="simple" csTypeId="urn:microsoft.com/office/officeart/2005/8/colors/accent0_3#2" csCatId="mainScheme" phldr="1"/>
      <dgm:spPr/>
      <dgm:t>
        <a:bodyPr/>
        <a:lstStyle/>
        <a:p>
          <a:endParaRPr lang="zh-CN" altLang="en-US"/>
        </a:p>
      </dgm:t>
    </dgm:pt>
    <dgm:pt modelId="{EED5C732-1475-47CF-AAC7-E05A48F643DA}">
      <dgm:prSet phldrT="[文本]"/>
      <dgm:spPr/>
      <dgm:t>
        <a:bodyPr/>
        <a:lstStyle/>
        <a:p>
          <a:r>
            <a:rPr lang="en-US" altLang="zh-CN" dirty="0"/>
            <a:t>1</a:t>
          </a:r>
          <a:endParaRPr lang="zh-CN" altLang="en-US" dirty="0"/>
        </a:p>
      </dgm:t>
    </dgm:pt>
    <dgm:pt modelId="{A561EDF9-F0A2-4D86-9058-58E199B81C25}" type="parTrans" cxnId="{B5270978-ECAB-4907-93B4-40EF8D89896F}">
      <dgm:prSet/>
      <dgm:spPr/>
      <dgm:t>
        <a:bodyPr/>
        <a:lstStyle/>
        <a:p>
          <a:endParaRPr lang="zh-CN" altLang="en-US"/>
        </a:p>
      </dgm:t>
    </dgm:pt>
    <dgm:pt modelId="{9C80F6BE-1FAD-4F76-BE9E-701360FEA2EE}" type="sibTrans" cxnId="{B5270978-ECAB-4907-93B4-40EF8D89896F}">
      <dgm:prSet/>
      <dgm:spPr/>
      <dgm:t>
        <a:bodyPr/>
        <a:lstStyle/>
        <a:p>
          <a:endParaRPr lang="zh-CN" altLang="en-US"/>
        </a:p>
      </dgm:t>
    </dgm:pt>
    <dgm:pt modelId="{8A211537-B759-4A33-A9B3-A1E39FBE4795}">
      <dgm:prSet phldrT="[文本]"/>
      <dgm:spPr/>
      <dgm:t>
        <a:bodyPr/>
        <a:lstStyle/>
        <a:p>
          <a:r>
            <a:rPr lang="en-US" altLang="zh-CN" dirty="0"/>
            <a:t>LAT</a:t>
          </a:r>
          <a:r>
            <a:rPr lang="zh-CN" altLang="en-US" dirty="0"/>
            <a:t>表格</a:t>
          </a:r>
        </a:p>
      </dgm:t>
    </dgm:pt>
    <dgm:pt modelId="{D67AADA6-6D4B-498F-8785-F12C55E70526}" type="parTrans" cxnId="{90A8D8D2-48AA-4E8A-B86B-CB9A2C095ACE}">
      <dgm:prSet/>
      <dgm:spPr/>
      <dgm:t>
        <a:bodyPr/>
        <a:lstStyle/>
        <a:p>
          <a:endParaRPr lang="zh-CN" altLang="en-US"/>
        </a:p>
      </dgm:t>
    </dgm:pt>
    <dgm:pt modelId="{37AB9237-3259-44CB-A394-55481E3EE4B5}" type="sibTrans" cxnId="{90A8D8D2-48AA-4E8A-B86B-CB9A2C095ACE}">
      <dgm:prSet/>
      <dgm:spPr/>
      <dgm:t>
        <a:bodyPr/>
        <a:lstStyle/>
        <a:p>
          <a:endParaRPr lang="zh-CN" altLang="en-US"/>
        </a:p>
      </dgm:t>
    </dgm:pt>
    <dgm:pt modelId="{AFFD770D-9FD7-4925-9041-0A02BD0F2641}">
      <dgm:prSet phldrT="[文本]"/>
      <dgm:spPr/>
      <dgm:t>
        <a:bodyPr/>
        <a:lstStyle/>
        <a:p>
          <a:r>
            <a:rPr lang="en-US" altLang="zh-CN" dirty="0"/>
            <a:t>2</a:t>
          </a:r>
          <a:endParaRPr lang="zh-CN" altLang="en-US" dirty="0"/>
        </a:p>
      </dgm:t>
    </dgm:pt>
    <dgm:pt modelId="{DE56B858-F6EB-4733-9B9F-06876C14793A}" type="parTrans" cxnId="{FD68176F-FA2A-4B4E-AF7E-F29FF884B345}">
      <dgm:prSet/>
      <dgm:spPr/>
      <dgm:t>
        <a:bodyPr/>
        <a:lstStyle/>
        <a:p>
          <a:endParaRPr lang="zh-CN" altLang="en-US"/>
        </a:p>
      </dgm:t>
    </dgm:pt>
    <dgm:pt modelId="{E3A3D190-FBFF-4369-B151-C38C12AC7011}" type="sibTrans" cxnId="{FD68176F-FA2A-4B4E-AF7E-F29FF884B345}">
      <dgm:prSet/>
      <dgm:spPr/>
      <dgm:t>
        <a:bodyPr/>
        <a:lstStyle/>
        <a:p>
          <a:endParaRPr lang="zh-CN" altLang="en-US"/>
        </a:p>
      </dgm:t>
    </dgm:pt>
    <dgm:pt modelId="{898324BB-3ACF-4F03-92C1-4C1A0B85A187}">
      <dgm:prSet phldrT="[文本]"/>
      <dgm:spPr/>
      <dgm:t>
        <a:bodyPr/>
        <a:lstStyle/>
        <a:p>
          <a:r>
            <a:rPr lang="zh-CN" altLang="en-US" dirty="0"/>
            <a:t>堆积引理</a:t>
          </a:r>
        </a:p>
      </dgm:t>
    </dgm:pt>
    <dgm:pt modelId="{AD6A6BF7-86B8-4C81-9B4B-7A45FA1583CA}" type="parTrans" cxnId="{3FF1AAF8-EF94-4389-A283-366FDCA3C2C8}">
      <dgm:prSet/>
      <dgm:spPr/>
      <dgm:t>
        <a:bodyPr/>
        <a:lstStyle/>
        <a:p>
          <a:endParaRPr lang="zh-CN" altLang="en-US"/>
        </a:p>
      </dgm:t>
    </dgm:pt>
    <dgm:pt modelId="{40924DC7-220E-400A-AAC9-C920EA3D99D9}" type="sibTrans" cxnId="{3FF1AAF8-EF94-4389-A283-366FDCA3C2C8}">
      <dgm:prSet/>
      <dgm:spPr/>
      <dgm:t>
        <a:bodyPr/>
        <a:lstStyle/>
        <a:p>
          <a:endParaRPr lang="zh-CN" altLang="en-US"/>
        </a:p>
      </dgm:t>
    </dgm:pt>
    <dgm:pt modelId="{8F5222C1-6B11-40CC-929E-0916419DEB28}">
      <dgm:prSet phldrT="[文本]"/>
      <dgm:spPr/>
      <dgm:t>
        <a:bodyPr/>
        <a:lstStyle/>
        <a:p>
          <a:r>
            <a:rPr lang="en-US" altLang="zh-CN" dirty="0"/>
            <a:t>3</a:t>
          </a:r>
          <a:endParaRPr lang="zh-CN" altLang="en-US" dirty="0"/>
        </a:p>
      </dgm:t>
    </dgm:pt>
    <dgm:pt modelId="{8D3E68C7-6EA0-4946-BD8F-BC052D16FD3C}" type="parTrans" cxnId="{066F3375-54AF-4E25-B553-AF8CDE5BD14A}">
      <dgm:prSet/>
      <dgm:spPr/>
      <dgm:t>
        <a:bodyPr/>
        <a:lstStyle/>
        <a:p>
          <a:endParaRPr lang="zh-CN" altLang="en-US"/>
        </a:p>
      </dgm:t>
    </dgm:pt>
    <dgm:pt modelId="{62BE464D-5BCB-40F7-989E-8570DE42BC1C}" type="sibTrans" cxnId="{066F3375-54AF-4E25-B553-AF8CDE5BD14A}">
      <dgm:prSet/>
      <dgm:spPr/>
      <dgm:t>
        <a:bodyPr/>
        <a:lstStyle/>
        <a:p>
          <a:endParaRPr lang="zh-CN" altLang="en-US"/>
        </a:p>
      </dgm:t>
    </dgm:pt>
    <dgm:pt modelId="{1E5E9552-9225-42E4-8DDA-E5D4ADE91D7E}">
      <dgm:prSet phldrT="[文本]"/>
      <dgm:spPr/>
      <dgm:t>
        <a:bodyPr/>
        <a:lstStyle/>
        <a:p>
          <a:r>
            <a:rPr lang="zh-CN" altLang="en-US" dirty="0"/>
            <a:t>数据结构</a:t>
          </a:r>
          <a:r>
            <a:rPr lang="en-US" altLang="zh-CN" dirty="0"/>
            <a:t>-</a:t>
          </a:r>
          <a:r>
            <a:rPr lang="zh-CN" altLang="en-US" dirty="0"/>
            <a:t>树</a:t>
          </a:r>
        </a:p>
      </dgm:t>
    </dgm:pt>
    <dgm:pt modelId="{4BF1C94C-26A3-49F5-BEF0-39348251D443}" type="parTrans" cxnId="{F427A6E6-20E9-4660-8FDA-1C1FBD2788AA}">
      <dgm:prSet/>
      <dgm:spPr/>
      <dgm:t>
        <a:bodyPr/>
        <a:lstStyle/>
        <a:p>
          <a:endParaRPr lang="zh-CN" altLang="en-US"/>
        </a:p>
      </dgm:t>
    </dgm:pt>
    <dgm:pt modelId="{E4FC48F2-23BE-4E9B-AF9D-8F81CF40E783}" type="sibTrans" cxnId="{F427A6E6-20E9-4660-8FDA-1C1FBD2788AA}">
      <dgm:prSet/>
      <dgm:spPr/>
      <dgm:t>
        <a:bodyPr/>
        <a:lstStyle/>
        <a:p>
          <a:endParaRPr lang="zh-CN" altLang="en-US"/>
        </a:p>
      </dgm:t>
    </dgm:pt>
    <dgm:pt modelId="{9DF402DE-1184-431E-9F6B-A447CCCD2BC1}" type="pres">
      <dgm:prSet presAssocID="{94774D4B-A567-499F-9346-2273DDD50E18}" presName="linearFlow" presStyleCnt="0">
        <dgm:presLayoutVars>
          <dgm:dir/>
          <dgm:animLvl val="lvl"/>
          <dgm:resizeHandles val="exact"/>
        </dgm:presLayoutVars>
      </dgm:prSet>
      <dgm:spPr/>
    </dgm:pt>
    <dgm:pt modelId="{980D5E3E-5B55-4542-8DE0-B83949CE52AD}" type="pres">
      <dgm:prSet presAssocID="{EED5C732-1475-47CF-AAC7-E05A48F643DA}" presName="composite" presStyleCnt="0"/>
      <dgm:spPr/>
    </dgm:pt>
    <dgm:pt modelId="{0E8D376F-7BA3-4F04-B377-3BA9F0368E16}" type="pres">
      <dgm:prSet presAssocID="{EED5C732-1475-47CF-AAC7-E05A48F643D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3F948B5-2E5E-4ACE-856D-5628A5958E46}" type="pres">
      <dgm:prSet presAssocID="{EED5C732-1475-47CF-AAC7-E05A48F643DA}" presName="descendantText" presStyleLbl="alignAcc1" presStyleIdx="0" presStyleCnt="3" custLinFactNeighborX="91" custLinFactNeighborY="6438">
        <dgm:presLayoutVars>
          <dgm:bulletEnabled val="1"/>
        </dgm:presLayoutVars>
      </dgm:prSet>
      <dgm:spPr/>
    </dgm:pt>
    <dgm:pt modelId="{E0D2B83A-6993-4FAC-A47E-4C0D34AF6A46}" type="pres">
      <dgm:prSet presAssocID="{9C80F6BE-1FAD-4F76-BE9E-701360FEA2EE}" presName="sp" presStyleCnt="0"/>
      <dgm:spPr/>
    </dgm:pt>
    <dgm:pt modelId="{CE214EDD-594B-43D0-8A47-372E5641AF36}" type="pres">
      <dgm:prSet presAssocID="{AFFD770D-9FD7-4925-9041-0A02BD0F2641}" presName="composite" presStyleCnt="0"/>
      <dgm:spPr/>
    </dgm:pt>
    <dgm:pt modelId="{F17EAE15-B4E5-479B-895D-8E0BFD634049}" type="pres">
      <dgm:prSet presAssocID="{AFFD770D-9FD7-4925-9041-0A02BD0F264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E66395A-C051-413F-ACF8-9A079E588E2F}" type="pres">
      <dgm:prSet presAssocID="{AFFD770D-9FD7-4925-9041-0A02BD0F2641}" presName="descendantText" presStyleLbl="alignAcc1" presStyleIdx="1" presStyleCnt="3">
        <dgm:presLayoutVars>
          <dgm:bulletEnabled val="1"/>
        </dgm:presLayoutVars>
      </dgm:prSet>
      <dgm:spPr/>
    </dgm:pt>
    <dgm:pt modelId="{24EA242B-EEFD-4980-8CC5-A77987D114B0}" type="pres">
      <dgm:prSet presAssocID="{E3A3D190-FBFF-4369-B151-C38C12AC7011}" presName="sp" presStyleCnt="0"/>
      <dgm:spPr/>
    </dgm:pt>
    <dgm:pt modelId="{92A8E59B-B54E-42BC-AAC3-0B65BBF0036A}" type="pres">
      <dgm:prSet presAssocID="{8F5222C1-6B11-40CC-929E-0916419DEB28}" presName="composite" presStyleCnt="0"/>
      <dgm:spPr/>
    </dgm:pt>
    <dgm:pt modelId="{8772A97A-5359-457D-85F0-ECB9247B76AB}" type="pres">
      <dgm:prSet presAssocID="{8F5222C1-6B11-40CC-929E-0916419DEB2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5AEECC0B-C8B5-4250-85EF-4C4E48E67D8F}" type="pres">
      <dgm:prSet presAssocID="{8F5222C1-6B11-40CC-929E-0916419DEB2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AD06B0F-C1AF-4B67-B8D8-ED92DD180338}" type="presOf" srcId="{1E5E9552-9225-42E4-8DDA-E5D4ADE91D7E}" destId="{5AEECC0B-C8B5-4250-85EF-4C4E48E67D8F}" srcOrd="0" destOrd="0" presId="urn:microsoft.com/office/officeart/2005/8/layout/chevron2"/>
    <dgm:cxn modelId="{F8BD7419-9794-48E9-9B07-BAF1235053B2}" type="presOf" srcId="{898324BB-3ACF-4F03-92C1-4C1A0B85A187}" destId="{1E66395A-C051-413F-ACF8-9A079E588E2F}" srcOrd="0" destOrd="0" presId="urn:microsoft.com/office/officeart/2005/8/layout/chevron2"/>
    <dgm:cxn modelId="{FD68176F-FA2A-4B4E-AF7E-F29FF884B345}" srcId="{94774D4B-A567-499F-9346-2273DDD50E18}" destId="{AFFD770D-9FD7-4925-9041-0A02BD0F2641}" srcOrd="1" destOrd="0" parTransId="{DE56B858-F6EB-4733-9B9F-06876C14793A}" sibTransId="{E3A3D190-FBFF-4369-B151-C38C12AC7011}"/>
    <dgm:cxn modelId="{066F3375-54AF-4E25-B553-AF8CDE5BD14A}" srcId="{94774D4B-A567-499F-9346-2273DDD50E18}" destId="{8F5222C1-6B11-40CC-929E-0916419DEB28}" srcOrd="2" destOrd="0" parTransId="{8D3E68C7-6EA0-4946-BD8F-BC052D16FD3C}" sibTransId="{62BE464D-5BCB-40F7-989E-8570DE42BC1C}"/>
    <dgm:cxn modelId="{B5270978-ECAB-4907-93B4-40EF8D89896F}" srcId="{94774D4B-A567-499F-9346-2273DDD50E18}" destId="{EED5C732-1475-47CF-AAC7-E05A48F643DA}" srcOrd="0" destOrd="0" parTransId="{A561EDF9-F0A2-4D86-9058-58E199B81C25}" sibTransId="{9C80F6BE-1FAD-4F76-BE9E-701360FEA2EE}"/>
    <dgm:cxn modelId="{6FC33979-FE9F-4F28-8723-322B3D25A349}" type="presOf" srcId="{94774D4B-A567-499F-9346-2273DDD50E18}" destId="{9DF402DE-1184-431E-9F6B-A447CCCD2BC1}" srcOrd="0" destOrd="0" presId="urn:microsoft.com/office/officeart/2005/8/layout/chevron2"/>
    <dgm:cxn modelId="{EBDB5991-696C-4CFE-AFF0-DC3A7CCE1FE6}" type="presOf" srcId="{AFFD770D-9FD7-4925-9041-0A02BD0F2641}" destId="{F17EAE15-B4E5-479B-895D-8E0BFD634049}" srcOrd="0" destOrd="0" presId="urn:microsoft.com/office/officeart/2005/8/layout/chevron2"/>
    <dgm:cxn modelId="{66C5E998-3DEA-4719-931F-38EC6782BB2E}" type="presOf" srcId="{8A211537-B759-4A33-A9B3-A1E39FBE4795}" destId="{53F948B5-2E5E-4ACE-856D-5628A5958E46}" srcOrd="0" destOrd="0" presId="urn:microsoft.com/office/officeart/2005/8/layout/chevron2"/>
    <dgm:cxn modelId="{A73F379D-4937-4FB2-AEFF-CD6D0B59D6FC}" type="presOf" srcId="{8F5222C1-6B11-40CC-929E-0916419DEB28}" destId="{8772A97A-5359-457D-85F0-ECB9247B76AB}" srcOrd="0" destOrd="0" presId="urn:microsoft.com/office/officeart/2005/8/layout/chevron2"/>
    <dgm:cxn modelId="{A0A770AC-00F3-4A9C-8315-061318A1C5F7}" type="presOf" srcId="{EED5C732-1475-47CF-AAC7-E05A48F643DA}" destId="{0E8D376F-7BA3-4F04-B377-3BA9F0368E16}" srcOrd="0" destOrd="0" presId="urn:microsoft.com/office/officeart/2005/8/layout/chevron2"/>
    <dgm:cxn modelId="{90A8D8D2-48AA-4E8A-B86B-CB9A2C095ACE}" srcId="{EED5C732-1475-47CF-AAC7-E05A48F643DA}" destId="{8A211537-B759-4A33-A9B3-A1E39FBE4795}" srcOrd="0" destOrd="0" parTransId="{D67AADA6-6D4B-498F-8785-F12C55E70526}" sibTransId="{37AB9237-3259-44CB-A394-55481E3EE4B5}"/>
    <dgm:cxn modelId="{F427A6E6-20E9-4660-8FDA-1C1FBD2788AA}" srcId="{8F5222C1-6B11-40CC-929E-0916419DEB28}" destId="{1E5E9552-9225-42E4-8DDA-E5D4ADE91D7E}" srcOrd="0" destOrd="0" parTransId="{4BF1C94C-26A3-49F5-BEF0-39348251D443}" sibTransId="{E4FC48F2-23BE-4E9B-AF9D-8F81CF40E783}"/>
    <dgm:cxn modelId="{3FF1AAF8-EF94-4389-A283-366FDCA3C2C8}" srcId="{AFFD770D-9FD7-4925-9041-0A02BD0F2641}" destId="{898324BB-3ACF-4F03-92C1-4C1A0B85A187}" srcOrd="0" destOrd="0" parTransId="{AD6A6BF7-86B8-4C81-9B4B-7A45FA1583CA}" sibTransId="{40924DC7-220E-400A-AAC9-C920EA3D99D9}"/>
    <dgm:cxn modelId="{8FCEA287-6304-427C-ADF0-1E42EB77E372}" type="presParOf" srcId="{9DF402DE-1184-431E-9F6B-A447CCCD2BC1}" destId="{980D5E3E-5B55-4542-8DE0-B83949CE52AD}" srcOrd="0" destOrd="0" presId="urn:microsoft.com/office/officeart/2005/8/layout/chevron2"/>
    <dgm:cxn modelId="{4AF6D8F1-FEAD-489F-8814-4C03BEC8BDFA}" type="presParOf" srcId="{980D5E3E-5B55-4542-8DE0-B83949CE52AD}" destId="{0E8D376F-7BA3-4F04-B377-3BA9F0368E16}" srcOrd="0" destOrd="0" presId="urn:microsoft.com/office/officeart/2005/8/layout/chevron2"/>
    <dgm:cxn modelId="{AABCD934-6AA9-4A8A-8274-FB6236B8DC92}" type="presParOf" srcId="{980D5E3E-5B55-4542-8DE0-B83949CE52AD}" destId="{53F948B5-2E5E-4ACE-856D-5628A5958E46}" srcOrd="1" destOrd="0" presId="urn:microsoft.com/office/officeart/2005/8/layout/chevron2"/>
    <dgm:cxn modelId="{B5BE0C02-4800-43C0-BAF5-96F3597B0A39}" type="presParOf" srcId="{9DF402DE-1184-431E-9F6B-A447CCCD2BC1}" destId="{E0D2B83A-6993-4FAC-A47E-4C0D34AF6A46}" srcOrd="1" destOrd="0" presId="urn:microsoft.com/office/officeart/2005/8/layout/chevron2"/>
    <dgm:cxn modelId="{CFCF2BA7-74C4-4AFB-AFA2-1A5ED45DC623}" type="presParOf" srcId="{9DF402DE-1184-431E-9F6B-A447CCCD2BC1}" destId="{CE214EDD-594B-43D0-8A47-372E5641AF36}" srcOrd="2" destOrd="0" presId="urn:microsoft.com/office/officeart/2005/8/layout/chevron2"/>
    <dgm:cxn modelId="{72085F18-AE4A-4616-9765-74A6E6716DC3}" type="presParOf" srcId="{CE214EDD-594B-43D0-8A47-372E5641AF36}" destId="{F17EAE15-B4E5-479B-895D-8E0BFD634049}" srcOrd="0" destOrd="0" presId="urn:microsoft.com/office/officeart/2005/8/layout/chevron2"/>
    <dgm:cxn modelId="{045F5CE4-3A2A-4BDA-A4AB-D4F76F7C6737}" type="presParOf" srcId="{CE214EDD-594B-43D0-8A47-372E5641AF36}" destId="{1E66395A-C051-413F-ACF8-9A079E588E2F}" srcOrd="1" destOrd="0" presId="urn:microsoft.com/office/officeart/2005/8/layout/chevron2"/>
    <dgm:cxn modelId="{33CA33C5-62DD-405A-8638-8418F7826AD7}" type="presParOf" srcId="{9DF402DE-1184-431E-9F6B-A447CCCD2BC1}" destId="{24EA242B-EEFD-4980-8CC5-A77987D114B0}" srcOrd="3" destOrd="0" presId="urn:microsoft.com/office/officeart/2005/8/layout/chevron2"/>
    <dgm:cxn modelId="{07436B14-536A-4719-A341-1139525A1BA5}" type="presParOf" srcId="{9DF402DE-1184-431E-9F6B-A447CCCD2BC1}" destId="{92A8E59B-B54E-42BC-AAC3-0B65BBF0036A}" srcOrd="4" destOrd="0" presId="urn:microsoft.com/office/officeart/2005/8/layout/chevron2"/>
    <dgm:cxn modelId="{CF8B8294-4D9C-4D08-A4C9-159B14C5FD28}" type="presParOf" srcId="{92A8E59B-B54E-42BC-AAC3-0B65BBF0036A}" destId="{8772A97A-5359-457D-85F0-ECB9247B76AB}" srcOrd="0" destOrd="0" presId="urn:microsoft.com/office/officeart/2005/8/layout/chevron2"/>
    <dgm:cxn modelId="{41CEDAEA-CCD2-4E08-BCE9-8D57919CEED6}" type="presParOf" srcId="{92A8E59B-B54E-42BC-AAC3-0B65BBF0036A}" destId="{5AEECC0B-C8B5-4250-85EF-4C4E48E67D8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208401-9AAB-4C11-AFE4-A60EEE0FA7D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5D222DA-5C51-40ED-A582-0314F54BBF94}">
      <dgm:prSet phldrT="[文本]" custT="1"/>
      <dgm:spPr/>
      <dgm:t>
        <a:bodyPr/>
        <a:lstStyle/>
        <a:p>
          <a:r>
            <a:rPr lang="zh-CN" altLang="en-US" sz="2400" dirty="0"/>
            <a:t>结点信息</a:t>
          </a:r>
          <a:r>
            <a:rPr lang="en-US" altLang="zh-CN" sz="2400" dirty="0"/>
            <a:t>:</a:t>
          </a:r>
          <a:r>
            <a:rPr lang="zh-CN" altLang="en-US" sz="2400" dirty="0"/>
            <a:t>掩码</a:t>
          </a:r>
          <a:r>
            <a:rPr lang="en-US" altLang="zh-CN" sz="2400" dirty="0"/>
            <a:t>,</a:t>
          </a:r>
          <a:r>
            <a:rPr lang="zh-CN" altLang="en-US" sz="2400" dirty="0"/>
            <a:t>唯一</a:t>
          </a:r>
          <a:r>
            <a:rPr lang="en-US" altLang="zh-CN" sz="2400" dirty="0"/>
            <a:t>ID,</a:t>
          </a:r>
          <a:r>
            <a:rPr lang="zh-CN" altLang="en-US" sz="2400" dirty="0"/>
            <a:t>偏差数组</a:t>
          </a:r>
        </a:p>
      </dgm:t>
    </dgm:pt>
    <dgm:pt modelId="{DED76BB1-AD3C-45CF-A16D-390A489B69BA}" type="parTrans" cxnId="{F5DCFDC6-3374-4F2D-A5E9-F8B5F2AF0D4E}">
      <dgm:prSet/>
      <dgm:spPr/>
      <dgm:t>
        <a:bodyPr/>
        <a:lstStyle/>
        <a:p>
          <a:endParaRPr lang="zh-CN" altLang="en-US"/>
        </a:p>
      </dgm:t>
    </dgm:pt>
    <dgm:pt modelId="{827248E2-EDE2-4B04-83E1-81F37E506A71}" type="sibTrans" cxnId="{F5DCFDC6-3374-4F2D-A5E9-F8B5F2AF0D4E}">
      <dgm:prSet/>
      <dgm:spPr/>
      <dgm:t>
        <a:bodyPr/>
        <a:lstStyle/>
        <a:p>
          <a:endParaRPr lang="zh-CN" altLang="en-US"/>
        </a:p>
      </dgm:t>
    </dgm:pt>
    <dgm:pt modelId="{65EF868F-0782-40FE-A7C4-0BD660B15886}">
      <dgm:prSet phldrT="[文本]" custT="1"/>
      <dgm:spPr/>
      <dgm:t>
        <a:bodyPr/>
        <a:lstStyle/>
        <a:p>
          <a:r>
            <a:rPr lang="zh-CN" altLang="en-US" sz="2400" dirty="0"/>
            <a:t>非递归算法创建线性掩码传播树</a:t>
          </a:r>
        </a:p>
      </dgm:t>
    </dgm:pt>
    <dgm:pt modelId="{9356F4D2-657B-4199-B7C0-9D4FAED0AAFD}" type="parTrans" cxnId="{C3124730-F212-41DF-B0FC-1813DEC6DBD1}">
      <dgm:prSet/>
      <dgm:spPr/>
      <dgm:t>
        <a:bodyPr/>
        <a:lstStyle/>
        <a:p>
          <a:endParaRPr lang="zh-CN" altLang="en-US"/>
        </a:p>
      </dgm:t>
    </dgm:pt>
    <dgm:pt modelId="{6FA584F6-002D-464A-9161-CF4952C8EE62}" type="sibTrans" cxnId="{C3124730-F212-41DF-B0FC-1813DEC6DBD1}">
      <dgm:prSet/>
      <dgm:spPr/>
      <dgm:t>
        <a:bodyPr/>
        <a:lstStyle/>
        <a:p>
          <a:endParaRPr lang="zh-CN" altLang="en-US"/>
        </a:p>
      </dgm:t>
    </dgm:pt>
    <dgm:pt modelId="{7BF9D802-4FA6-44CE-81AE-21AE353D748C}">
      <dgm:prSet phldrT="[文本]" custT="1"/>
      <dgm:spPr/>
      <dgm:t>
        <a:bodyPr/>
        <a:lstStyle/>
        <a:p>
          <a:r>
            <a:rPr lang="zh-CN" altLang="en-US" sz="4000" dirty="0"/>
            <a:t>设置阈值</a:t>
          </a:r>
          <a:r>
            <a:rPr lang="en-US" altLang="zh-CN" sz="4000" dirty="0"/>
            <a:t>??</a:t>
          </a:r>
          <a:endParaRPr lang="zh-CN" altLang="en-US" sz="4000" dirty="0"/>
        </a:p>
      </dgm:t>
    </dgm:pt>
    <dgm:pt modelId="{6F76EC95-2366-46A7-B142-99C4E4E9617A}" type="parTrans" cxnId="{78469FE1-5C58-48A7-885F-E61D4669A834}">
      <dgm:prSet/>
      <dgm:spPr/>
      <dgm:t>
        <a:bodyPr/>
        <a:lstStyle/>
        <a:p>
          <a:endParaRPr lang="zh-CN" altLang="en-US"/>
        </a:p>
      </dgm:t>
    </dgm:pt>
    <dgm:pt modelId="{787192E7-D326-49DC-A47C-9EF1A978A068}" type="sibTrans" cxnId="{78469FE1-5C58-48A7-885F-E61D4669A834}">
      <dgm:prSet/>
      <dgm:spPr/>
      <dgm:t>
        <a:bodyPr/>
        <a:lstStyle/>
        <a:p>
          <a:endParaRPr lang="zh-CN" altLang="en-US"/>
        </a:p>
      </dgm:t>
    </dgm:pt>
    <dgm:pt modelId="{0AEDBB1B-C6A6-4257-8F7E-AB21E1B9E725}" type="pres">
      <dgm:prSet presAssocID="{94208401-9AAB-4C11-AFE4-A60EEE0FA7DD}" presName="Name0" presStyleCnt="0">
        <dgm:presLayoutVars>
          <dgm:chMax val="7"/>
          <dgm:chPref val="7"/>
          <dgm:dir/>
        </dgm:presLayoutVars>
      </dgm:prSet>
      <dgm:spPr/>
    </dgm:pt>
    <dgm:pt modelId="{CC70656E-F2B6-4C0E-B6F3-D5AD26644A2E}" type="pres">
      <dgm:prSet presAssocID="{94208401-9AAB-4C11-AFE4-A60EEE0FA7DD}" presName="Name1" presStyleCnt="0"/>
      <dgm:spPr/>
    </dgm:pt>
    <dgm:pt modelId="{0DF62C21-A430-49A6-9D24-15AB4CB82B23}" type="pres">
      <dgm:prSet presAssocID="{94208401-9AAB-4C11-AFE4-A60EEE0FA7DD}" presName="cycle" presStyleCnt="0"/>
      <dgm:spPr/>
    </dgm:pt>
    <dgm:pt modelId="{8A12B18B-01AC-44F0-9522-209EAF754C69}" type="pres">
      <dgm:prSet presAssocID="{94208401-9AAB-4C11-AFE4-A60EEE0FA7DD}" presName="srcNode" presStyleLbl="node1" presStyleIdx="0" presStyleCnt="3"/>
      <dgm:spPr/>
    </dgm:pt>
    <dgm:pt modelId="{9D5DD11F-9D1B-44F8-8460-A588E6402E09}" type="pres">
      <dgm:prSet presAssocID="{94208401-9AAB-4C11-AFE4-A60EEE0FA7DD}" presName="conn" presStyleLbl="parChTrans1D2" presStyleIdx="0" presStyleCnt="1"/>
      <dgm:spPr/>
    </dgm:pt>
    <dgm:pt modelId="{1008DB05-40AA-467A-96C2-E39282FDFA94}" type="pres">
      <dgm:prSet presAssocID="{94208401-9AAB-4C11-AFE4-A60EEE0FA7DD}" presName="extraNode" presStyleLbl="node1" presStyleIdx="0" presStyleCnt="3"/>
      <dgm:spPr/>
    </dgm:pt>
    <dgm:pt modelId="{190FA1DE-C192-4EA6-A9E5-B67B1F495FC8}" type="pres">
      <dgm:prSet presAssocID="{94208401-9AAB-4C11-AFE4-A60EEE0FA7DD}" presName="dstNode" presStyleLbl="node1" presStyleIdx="0" presStyleCnt="3"/>
      <dgm:spPr/>
    </dgm:pt>
    <dgm:pt modelId="{CFB3D45A-6148-4BF5-AE6A-CBC3E753A57A}" type="pres">
      <dgm:prSet presAssocID="{65D222DA-5C51-40ED-A582-0314F54BBF94}" presName="text_1" presStyleLbl="node1" presStyleIdx="0" presStyleCnt="3" custLinFactNeighborX="-623">
        <dgm:presLayoutVars>
          <dgm:bulletEnabled val="1"/>
        </dgm:presLayoutVars>
      </dgm:prSet>
      <dgm:spPr/>
    </dgm:pt>
    <dgm:pt modelId="{D77BDBF5-31DC-41B7-866E-B9038BD08DCC}" type="pres">
      <dgm:prSet presAssocID="{65D222DA-5C51-40ED-A582-0314F54BBF94}" presName="accent_1" presStyleCnt="0"/>
      <dgm:spPr/>
    </dgm:pt>
    <dgm:pt modelId="{2D5F66FC-5B6A-4AB4-9CDD-BA131BB1E5E1}" type="pres">
      <dgm:prSet presAssocID="{65D222DA-5C51-40ED-A582-0314F54BBF94}" presName="accentRepeatNode" presStyleLbl="solidFgAcc1" presStyleIdx="0" presStyleCnt="3"/>
      <dgm:spPr/>
    </dgm:pt>
    <dgm:pt modelId="{A90E4049-DE3C-45DF-B7AF-9741D0D2FED2}" type="pres">
      <dgm:prSet presAssocID="{65EF868F-0782-40FE-A7C4-0BD660B15886}" presName="text_2" presStyleLbl="node1" presStyleIdx="1" presStyleCnt="3">
        <dgm:presLayoutVars>
          <dgm:bulletEnabled val="1"/>
        </dgm:presLayoutVars>
      </dgm:prSet>
      <dgm:spPr/>
    </dgm:pt>
    <dgm:pt modelId="{F4096A87-71FB-4191-9BEC-7B6EE2EEE8BA}" type="pres">
      <dgm:prSet presAssocID="{65EF868F-0782-40FE-A7C4-0BD660B15886}" presName="accent_2" presStyleCnt="0"/>
      <dgm:spPr/>
    </dgm:pt>
    <dgm:pt modelId="{BC8F8AB2-9CA6-4C22-BCC4-15F523107429}" type="pres">
      <dgm:prSet presAssocID="{65EF868F-0782-40FE-A7C4-0BD660B15886}" presName="accentRepeatNode" presStyleLbl="solidFgAcc1" presStyleIdx="1" presStyleCnt="3"/>
      <dgm:spPr/>
    </dgm:pt>
    <dgm:pt modelId="{E1C126A2-20E6-4033-A598-E5753689519A}" type="pres">
      <dgm:prSet presAssocID="{7BF9D802-4FA6-44CE-81AE-21AE353D748C}" presName="text_3" presStyleLbl="node1" presStyleIdx="2" presStyleCnt="3">
        <dgm:presLayoutVars>
          <dgm:bulletEnabled val="1"/>
        </dgm:presLayoutVars>
      </dgm:prSet>
      <dgm:spPr/>
    </dgm:pt>
    <dgm:pt modelId="{42CE2610-E1D7-4AE5-9628-529E26FCDB6E}" type="pres">
      <dgm:prSet presAssocID="{7BF9D802-4FA6-44CE-81AE-21AE353D748C}" presName="accent_3" presStyleCnt="0"/>
      <dgm:spPr/>
    </dgm:pt>
    <dgm:pt modelId="{8DF36F9E-FF0A-4B08-B698-91B3C256FBFF}" type="pres">
      <dgm:prSet presAssocID="{7BF9D802-4FA6-44CE-81AE-21AE353D748C}" presName="accentRepeatNode" presStyleLbl="solidFgAcc1" presStyleIdx="2" presStyleCnt="3"/>
      <dgm:spPr/>
    </dgm:pt>
  </dgm:ptLst>
  <dgm:cxnLst>
    <dgm:cxn modelId="{02E33C20-6DF8-4EFF-833A-14EA19AA6D00}" type="presOf" srcId="{65EF868F-0782-40FE-A7C4-0BD660B15886}" destId="{A90E4049-DE3C-45DF-B7AF-9741D0D2FED2}" srcOrd="0" destOrd="0" presId="urn:microsoft.com/office/officeart/2008/layout/VerticalCurvedList"/>
    <dgm:cxn modelId="{E1AA3325-D7C1-404B-B8CE-9F3CB4CE635C}" type="presOf" srcId="{65D222DA-5C51-40ED-A582-0314F54BBF94}" destId="{CFB3D45A-6148-4BF5-AE6A-CBC3E753A57A}" srcOrd="0" destOrd="0" presId="urn:microsoft.com/office/officeart/2008/layout/VerticalCurvedList"/>
    <dgm:cxn modelId="{C3124730-F212-41DF-B0FC-1813DEC6DBD1}" srcId="{94208401-9AAB-4C11-AFE4-A60EEE0FA7DD}" destId="{65EF868F-0782-40FE-A7C4-0BD660B15886}" srcOrd="1" destOrd="0" parTransId="{9356F4D2-657B-4199-B7C0-9D4FAED0AAFD}" sibTransId="{6FA584F6-002D-464A-9161-CF4952C8EE62}"/>
    <dgm:cxn modelId="{700B1B5F-8FB9-4F7D-9B00-7D364DEB5B8B}" type="presOf" srcId="{7BF9D802-4FA6-44CE-81AE-21AE353D748C}" destId="{E1C126A2-20E6-4033-A598-E5753689519A}" srcOrd="0" destOrd="0" presId="urn:microsoft.com/office/officeart/2008/layout/VerticalCurvedList"/>
    <dgm:cxn modelId="{CC1C3C82-CA97-4BA0-B23D-D89D8167F558}" type="presOf" srcId="{827248E2-EDE2-4B04-83E1-81F37E506A71}" destId="{9D5DD11F-9D1B-44F8-8460-A588E6402E09}" srcOrd="0" destOrd="0" presId="urn:microsoft.com/office/officeart/2008/layout/VerticalCurvedList"/>
    <dgm:cxn modelId="{ADA81AAC-39C2-446E-AF2B-7EAAEA752B00}" type="presOf" srcId="{94208401-9AAB-4C11-AFE4-A60EEE0FA7DD}" destId="{0AEDBB1B-C6A6-4257-8F7E-AB21E1B9E725}" srcOrd="0" destOrd="0" presId="urn:microsoft.com/office/officeart/2008/layout/VerticalCurvedList"/>
    <dgm:cxn modelId="{F5DCFDC6-3374-4F2D-A5E9-F8B5F2AF0D4E}" srcId="{94208401-9AAB-4C11-AFE4-A60EEE0FA7DD}" destId="{65D222DA-5C51-40ED-A582-0314F54BBF94}" srcOrd="0" destOrd="0" parTransId="{DED76BB1-AD3C-45CF-A16D-390A489B69BA}" sibTransId="{827248E2-EDE2-4B04-83E1-81F37E506A71}"/>
    <dgm:cxn modelId="{78469FE1-5C58-48A7-885F-E61D4669A834}" srcId="{94208401-9AAB-4C11-AFE4-A60EEE0FA7DD}" destId="{7BF9D802-4FA6-44CE-81AE-21AE353D748C}" srcOrd="2" destOrd="0" parTransId="{6F76EC95-2366-46A7-B142-99C4E4E9617A}" sibTransId="{787192E7-D326-49DC-A47C-9EF1A978A068}"/>
    <dgm:cxn modelId="{0423967B-38E7-4DF2-98F2-36E91901DA4C}" type="presParOf" srcId="{0AEDBB1B-C6A6-4257-8F7E-AB21E1B9E725}" destId="{CC70656E-F2B6-4C0E-B6F3-D5AD26644A2E}" srcOrd="0" destOrd="0" presId="urn:microsoft.com/office/officeart/2008/layout/VerticalCurvedList"/>
    <dgm:cxn modelId="{983402AA-D0EE-41D2-AA57-10A276613CB3}" type="presParOf" srcId="{CC70656E-F2B6-4C0E-B6F3-D5AD26644A2E}" destId="{0DF62C21-A430-49A6-9D24-15AB4CB82B23}" srcOrd="0" destOrd="0" presId="urn:microsoft.com/office/officeart/2008/layout/VerticalCurvedList"/>
    <dgm:cxn modelId="{3A8ABD34-12B3-4EDD-899B-6D844C036E30}" type="presParOf" srcId="{0DF62C21-A430-49A6-9D24-15AB4CB82B23}" destId="{8A12B18B-01AC-44F0-9522-209EAF754C69}" srcOrd="0" destOrd="0" presId="urn:microsoft.com/office/officeart/2008/layout/VerticalCurvedList"/>
    <dgm:cxn modelId="{15A34294-38A8-4641-8E8D-8F1C1AE19D6A}" type="presParOf" srcId="{0DF62C21-A430-49A6-9D24-15AB4CB82B23}" destId="{9D5DD11F-9D1B-44F8-8460-A588E6402E09}" srcOrd="1" destOrd="0" presId="urn:microsoft.com/office/officeart/2008/layout/VerticalCurvedList"/>
    <dgm:cxn modelId="{EF8B1BC1-B558-4DC3-B323-E88B8B290135}" type="presParOf" srcId="{0DF62C21-A430-49A6-9D24-15AB4CB82B23}" destId="{1008DB05-40AA-467A-96C2-E39282FDFA94}" srcOrd="2" destOrd="0" presId="urn:microsoft.com/office/officeart/2008/layout/VerticalCurvedList"/>
    <dgm:cxn modelId="{644747DB-A828-467A-A397-869914EB3F8E}" type="presParOf" srcId="{0DF62C21-A430-49A6-9D24-15AB4CB82B23}" destId="{190FA1DE-C192-4EA6-A9E5-B67B1F495FC8}" srcOrd="3" destOrd="0" presId="urn:microsoft.com/office/officeart/2008/layout/VerticalCurvedList"/>
    <dgm:cxn modelId="{7B289A3B-6690-4349-B174-304C0C9252D8}" type="presParOf" srcId="{CC70656E-F2B6-4C0E-B6F3-D5AD26644A2E}" destId="{CFB3D45A-6148-4BF5-AE6A-CBC3E753A57A}" srcOrd="1" destOrd="0" presId="urn:microsoft.com/office/officeart/2008/layout/VerticalCurvedList"/>
    <dgm:cxn modelId="{9C84EE7E-A208-4479-B700-FFF577C08CAE}" type="presParOf" srcId="{CC70656E-F2B6-4C0E-B6F3-D5AD26644A2E}" destId="{D77BDBF5-31DC-41B7-866E-B9038BD08DCC}" srcOrd="2" destOrd="0" presId="urn:microsoft.com/office/officeart/2008/layout/VerticalCurvedList"/>
    <dgm:cxn modelId="{12133DA7-B935-471A-A066-6ED6C7877772}" type="presParOf" srcId="{D77BDBF5-31DC-41B7-866E-B9038BD08DCC}" destId="{2D5F66FC-5B6A-4AB4-9CDD-BA131BB1E5E1}" srcOrd="0" destOrd="0" presId="urn:microsoft.com/office/officeart/2008/layout/VerticalCurvedList"/>
    <dgm:cxn modelId="{C1AA8F6E-3AFB-49EC-BCEE-D08841EC6DBE}" type="presParOf" srcId="{CC70656E-F2B6-4C0E-B6F3-D5AD26644A2E}" destId="{A90E4049-DE3C-45DF-B7AF-9741D0D2FED2}" srcOrd="3" destOrd="0" presId="urn:microsoft.com/office/officeart/2008/layout/VerticalCurvedList"/>
    <dgm:cxn modelId="{D4CF7CB4-265B-491C-989F-7EBBA1060D6B}" type="presParOf" srcId="{CC70656E-F2B6-4C0E-B6F3-D5AD26644A2E}" destId="{F4096A87-71FB-4191-9BEC-7B6EE2EEE8BA}" srcOrd="4" destOrd="0" presId="urn:microsoft.com/office/officeart/2008/layout/VerticalCurvedList"/>
    <dgm:cxn modelId="{21D07AE5-72F8-45E9-AD68-448BB1230AFB}" type="presParOf" srcId="{F4096A87-71FB-4191-9BEC-7B6EE2EEE8BA}" destId="{BC8F8AB2-9CA6-4C22-BCC4-15F523107429}" srcOrd="0" destOrd="0" presId="urn:microsoft.com/office/officeart/2008/layout/VerticalCurvedList"/>
    <dgm:cxn modelId="{341BBD0D-293E-400D-97D7-11F9166C9EF6}" type="presParOf" srcId="{CC70656E-F2B6-4C0E-B6F3-D5AD26644A2E}" destId="{E1C126A2-20E6-4033-A598-E5753689519A}" srcOrd="5" destOrd="0" presId="urn:microsoft.com/office/officeart/2008/layout/VerticalCurvedList"/>
    <dgm:cxn modelId="{BD29B504-F996-4FBA-BD8A-203105E26ED9}" type="presParOf" srcId="{CC70656E-F2B6-4C0E-B6F3-D5AD26644A2E}" destId="{42CE2610-E1D7-4AE5-9628-529E26FCDB6E}" srcOrd="6" destOrd="0" presId="urn:microsoft.com/office/officeart/2008/layout/VerticalCurvedList"/>
    <dgm:cxn modelId="{A4810DC3-2544-4071-AE0C-B568FCE2A4BF}" type="presParOf" srcId="{42CE2610-E1D7-4AE5-9628-529E26FCDB6E}" destId="{8DF36F9E-FF0A-4B08-B698-91B3C256FBF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D376F-7BA3-4F04-B377-3BA9F0368E16}">
      <dsp:nvSpPr>
        <dsp:cNvPr id="0" name=""/>
        <dsp:cNvSpPr/>
      </dsp:nvSpPr>
      <dsp:spPr>
        <a:xfrm rot="5400000">
          <a:off x="-147422" y="148699"/>
          <a:ext cx="982817" cy="68797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1</a:t>
          </a:r>
          <a:endParaRPr lang="zh-CN" altLang="en-US" sz="1900" kern="1200" dirty="0"/>
        </a:p>
      </dsp:txBody>
      <dsp:txXfrm rot="-5400000">
        <a:off x="1" y="345262"/>
        <a:ext cx="687972" cy="294845"/>
      </dsp:txXfrm>
    </dsp:sp>
    <dsp:sp modelId="{53F948B5-2E5E-4ACE-856D-5628A5958E46}">
      <dsp:nvSpPr>
        <dsp:cNvPr id="0" name=""/>
        <dsp:cNvSpPr/>
      </dsp:nvSpPr>
      <dsp:spPr>
        <a:xfrm rot="5400000">
          <a:off x="3513221" y="-2782844"/>
          <a:ext cx="638831" cy="628932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3300" kern="1200" dirty="0"/>
            <a:t>LAT</a:t>
          </a:r>
          <a:r>
            <a:rPr lang="zh-CN" altLang="en-US" sz="3300" kern="1200" dirty="0"/>
            <a:t>表格</a:t>
          </a:r>
        </a:p>
      </dsp:txBody>
      <dsp:txXfrm rot="-5400000">
        <a:off x="687973" y="73589"/>
        <a:ext cx="6258144" cy="576461"/>
      </dsp:txXfrm>
    </dsp:sp>
    <dsp:sp modelId="{F17EAE15-B4E5-479B-895D-8E0BFD634049}">
      <dsp:nvSpPr>
        <dsp:cNvPr id="0" name=""/>
        <dsp:cNvSpPr/>
      </dsp:nvSpPr>
      <dsp:spPr>
        <a:xfrm rot="5400000">
          <a:off x="-147422" y="925125"/>
          <a:ext cx="982817" cy="68797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2</a:t>
          </a:r>
          <a:endParaRPr lang="zh-CN" altLang="en-US" sz="1900" kern="1200" dirty="0"/>
        </a:p>
      </dsp:txBody>
      <dsp:txXfrm rot="-5400000">
        <a:off x="1" y="1121688"/>
        <a:ext cx="687972" cy="294845"/>
      </dsp:txXfrm>
    </dsp:sp>
    <dsp:sp modelId="{1E66395A-C051-413F-ACF8-9A079E588E2F}">
      <dsp:nvSpPr>
        <dsp:cNvPr id="0" name=""/>
        <dsp:cNvSpPr/>
      </dsp:nvSpPr>
      <dsp:spPr>
        <a:xfrm rot="5400000">
          <a:off x="3513221" y="-2047546"/>
          <a:ext cx="638831" cy="628932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300" kern="1200" dirty="0"/>
            <a:t>堆积引理</a:t>
          </a:r>
        </a:p>
      </dsp:txBody>
      <dsp:txXfrm rot="-5400000">
        <a:off x="687973" y="808887"/>
        <a:ext cx="6258144" cy="576461"/>
      </dsp:txXfrm>
    </dsp:sp>
    <dsp:sp modelId="{8772A97A-5359-457D-85F0-ECB9247B76AB}">
      <dsp:nvSpPr>
        <dsp:cNvPr id="0" name=""/>
        <dsp:cNvSpPr/>
      </dsp:nvSpPr>
      <dsp:spPr>
        <a:xfrm rot="5400000">
          <a:off x="-147422" y="1701551"/>
          <a:ext cx="982817" cy="68797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3</a:t>
          </a:r>
          <a:endParaRPr lang="zh-CN" altLang="en-US" sz="1900" kern="1200" dirty="0"/>
        </a:p>
      </dsp:txBody>
      <dsp:txXfrm rot="-5400000">
        <a:off x="1" y="1898114"/>
        <a:ext cx="687972" cy="294845"/>
      </dsp:txXfrm>
    </dsp:sp>
    <dsp:sp modelId="{5AEECC0B-C8B5-4250-85EF-4C4E48E67D8F}">
      <dsp:nvSpPr>
        <dsp:cNvPr id="0" name=""/>
        <dsp:cNvSpPr/>
      </dsp:nvSpPr>
      <dsp:spPr>
        <a:xfrm rot="5400000">
          <a:off x="3513221" y="-1271120"/>
          <a:ext cx="638831" cy="628932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300" kern="1200" dirty="0"/>
            <a:t>数据结构</a:t>
          </a:r>
          <a:r>
            <a:rPr lang="en-US" altLang="zh-CN" sz="3300" kern="1200" dirty="0"/>
            <a:t>-</a:t>
          </a:r>
          <a:r>
            <a:rPr lang="zh-CN" altLang="en-US" sz="3300" kern="1200" dirty="0"/>
            <a:t>树</a:t>
          </a:r>
        </a:p>
      </dsp:txBody>
      <dsp:txXfrm rot="-5400000">
        <a:off x="687973" y="1585313"/>
        <a:ext cx="6258144" cy="5764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DD11F-9D1B-44F8-8460-A588E6402E09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3D45A-6148-4BF5-AE6A-CBC3E753A57A}">
      <dsp:nvSpPr>
        <dsp:cNvPr id="0" name=""/>
        <dsp:cNvSpPr/>
      </dsp:nvSpPr>
      <dsp:spPr>
        <a:xfrm>
          <a:off x="530865" y="406400"/>
          <a:ext cx="5475833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结点信息</a:t>
          </a:r>
          <a:r>
            <a:rPr lang="en-US" altLang="zh-CN" sz="2400" kern="1200" dirty="0"/>
            <a:t>:</a:t>
          </a:r>
          <a:r>
            <a:rPr lang="zh-CN" altLang="en-US" sz="2400" kern="1200" dirty="0"/>
            <a:t>掩码</a:t>
          </a:r>
          <a:r>
            <a:rPr lang="en-US" altLang="zh-CN" sz="2400" kern="1200" dirty="0"/>
            <a:t>,</a:t>
          </a:r>
          <a:r>
            <a:rPr lang="zh-CN" altLang="en-US" sz="2400" kern="1200" dirty="0"/>
            <a:t>唯一</a:t>
          </a:r>
          <a:r>
            <a:rPr lang="en-US" altLang="zh-CN" sz="2400" kern="1200" dirty="0"/>
            <a:t>ID,</a:t>
          </a:r>
          <a:r>
            <a:rPr lang="zh-CN" altLang="en-US" sz="2400" kern="1200" dirty="0"/>
            <a:t>偏差数组</a:t>
          </a:r>
        </a:p>
      </dsp:txBody>
      <dsp:txXfrm>
        <a:off x="530865" y="406400"/>
        <a:ext cx="5475833" cy="812800"/>
      </dsp:txXfrm>
    </dsp:sp>
    <dsp:sp modelId="{2D5F66FC-5B6A-4AB4-9CDD-BA131BB1E5E1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E4049-DE3C-45DF-B7AF-9741D0D2FED2}">
      <dsp:nvSpPr>
        <dsp:cNvPr id="0" name=""/>
        <dsp:cNvSpPr/>
      </dsp:nvSpPr>
      <dsp:spPr>
        <a:xfrm>
          <a:off x="860432" y="1625599"/>
          <a:ext cx="5180380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非递归算法创建线性掩码传播树</a:t>
          </a:r>
        </a:p>
      </dsp:txBody>
      <dsp:txXfrm>
        <a:off x="860432" y="1625599"/>
        <a:ext cx="5180380" cy="812800"/>
      </dsp:txXfrm>
    </dsp:sp>
    <dsp:sp modelId="{BC8F8AB2-9CA6-4C22-BCC4-15F523107429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C126A2-20E6-4033-A598-E5753689519A}">
      <dsp:nvSpPr>
        <dsp:cNvPr id="0" name=""/>
        <dsp:cNvSpPr/>
      </dsp:nvSpPr>
      <dsp:spPr>
        <a:xfrm>
          <a:off x="564979" y="2844800"/>
          <a:ext cx="5475833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/>
            <a:t>设置阈值</a:t>
          </a:r>
          <a:r>
            <a:rPr lang="en-US" altLang="zh-CN" sz="4000" kern="1200" dirty="0"/>
            <a:t>??</a:t>
          </a:r>
          <a:endParaRPr lang="zh-CN" altLang="en-US" sz="4000" kern="1200" dirty="0"/>
        </a:p>
      </dsp:txBody>
      <dsp:txXfrm>
        <a:off x="564979" y="2844800"/>
        <a:ext cx="5475833" cy="812800"/>
      </dsp:txXfrm>
    </dsp:sp>
    <dsp:sp modelId="{8DF36F9E-FF0A-4B08-B698-91B3C256FBFF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8885A-1B81-4E7F-B793-12A31F916A32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0C853-DC6C-4924-B1F2-08CE44BD3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912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7FC2F-FDF9-4A3A-8E00-C9FCC9B036D8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6C439-5B31-42A4-9D65-F2D199E88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369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490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508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956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495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789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177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221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153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3921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873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5078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5385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8062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1940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794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5761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4971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2745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6543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063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948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28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035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2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396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028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96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F06D4E54-54B4-46F1-B73A-B28E1A07B40E}"/>
              </a:ext>
            </a:extLst>
          </p:cNvPr>
          <p:cNvGrpSpPr/>
          <p:nvPr userDrawn="1"/>
        </p:nvGrpSpPr>
        <p:grpSpPr>
          <a:xfrm>
            <a:off x="1" y="7961"/>
            <a:ext cx="9144000" cy="365074"/>
            <a:chOff x="22868" y="608570"/>
            <a:chExt cx="9140814" cy="467391"/>
          </a:xfrm>
          <a:effectLst/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E550197-1937-4D86-82BF-398230530B47}"/>
                </a:ext>
              </a:extLst>
            </p:cNvPr>
            <p:cNvGrpSpPr/>
            <p:nvPr/>
          </p:nvGrpSpPr>
          <p:grpSpPr>
            <a:xfrm>
              <a:off x="22868" y="608570"/>
              <a:ext cx="9140814" cy="458079"/>
              <a:chOff x="3186" y="2931"/>
              <a:chExt cx="9140814" cy="458079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295AEE2-BD7B-46AA-8520-336ED92EBF21}"/>
                  </a:ext>
                </a:extLst>
              </p:cNvPr>
              <p:cNvSpPr/>
              <p:nvPr/>
            </p:nvSpPr>
            <p:spPr>
              <a:xfrm>
                <a:off x="2296820" y="2931"/>
                <a:ext cx="2265666" cy="457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A2FC331-B174-4ACB-A4D2-8257A02E953A}"/>
                  </a:ext>
                </a:extLst>
              </p:cNvPr>
              <p:cNvSpPr/>
              <p:nvPr/>
            </p:nvSpPr>
            <p:spPr>
              <a:xfrm>
                <a:off x="3186" y="3810"/>
                <a:ext cx="2265666" cy="457200"/>
              </a:xfrm>
              <a:prstGeom prst="rect">
                <a:avLst/>
              </a:prstGeom>
              <a:solidFill>
                <a:schemeClr val="accent1"/>
              </a:solidFill>
              <a:ln w="31750">
                <a:solidFill>
                  <a:schemeClr val="accent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 dirty="0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0CA8BB58-C8BB-4F8E-8B65-4C935EF13C70}"/>
                  </a:ext>
                </a:extLst>
              </p:cNvPr>
              <p:cNvSpPr/>
              <p:nvPr/>
            </p:nvSpPr>
            <p:spPr>
              <a:xfrm>
                <a:off x="4584062" y="2931"/>
                <a:ext cx="2265666" cy="457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FC4426D-7423-4F65-9095-F7A11D0BBEDC}"/>
                  </a:ext>
                </a:extLst>
              </p:cNvPr>
              <p:cNvSpPr/>
              <p:nvPr/>
            </p:nvSpPr>
            <p:spPr>
              <a:xfrm>
                <a:off x="6878334" y="3810"/>
                <a:ext cx="2265666" cy="457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 dirty="0"/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9049929D-C2B6-4EEE-A897-FB7E9CB103EE}"/>
                </a:ext>
              </a:extLst>
            </p:cNvPr>
            <p:cNvGrpSpPr/>
            <p:nvPr/>
          </p:nvGrpSpPr>
          <p:grpSpPr>
            <a:xfrm>
              <a:off x="656051" y="609636"/>
              <a:ext cx="7435157" cy="466325"/>
              <a:chOff x="656051" y="-82"/>
              <a:chExt cx="7435157" cy="466325"/>
            </a:xfrm>
          </p:grpSpPr>
          <p:sp>
            <p:nvSpPr>
              <p:cNvPr id="27" name="文本框 6">
                <a:extLst>
                  <a:ext uri="{FF2B5EF4-FFF2-40B4-BE49-F238E27FC236}">
                    <a16:creationId xmlns:a16="http://schemas.microsoft.com/office/drawing/2014/main" id="{3E52850D-FE33-47B1-9AB5-BFABEC7F91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051" y="-82"/>
                <a:ext cx="1362399" cy="433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6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Enigma</a:t>
                </a:r>
                <a:r>
                  <a:rPr lang="zh-CN" altLang="en-US" sz="16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实现</a:t>
                </a:r>
              </a:p>
            </p:txBody>
          </p:sp>
          <p:sp>
            <p:nvSpPr>
              <p:cNvPr id="28" name="文本框 6">
                <a:extLst>
                  <a:ext uri="{FF2B5EF4-FFF2-40B4-BE49-F238E27FC236}">
                    <a16:creationId xmlns:a16="http://schemas.microsoft.com/office/drawing/2014/main" id="{6DF7B563-90C5-4A14-A253-30F760F588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8181" y="32804"/>
                <a:ext cx="1415279" cy="433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扰频器的破解</a:t>
                </a:r>
              </a:p>
            </p:txBody>
          </p:sp>
          <p:sp>
            <p:nvSpPr>
              <p:cNvPr id="29" name="文本框 6">
                <a:extLst>
                  <a:ext uri="{FF2B5EF4-FFF2-40B4-BE49-F238E27FC236}">
                    <a16:creationId xmlns:a16="http://schemas.microsoft.com/office/drawing/2014/main" id="{51F8067E-8D9B-4850-8892-1D2C4EC2AC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0122" y="10732"/>
                <a:ext cx="1210166" cy="433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接线板破解</a:t>
                </a:r>
              </a:p>
            </p:txBody>
          </p:sp>
          <p:sp>
            <p:nvSpPr>
              <p:cNvPr id="30" name="文本框 6">
                <a:extLst>
                  <a:ext uri="{FF2B5EF4-FFF2-40B4-BE49-F238E27FC236}">
                    <a16:creationId xmlns:a16="http://schemas.microsoft.com/office/drawing/2014/main" id="{77088EC9-73CF-4B7B-99AD-95CF53586D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01494" y="23936"/>
                <a:ext cx="389714" cy="433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ea"/>
                    <a:ea typeface="+mj-ea"/>
                  </a:rPr>
                  <a:t>？</a:t>
                </a:r>
              </a:p>
            </p:txBody>
          </p:sp>
        </p:grpSp>
      </p:grp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0BAE0C6-452D-42D7-BD39-B6A73FD2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31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F178-7028-46B8-B227-1B7A5FDAC3B5}" type="datetime1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10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7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C36B-FEB6-4842-88BA-8D822531BFD4}" type="datetime1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71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4BC2-D1DD-4487-BC9B-263F1385394B}" type="datetime1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3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A8EC-1E49-424C-BCFA-572FFAE717EA}" type="datetime1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71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1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1135-D26A-4F8E-9CC5-4D04C5CB626D}" type="datetime1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39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1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0BCF-A029-48C8-8958-0A70B38BB1DC}" type="datetime1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84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1568-A7D1-4636-BB09-7CF4AFFADB82}" type="datetime1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0BAE0C6-452D-42D7-BD39-B6A73FD2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2E359185-F94F-4087-AA1D-928FD23AD232}"/>
              </a:ext>
            </a:extLst>
          </p:cNvPr>
          <p:cNvGrpSpPr/>
          <p:nvPr userDrawn="1"/>
        </p:nvGrpSpPr>
        <p:grpSpPr>
          <a:xfrm>
            <a:off x="1" y="7961"/>
            <a:ext cx="9144000" cy="357800"/>
            <a:chOff x="22868" y="608570"/>
            <a:chExt cx="9140814" cy="458079"/>
          </a:xfrm>
          <a:effectLst/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D534C674-0C51-4178-B07F-06620DD06E22}"/>
                </a:ext>
              </a:extLst>
            </p:cNvPr>
            <p:cNvGrpSpPr/>
            <p:nvPr/>
          </p:nvGrpSpPr>
          <p:grpSpPr>
            <a:xfrm>
              <a:off x="22868" y="608570"/>
              <a:ext cx="9140814" cy="458079"/>
              <a:chOff x="3186" y="2931"/>
              <a:chExt cx="9140814" cy="458079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A2EA7594-69F8-4C54-9BC8-951F161E65E0}"/>
                  </a:ext>
                </a:extLst>
              </p:cNvPr>
              <p:cNvSpPr/>
              <p:nvPr/>
            </p:nvSpPr>
            <p:spPr>
              <a:xfrm>
                <a:off x="2296820" y="2931"/>
                <a:ext cx="2265666" cy="457200"/>
              </a:xfrm>
              <a:prstGeom prst="rect">
                <a:avLst/>
              </a:prstGeom>
              <a:solidFill>
                <a:srgbClr val="40586C"/>
              </a:solidFill>
              <a:ln w="31750">
                <a:solidFill>
                  <a:schemeClr val="accent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943D4878-7D28-42A6-A8D6-9DF4C534AFD9}"/>
                  </a:ext>
                </a:extLst>
              </p:cNvPr>
              <p:cNvSpPr/>
              <p:nvPr/>
            </p:nvSpPr>
            <p:spPr>
              <a:xfrm>
                <a:off x="3186" y="3811"/>
                <a:ext cx="2265666" cy="457198"/>
              </a:xfrm>
              <a:prstGeom prst="rect">
                <a:avLst/>
              </a:prstGeom>
              <a:solidFill>
                <a:srgbClr val="E7E6E6"/>
              </a:solidFill>
              <a:ln w="31750">
                <a:solidFill>
                  <a:schemeClr val="accent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 dirty="0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EC1A37B6-A8BB-4AB7-9BAC-8A3C0F3C2F36}"/>
                  </a:ext>
                </a:extLst>
              </p:cNvPr>
              <p:cNvSpPr/>
              <p:nvPr/>
            </p:nvSpPr>
            <p:spPr>
              <a:xfrm>
                <a:off x="4584062" y="2931"/>
                <a:ext cx="2265666" cy="457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544744C2-CC51-4D57-B90A-DE118D768313}"/>
                  </a:ext>
                </a:extLst>
              </p:cNvPr>
              <p:cNvSpPr/>
              <p:nvPr/>
            </p:nvSpPr>
            <p:spPr>
              <a:xfrm>
                <a:off x="6878334" y="3810"/>
                <a:ext cx="2265666" cy="457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 dirty="0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CEF505D5-FC60-4247-B608-02F22C867532}"/>
                </a:ext>
              </a:extLst>
            </p:cNvPr>
            <p:cNvGrpSpPr/>
            <p:nvPr/>
          </p:nvGrpSpPr>
          <p:grpSpPr>
            <a:xfrm>
              <a:off x="656051" y="609636"/>
              <a:ext cx="7257179" cy="453121"/>
              <a:chOff x="656051" y="-82"/>
              <a:chExt cx="7257179" cy="453121"/>
            </a:xfrm>
          </p:grpSpPr>
          <p:sp>
            <p:nvSpPr>
              <p:cNvPr id="63" name="文本框 6">
                <a:extLst>
                  <a:ext uri="{FF2B5EF4-FFF2-40B4-BE49-F238E27FC236}">
                    <a16:creationId xmlns:a16="http://schemas.microsoft.com/office/drawing/2014/main" id="{3D3141C0-ED03-4DFB-9BCA-646BF2148B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051" y="-82"/>
                <a:ext cx="1362399" cy="433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600" b="1" kern="1200" dirty="0">
                    <a:solidFill>
                      <a:schemeClr val="tx1"/>
                    </a:solidFill>
                    <a:latin typeface="+mj-ea"/>
                    <a:ea typeface="+mj-ea"/>
                    <a:cs typeface="+mn-cs"/>
                  </a:rPr>
                  <a:t>Enigma</a:t>
                </a:r>
                <a:r>
                  <a:rPr lang="zh-CN" altLang="en-US" sz="1600" b="1" kern="1200" dirty="0">
                    <a:solidFill>
                      <a:schemeClr val="tx1"/>
                    </a:solidFill>
                    <a:latin typeface="+mj-ea"/>
                    <a:ea typeface="+mj-ea"/>
                    <a:cs typeface="+mn-cs"/>
                  </a:rPr>
                  <a:t>实现</a:t>
                </a:r>
              </a:p>
            </p:txBody>
          </p:sp>
          <p:sp>
            <p:nvSpPr>
              <p:cNvPr id="64" name="文本框 6">
                <a:extLst>
                  <a:ext uri="{FF2B5EF4-FFF2-40B4-BE49-F238E27FC236}">
                    <a16:creationId xmlns:a16="http://schemas.microsoft.com/office/drawing/2014/main" id="{10EF5BF4-FFDA-4443-A405-19279820AB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0277" y="19600"/>
                <a:ext cx="1415279" cy="433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kern="1200" dirty="0">
                    <a:solidFill>
                      <a:schemeClr val="bg1"/>
                    </a:solidFill>
                    <a:latin typeface="+mj-ea"/>
                    <a:ea typeface="+mj-ea"/>
                    <a:cs typeface="+mn-cs"/>
                  </a:rPr>
                  <a:t>扰频器的破解</a:t>
                </a:r>
              </a:p>
            </p:txBody>
          </p:sp>
          <p:sp>
            <p:nvSpPr>
              <p:cNvPr id="65" name="文本框 6">
                <a:extLst>
                  <a:ext uri="{FF2B5EF4-FFF2-40B4-BE49-F238E27FC236}">
                    <a16:creationId xmlns:a16="http://schemas.microsoft.com/office/drawing/2014/main" id="{D7898B0A-01C5-4903-AF4E-48A11C5956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01625" y="10731"/>
                <a:ext cx="1210166" cy="433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9pPr>
              </a:lstStyle>
              <a:p>
                <a:pPr marL="0" marR="0" lvl="0" indent="0" algn="l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="1" kern="1200" dirty="0">
                    <a:solidFill>
                      <a:schemeClr val="tx1"/>
                    </a:solidFill>
                    <a:latin typeface="+mj-ea"/>
                    <a:ea typeface="方正宋刻本秀楷简体" panose="02000000000000000000" pitchFamily="2" charset="-122"/>
                    <a:cs typeface="+mn-cs"/>
                  </a:rPr>
                  <a:t>接线板破解</a:t>
                </a:r>
              </a:p>
            </p:txBody>
          </p:sp>
          <p:sp>
            <p:nvSpPr>
              <p:cNvPr id="66" name="文本框 6">
                <a:extLst>
                  <a:ext uri="{FF2B5EF4-FFF2-40B4-BE49-F238E27FC236}">
                    <a16:creationId xmlns:a16="http://schemas.microsoft.com/office/drawing/2014/main" id="{68E2A91F-1DB9-4A6C-AF48-4882C9BBA2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30878" y="10731"/>
                <a:ext cx="282352" cy="433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ea"/>
                    <a:ea typeface="+mj-ea"/>
                  </a:rPr>
                  <a:t>?</a:t>
                </a:r>
                <a:endParaRPr lang="zh-CN" alt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964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0BAE0C6-452D-42D7-BD39-B6A73FD2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9EA9BFF-EC63-4E20-B71C-899AB681C609}"/>
              </a:ext>
            </a:extLst>
          </p:cNvPr>
          <p:cNvGrpSpPr/>
          <p:nvPr userDrawn="1"/>
        </p:nvGrpSpPr>
        <p:grpSpPr>
          <a:xfrm>
            <a:off x="1" y="0"/>
            <a:ext cx="9144000" cy="584775"/>
            <a:chOff x="22868" y="598377"/>
            <a:chExt cx="9140814" cy="748667"/>
          </a:xfrm>
          <a:effectLst/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2C3B90A6-E1C0-43D6-9A5F-92330B0225B8}"/>
                </a:ext>
              </a:extLst>
            </p:cNvPr>
            <p:cNvGrpSpPr/>
            <p:nvPr/>
          </p:nvGrpSpPr>
          <p:grpSpPr>
            <a:xfrm>
              <a:off x="22868" y="608570"/>
              <a:ext cx="9140814" cy="458079"/>
              <a:chOff x="3186" y="2931"/>
              <a:chExt cx="9140814" cy="458079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6F07B22-E432-4FD3-82AA-5F390C1F9801}"/>
                  </a:ext>
                </a:extLst>
              </p:cNvPr>
              <p:cNvSpPr/>
              <p:nvPr/>
            </p:nvSpPr>
            <p:spPr>
              <a:xfrm>
                <a:off x="2296820" y="2931"/>
                <a:ext cx="2265666" cy="457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A54EF46-BEBC-4791-8D92-2B8DA302F109}"/>
                  </a:ext>
                </a:extLst>
              </p:cNvPr>
              <p:cNvSpPr/>
              <p:nvPr/>
            </p:nvSpPr>
            <p:spPr>
              <a:xfrm>
                <a:off x="3186" y="3810"/>
                <a:ext cx="2265666" cy="457200"/>
              </a:xfrm>
              <a:prstGeom prst="rect">
                <a:avLst/>
              </a:prstGeom>
              <a:solidFill>
                <a:srgbClr val="E7E6E6"/>
              </a:solidFill>
              <a:ln w="31750">
                <a:solidFill>
                  <a:schemeClr val="accent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 dirty="0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C46238E-977D-4A05-AA8C-7640EF2B111A}"/>
                  </a:ext>
                </a:extLst>
              </p:cNvPr>
              <p:cNvSpPr/>
              <p:nvPr/>
            </p:nvSpPr>
            <p:spPr>
              <a:xfrm>
                <a:off x="4584062" y="2931"/>
                <a:ext cx="2265666" cy="457200"/>
              </a:xfrm>
              <a:prstGeom prst="rect">
                <a:avLst/>
              </a:prstGeom>
              <a:solidFill>
                <a:srgbClr val="40586C"/>
              </a:solidFill>
              <a:ln w="31750">
                <a:solidFill>
                  <a:schemeClr val="accent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C07DD0A1-54ED-4FF2-8886-CF3E1C128DB1}"/>
                  </a:ext>
                </a:extLst>
              </p:cNvPr>
              <p:cNvSpPr/>
              <p:nvPr/>
            </p:nvSpPr>
            <p:spPr>
              <a:xfrm>
                <a:off x="6878334" y="3810"/>
                <a:ext cx="2265666" cy="457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 dirty="0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4052BCB-BD64-4FAF-8511-39D93AFD1EF7}"/>
                </a:ext>
              </a:extLst>
            </p:cNvPr>
            <p:cNvGrpSpPr/>
            <p:nvPr/>
          </p:nvGrpSpPr>
          <p:grpSpPr>
            <a:xfrm>
              <a:off x="656051" y="598377"/>
              <a:ext cx="7257179" cy="748667"/>
              <a:chOff x="656051" y="-11341"/>
              <a:chExt cx="7257179" cy="748667"/>
            </a:xfrm>
          </p:grpSpPr>
          <p:sp>
            <p:nvSpPr>
              <p:cNvPr id="19" name="文本框 6">
                <a:extLst>
                  <a:ext uri="{FF2B5EF4-FFF2-40B4-BE49-F238E27FC236}">
                    <a16:creationId xmlns:a16="http://schemas.microsoft.com/office/drawing/2014/main" id="{2F0D01AA-C969-4F7A-8A4B-3670CC000E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051" y="-82"/>
                <a:ext cx="1362399" cy="433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600" b="1" kern="1200" dirty="0">
                    <a:solidFill>
                      <a:schemeClr val="tx1"/>
                    </a:solidFill>
                    <a:latin typeface="+mj-ea"/>
                    <a:ea typeface="方正宋刻本秀楷简体" panose="02000000000000000000" pitchFamily="2" charset="-122"/>
                    <a:cs typeface="+mn-cs"/>
                  </a:rPr>
                  <a:t>Enigma</a:t>
                </a:r>
                <a:r>
                  <a:rPr lang="zh-CN" altLang="en-US" sz="1600" b="1" kern="1200" dirty="0">
                    <a:solidFill>
                      <a:schemeClr val="tx1"/>
                    </a:solidFill>
                    <a:latin typeface="+mj-ea"/>
                    <a:ea typeface="方正宋刻本秀楷简体" panose="02000000000000000000" pitchFamily="2" charset="-122"/>
                    <a:cs typeface="+mn-cs"/>
                  </a:rPr>
                  <a:t>实现</a:t>
                </a:r>
              </a:p>
            </p:txBody>
          </p:sp>
          <p:sp>
            <p:nvSpPr>
              <p:cNvPr id="20" name="文本框 6">
                <a:extLst>
                  <a:ext uri="{FF2B5EF4-FFF2-40B4-BE49-F238E27FC236}">
                    <a16:creationId xmlns:a16="http://schemas.microsoft.com/office/drawing/2014/main" id="{07C24881-BE40-422B-80F1-B45945CC4D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2173" y="10732"/>
                <a:ext cx="1415279" cy="433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kern="1200" dirty="0">
                    <a:solidFill>
                      <a:schemeClr val="tx1"/>
                    </a:solidFill>
                    <a:latin typeface="+mj-ea"/>
                    <a:ea typeface="方正宋刻本秀楷简体" panose="02000000000000000000" pitchFamily="2" charset="-122"/>
                    <a:cs typeface="+mn-cs"/>
                  </a:rPr>
                  <a:t>扰频器的破解</a:t>
                </a:r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4436DC40-B705-494C-9309-7BE122EB71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5009" y="-11341"/>
                <a:ext cx="1210166" cy="7486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dirty="0">
                    <a:solidFill>
                      <a:srgbClr val="E7E6E6"/>
                    </a:solidFill>
                    <a:latin typeface="+mj-ea"/>
                    <a:ea typeface="+mj-ea"/>
                  </a:rPr>
                  <a:t>接线板破解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600" b="1" dirty="0">
                  <a:solidFill>
                    <a:srgbClr val="E7E6E6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" name="文本框 6">
                <a:extLst>
                  <a:ext uri="{FF2B5EF4-FFF2-40B4-BE49-F238E27FC236}">
                    <a16:creationId xmlns:a16="http://schemas.microsoft.com/office/drawing/2014/main" id="{BCDF7936-26EA-4A4F-BE9F-3D75CA19B1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30878" y="10731"/>
                <a:ext cx="282352" cy="433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ea"/>
                    <a:ea typeface="+mj-ea"/>
                  </a:rPr>
                  <a:t>?</a:t>
                </a:r>
                <a:endParaRPr lang="zh-CN" alt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086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2EFC5D3-787C-472E-929C-E3C4D469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E7CA9F0-85C4-4A03-BAE2-585B0194B791}"/>
              </a:ext>
            </a:extLst>
          </p:cNvPr>
          <p:cNvGrpSpPr/>
          <p:nvPr userDrawn="1"/>
        </p:nvGrpSpPr>
        <p:grpSpPr>
          <a:xfrm>
            <a:off x="1" y="7961"/>
            <a:ext cx="9144000" cy="594054"/>
            <a:chOff x="22868" y="608570"/>
            <a:chExt cx="9140814" cy="760547"/>
          </a:xfrm>
          <a:effectLst/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953DB0D2-0981-4689-9F91-A917A061E2C5}"/>
                </a:ext>
              </a:extLst>
            </p:cNvPr>
            <p:cNvGrpSpPr/>
            <p:nvPr/>
          </p:nvGrpSpPr>
          <p:grpSpPr>
            <a:xfrm>
              <a:off x="22868" y="608570"/>
              <a:ext cx="9140814" cy="458079"/>
              <a:chOff x="3186" y="2931"/>
              <a:chExt cx="9140814" cy="458079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E40DFB2-0DE9-4728-A405-9B2CB50A57BC}"/>
                  </a:ext>
                </a:extLst>
              </p:cNvPr>
              <p:cNvSpPr/>
              <p:nvPr/>
            </p:nvSpPr>
            <p:spPr>
              <a:xfrm>
                <a:off x="2296820" y="2931"/>
                <a:ext cx="2265666" cy="457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943DD3C3-E32E-461C-ABAB-CC91E35D9B55}"/>
                  </a:ext>
                </a:extLst>
              </p:cNvPr>
              <p:cNvSpPr/>
              <p:nvPr/>
            </p:nvSpPr>
            <p:spPr>
              <a:xfrm>
                <a:off x="3186" y="3810"/>
                <a:ext cx="2265666" cy="457200"/>
              </a:xfrm>
              <a:prstGeom prst="rect">
                <a:avLst/>
              </a:prstGeom>
              <a:solidFill>
                <a:srgbClr val="E7E6E6"/>
              </a:solidFill>
              <a:ln w="31750">
                <a:solidFill>
                  <a:schemeClr val="accent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 dirty="0">
                  <a:solidFill>
                    <a:srgbClr val="E7E6E6"/>
                  </a:solidFill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D242859-7A17-4399-8A1F-4E9CD8EB0A24}"/>
                  </a:ext>
                </a:extLst>
              </p:cNvPr>
              <p:cNvSpPr/>
              <p:nvPr/>
            </p:nvSpPr>
            <p:spPr>
              <a:xfrm>
                <a:off x="4584062" y="2931"/>
                <a:ext cx="2265666" cy="4572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FDCF6261-EC13-4AD7-A62E-DCD180F82B1F}"/>
                  </a:ext>
                </a:extLst>
              </p:cNvPr>
              <p:cNvSpPr/>
              <p:nvPr/>
            </p:nvSpPr>
            <p:spPr>
              <a:xfrm>
                <a:off x="6878334" y="3810"/>
                <a:ext cx="2265666" cy="457200"/>
              </a:xfrm>
              <a:prstGeom prst="rect">
                <a:avLst/>
              </a:prstGeom>
              <a:solidFill>
                <a:srgbClr val="40586C"/>
              </a:solidFill>
              <a:ln w="31750">
                <a:solidFill>
                  <a:schemeClr val="accent1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 dirty="0"/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EB11A171-ED1B-40D3-9A1D-7DEE19DD0CE6}"/>
                </a:ext>
              </a:extLst>
            </p:cNvPr>
            <p:cNvGrpSpPr/>
            <p:nvPr/>
          </p:nvGrpSpPr>
          <p:grpSpPr>
            <a:xfrm>
              <a:off x="656051" y="609636"/>
              <a:ext cx="8122555" cy="759481"/>
              <a:chOff x="656051" y="-82"/>
              <a:chExt cx="8122555" cy="759481"/>
            </a:xfrm>
          </p:grpSpPr>
          <p:sp>
            <p:nvSpPr>
              <p:cNvPr id="20" name="文本框 6">
                <a:extLst>
                  <a:ext uri="{FF2B5EF4-FFF2-40B4-BE49-F238E27FC236}">
                    <a16:creationId xmlns:a16="http://schemas.microsoft.com/office/drawing/2014/main" id="{07D0A3E3-E4D1-4388-9090-EAF8E3B220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051" y="-82"/>
                <a:ext cx="1362399" cy="433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600" b="1" kern="1200" dirty="0">
                    <a:solidFill>
                      <a:schemeClr val="tx1"/>
                    </a:solidFill>
                    <a:latin typeface="+mj-ea"/>
                    <a:ea typeface="方正宋刻本秀楷简体" panose="02000000000000000000" pitchFamily="2" charset="-122"/>
                    <a:cs typeface="+mn-cs"/>
                  </a:rPr>
                  <a:t>Enigma</a:t>
                </a:r>
                <a:r>
                  <a:rPr lang="zh-CN" altLang="en-US" sz="1600" b="1" kern="1200" dirty="0">
                    <a:solidFill>
                      <a:schemeClr val="tx1"/>
                    </a:solidFill>
                    <a:latin typeface="+mj-ea"/>
                    <a:ea typeface="方正宋刻本秀楷简体" panose="02000000000000000000" pitchFamily="2" charset="-122"/>
                    <a:cs typeface="+mn-cs"/>
                  </a:rPr>
                  <a:t>实现</a:t>
                </a:r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B4FF4D74-019D-4388-B6DF-052EA5702F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2173" y="10732"/>
                <a:ext cx="1415279" cy="433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kern="1200" dirty="0">
                    <a:solidFill>
                      <a:schemeClr val="tx1"/>
                    </a:solidFill>
                    <a:latin typeface="+mj-ea"/>
                    <a:ea typeface="方正宋刻本秀楷简体" panose="02000000000000000000" pitchFamily="2" charset="-122"/>
                    <a:cs typeface="+mn-cs"/>
                  </a:rPr>
                  <a:t>扰频器的破解</a:t>
                </a:r>
              </a:p>
            </p:txBody>
          </p:sp>
          <p:sp>
            <p:nvSpPr>
              <p:cNvPr id="22" name="文本框 6">
                <a:extLst>
                  <a:ext uri="{FF2B5EF4-FFF2-40B4-BE49-F238E27FC236}">
                    <a16:creationId xmlns:a16="http://schemas.microsoft.com/office/drawing/2014/main" id="{335B4154-B61E-46E2-BD60-6134B999E7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0122" y="10732"/>
                <a:ext cx="1210166" cy="7486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9pPr>
              </a:lstStyle>
              <a:p>
                <a:pPr marL="0" marR="0" lvl="0" indent="0" algn="l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b="1" kern="1200" dirty="0">
                    <a:solidFill>
                      <a:schemeClr val="tx1"/>
                    </a:solidFill>
                    <a:latin typeface="+mj-ea"/>
                    <a:ea typeface="方正宋刻本秀楷简体" panose="02000000000000000000" pitchFamily="2" charset="-122"/>
                    <a:cs typeface="+mn-cs"/>
                  </a:rPr>
                  <a:t>接线板破解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600" b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3" name="文本框 6">
                <a:extLst>
                  <a:ext uri="{FF2B5EF4-FFF2-40B4-BE49-F238E27FC236}">
                    <a16:creationId xmlns:a16="http://schemas.microsoft.com/office/drawing/2014/main" id="{33D777B5-8DBD-4F7F-824C-02DF6FBD67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16207" y="22612"/>
                <a:ext cx="1362399" cy="433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600" b="1" dirty="0">
                    <a:solidFill>
                      <a:srgbClr val="E7E6E6"/>
                    </a:solidFill>
                    <a:latin typeface="+mj-ea"/>
                    <a:ea typeface="+mj-ea"/>
                  </a:rPr>
                  <a:t>Enigma</a:t>
                </a:r>
                <a:r>
                  <a:rPr lang="zh-CN" altLang="en-US" sz="1600" b="1" dirty="0">
                    <a:solidFill>
                      <a:srgbClr val="E7E6E6"/>
                    </a:solidFill>
                    <a:latin typeface="+mj-ea"/>
                    <a:ea typeface="+mj-ea"/>
                  </a:rPr>
                  <a:t>改进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394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>
            <a:extLst>
              <a:ext uri="{FF2B5EF4-FFF2-40B4-BE49-F238E27FC236}">
                <a16:creationId xmlns:a16="http://schemas.microsoft.com/office/drawing/2014/main" id="{06D2E944-F1EB-4F8A-AD7A-85305AFF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12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1201412"/>
            <a:ext cx="9144000" cy="1881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21" name="Slide Number Placeholder 5">
            <a:extLst>
              <a:ext uri="{FF2B5EF4-FFF2-40B4-BE49-F238E27FC236}">
                <a16:creationId xmlns:a16="http://schemas.microsoft.com/office/drawing/2014/main" id="{67C4579C-9306-4343-A176-B318B4BA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5639" y="4748135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02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178827" y="1314257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0" name="Slide Number Placeholder 5">
            <a:extLst>
              <a:ext uri="{FF2B5EF4-FFF2-40B4-BE49-F238E27FC236}">
                <a16:creationId xmlns:a16="http://schemas.microsoft.com/office/drawing/2014/main" id="{FC7F4D20-8726-4020-962B-4777058C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1" name="Picture Placeholder 7">
            <a:extLst>
              <a:ext uri="{FF2B5EF4-FFF2-40B4-BE49-F238E27FC236}">
                <a16:creationId xmlns:a16="http://schemas.microsoft.com/office/drawing/2014/main" id="{920F9D10-CBBF-4F31-AFC2-65F0219CE2A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423807" y="2803692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3" name="Picture Placeholder 7">
            <a:extLst>
              <a:ext uri="{FF2B5EF4-FFF2-40B4-BE49-F238E27FC236}">
                <a16:creationId xmlns:a16="http://schemas.microsoft.com/office/drawing/2014/main" id="{39885A85-BAAF-432A-BE99-23ED1CDC4A3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68786" y="1314257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5" name="Picture Placeholder 7">
            <a:extLst>
              <a:ext uri="{FF2B5EF4-FFF2-40B4-BE49-F238E27FC236}">
                <a16:creationId xmlns:a16="http://schemas.microsoft.com/office/drawing/2014/main" id="{5D863B0D-2626-4359-9DFB-B79D8DA1895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13764" y="2803692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9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26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282306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8C12-413D-45C0-9AD9-C72A6D11CD69}" type="datetime1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61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BF5D-1EA0-43A9-8B73-E8769F776C4E}" type="datetime1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43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4" r:id="rId2"/>
    <p:sldLayoutId id="2147483681" r:id="rId3"/>
    <p:sldLayoutId id="2147483683" r:id="rId4"/>
    <p:sldLayoutId id="2147483677" r:id="rId5"/>
    <p:sldLayoutId id="2147483679" r:id="rId6"/>
    <p:sldLayoutId id="2147483678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2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Relationship Id="rId9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E4D1BDF-1238-42BA-94F5-21BF1CF0372D}"/>
              </a:ext>
            </a:extLst>
          </p:cNvPr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D984A-7542-478E-BA3D-713A46CD0092}"/>
              </a:ext>
            </a:extLst>
          </p:cNvPr>
          <p:cNvSpPr/>
          <p:nvPr/>
        </p:nvSpPr>
        <p:spPr>
          <a:xfrm>
            <a:off x="162388" y="897172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5">
            <a:extLst>
              <a:ext uri="{FF2B5EF4-FFF2-40B4-BE49-F238E27FC236}">
                <a16:creationId xmlns:a16="http://schemas.microsoft.com/office/drawing/2014/main" id="{3AEEF0B3-7C7B-4852-95FF-BFD1FB4B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699" y="1400777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38" fontAlgn="base">
              <a:spcBef>
                <a:spcPct val="0"/>
              </a:spcBef>
              <a:spcAft>
                <a:spcPct val="0"/>
              </a:spcAft>
              <a:tabLst>
                <a:tab pos="2149421" algn="l"/>
              </a:tabLst>
            </a:pPr>
            <a:r>
              <a:rPr lang="zh-CN" altLang="en-US" sz="3600" b="1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线性分析</a:t>
            </a: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D1AD60B5-F313-45E0-A656-3EA9ED66D60A}"/>
              </a:ext>
            </a:extLst>
          </p:cNvPr>
          <p:cNvCxnSpPr>
            <a:cxnSpLocks/>
          </p:cNvCxnSpPr>
          <p:nvPr/>
        </p:nvCxnSpPr>
        <p:spPr>
          <a:xfrm>
            <a:off x="2321025" y="2801799"/>
            <a:ext cx="4420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63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C2D7B95-458E-40E5-ABB2-069DEC500A35}"/>
              </a:ext>
            </a:extLst>
          </p:cNvPr>
          <p:cNvSpPr txBox="1"/>
          <p:nvPr/>
        </p:nvSpPr>
        <p:spPr>
          <a:xfrm>
            <a:off x="-1" y="164139"/>
            <a:ext cx="2924357" cy="461665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FFFF"/>
                </a:solidFill>
              </a:rPr>
              <a:t>寻找线性壳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9308AB-45BC-4FE3-A51E-182382BC46CD}"/>
              </a:ext>
            </a:extLst>
          </p:cNvPr>
          <p:cNvSpPr txBox="1"/>
          <p:nvPr/>
        </p:nvSpPr>
        <p:spPr>
          <a:xfrm>
            <a:off x="2924356" y="164139"/>
            <a:ext cx="3109822" cy="461665"/>
          </a:xfrm>
          <a:prstGeom prst="rect">
            <a:avLst/>
          </a:prstGeom>
          <a:solidFill>
            <a:schemeClr val="bg1"/>
          </a:solidFill>
          <a:ln w="31750" cap="rnd">
            <a:solidFill>
              <a:schemeClr val="tx1"/>
            </a:solidFill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线性分析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A890D9F-D521-4CE6-87A7-109CFD52F48A}"/>
              </a:ext>
            </a:extLst>
          </p:cNvPr>
          <p:cNvSpPr txBox="1"/>
          <p:nvPr/>
        </p:nvSpPr>
        <p:spPr>
          <a:xfrm>
            <a:off x="6034178" y="164139"/>
            <a:ext cx="3109822" cy="4616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分析与总结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26B4F0D4-551D-4762-BD17-52A990CAC7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234253"/>
              </p:ext>
            </p:extLst>
          </p:nvPr>
        </p:nvGraphicFramePr>
        <p:xfrm>
          <a:off x="2670412" y="70352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78C5872F-B894-47F4-9CAB-71C8D706C5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403" y="1354037"/>
            <a:ext cx="2252849" cy="140727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08E4B67-E0A1-48CC-8A31-35C3F03F415E}"/>
              </a:ext>
            </a:extLst>
          </p:cNvPr>
          <p:cNvSpPr txBox="1"/>
          <p:nvPr/>
        </p:nvSpPr>
        <p:spPr>
          <a:xfrm>
            <a:off x="566382" y="3166281"/>
            <a:ext cx="169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非递归</a:t>
            </a:r>
            <a:r>
              <a:rPr lang="en-US" altLang="zh-CN" sz="2400" dirty="0"/>
              <a:t>,</a:t>
            </a:r>
            <a:r>
              <a:rPr lang="zh-CN" altLang="en-US" sz="2400" dirty="0"/>
              <a:t>栈</a:t>
            </a:r>
          </a:p>
        </p:txBody>
      </p:sp>
    </p:spTree>
    <p:extLst>
      <p:ext uri="{BB962C8B-B14F-4D97-AF65-F5344CB8AC3E}">
        <p14:creationId xmlns:p14="http://schemas.microsoft.com/office/powerpoint/2010/main" val="389957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6B260DD5-A749-4538-89B2-37ED2D3B368D}"/>
              </a:ext>
            </a:extLst>
          </p:cNvPr>
          <p:cNvSpPr txBox="1"/>
          <p:nvPr/>
        </p:nvSpPr>
        <p:spPr>
          <a:xfrm>
            <a:off x="2924356" y="164139"/>
            <a:ext cx="3109822" cy="461665"/>
          </a:xfrm>
          <a:prstGeom prst="rect">
            <a:avLst/>
          </a:prstGeom>
          <a:solidFill>
            <a:schemeClr val="bg1"/>
          </a:solidFill>
          <a:ln w="31750" cap="rnd">
            <a:solidFill>
              <a:schemeClr val="tx1"/>
            </a:solidFill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树</a:t>
            </a:r>
            <a:r>
              <a:rPr lang="en-US" altLang="zh-CN" sz="2400" b="1" dirty="0"/>
              <a:t>,</a:t>
            </a:r>
            <a:r>
              <a:rPr lang="en-US" altLang="zh-CN" sz="2400" b="1" dirty="0" err="1"/>
              <a:t>treelib</a:t>
            </a:r>
            <a:r>
              <a:rPr lang="zh-CN" altLang="en-US" sz="2400" b="1" dirty="0"/>
              <a:t>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AB2ED3-3A3E-40EB-9B83-691F2FE31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0" y="746357"/>
            <a:ext cx="3901778" cy="4046571"/>
          </a:xfrm>
          <a:prstGeom prst="rect">
            <a:avLst/>
          </a:prstGeom>
        </p:spPr>
      </p:pic>
      <p:pic>
        <p:nvPicPr>
          <p:cNvPr id="6" name="图形 5" descr="工具">
            <a:extLst>
              <a:ext uri="{FF2B5EF4-FFF2-40B4-BE49-F238E27FC236}">
                <a16:creationId xmlns:a16="http://schemas.microsoft.com/office/drawing/2014/main" id="{1B1E2638-8D77-4F58-9F02-D4BA5E702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29953" y="746357"/>
            <a:ext cx="914400" cy="914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391FEAD-3B2C-4741-8438-2DFA714BDC5E}"/>
              </a:ext>
            </a:extLst>
          </p:cNvPr>
          <p:cNvSpPr txBox="1"/>
          <p:nvPr/>
        </p:nvSpPr>
        <p:spPr>
          <a:xfrm>
            <a:off x="4509876" y="1781310"/>
            <a:ext cx="3754554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修剪</a:t>
            </a:r>
            <a:r>
              <a:rPr lang="en-US" altLang="zh-CN" sz="2400" dirty="0"/>
              <a:t>:</a:t>
            </a:r>
          </a:p>
          <a:p>
            <a:endParaRPr lang="en-US" altLang="zh-CN" sz="2400" dirty="0"/>
          </a:p>
          <a:p>
            <a:r>
              <a:rPr lang="zh-CN" altLang="en-US" sz="1400" spc="300" dirty="0"/>
              <a:t>对每一个结点</a:t>
            </a:r>
            <a:r>
              <a:rPr lang="en-US" altLang="zh-CN" sz="1400" spc="300" dirty="0"/>
              <a:t>,</a:t>
            </a:r>
            <a:r>
              <a:rPr lang="zh-CN" altLang="en-US" sz="1400" spc="300" dirty="0"/>
              <a:t>利用堆积引理计算</a:t>
            </a:r>
            <a:endParaRPr lang="en-US" altLang="zh-CN" sz="1400" spc="300" dirty="0"/>
          </a:p>
          <a:p>
            <a:r>
              <a:rPr lang="zh-CN" altLang="en-US" sz="1400" spc="300" dirty="0"/>
              <a:t>从根结点到此节点的偏差值</a:t>
            </a:r>
            <a:r>
              <a:rPr lang="en-US" altLang="zh-CN" sz="1400" spc="300" dirty="0"/>
              <a:t>,</a:t>
            </a:r>
            <a:r>
              <a:rPr lang="zh-CN" altLang="en-US" sz="1400" spc="300" dirty="0"/>
              <a:t>如果偏差</a:t>
            </a:r>
            <a:endParaRPr lang="en-US" altLang="zh-CN" sz="1400" spc="300" dirty="0"/>
          </a:p>
          <a:p>
            <a:r>
              <a:rPr lang="zh-CN" altLang="en-US" sz="1400" spc="300" dirty="0"/>
              <a:t>值小于设定的某个值</a:t>
            </a:r>
            <a:r>
              <a:rPr lang="en-US" altLang="zh-CN" sz="1400" spc="300" dirty="0"/>
              <a:t>,</a:t>
            </a:r>
            <a:r>
              <a:rPr lang="zh-CN" altLang="en-US" sz="1400" spc="300" dirty="0"/>
              <a:t>即抛弃此结点</a:t>
            </a:r>
            <a:r>
              <a:rPr lang="en-US" altLang="zh-CN" sz="1400" spc="300" dirty="0"/>
              <a:t>.</a:t>
            </a:r>
          </a:p>
          <a:p>
            <a:endParaRPr lang="en-US" altLang="zh-CN" sz="1400" spc="300" dirty="0"/>
          </a:p>
          <a:p>
            <a:endParaRPr lang="en-US" altLang="zh-CN" sz="1400" spc="300" dirty="0"/>
          </a:p>
          <a:p>
            <a:endParaRPr lang="en-US" altLang="zh-CN" sz="1400" spc="300" dirty="0"/>
          </a:p>
          <a:p>
            <a:r>
              <a:rPr lang="zh-CN" altLang="en-US" sz="1600" spc="300" dirty="0"/>
              <a:t>那么阈值设定为多少呢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0E8EC35-A902-4CAB-B246-EE6A10DB20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4549" y="3236711"/>
            <a:ext cx="952583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6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C2D7B95-458E-40E5-ABB2-069DEC500A35}"/>
              </a:ext>
            </a:extLst>
          </p:cNvPr>
          <p:cNvSpPr txBox="1"/>
          <p:nvPr/>
        </p:nvSpPr>
        <p:spPr>
          <a:xfrm>
            <a:off x="-1" y="136843"/>
            <a:ext cx="2924357" cy="461665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FFFF"/>
                </a:solidFill>
              </a:rPr>
              <a:t>无阈值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9308AB-45BC-4FE3-A51E-182382BC46CD}"/>
              </a:ext>
            </a:extLst>
          </p:cNvPr>
          <p:cNvSpPr txBox="1"/>
          <p:nvPr/>
        </p:nvSpPr>
        <p:spPr>
          <a:xfrm>
            <a:off x="2924356" y="136843"/>
            <a:ext cx="3109822" cy="461665"/>
          </a:xfrm>
          <a:prstGeom prst="rect">
            <a:avLst/>
          </a:prstGeom>
          <a:solidFill>
            <a:schemeClr val="bg1"/>
          </a:solidFill>
          <a:ln w="31750" cap="rnd">
            <a:solidFill>
              <a:schemeClr val="tx1"/>
            </a:solidFill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阈值为</a:t>
            </a:r>
            <a:r>
              <a:rPr lang="en-US" altLang="zh-CN" sz="2400" b="1" dirty="0"/>
              <a:t>1/128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A890D9F-D521-4CE6-87A7-109CFD52F48A}"/>
              </a:ext>
            </a:extLst>
          </p:cNvPr>
          <p:cNvSpPr txBox="1"/>
          <p:nvPr/>
        </p:nvSpPr>
        <p:spPr>
          <a:xfrm>
            <a:off x="6034178" y="136843"/>
            <a:ext cx="3109822" cy="4616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阈值为</a:t>
            </a:r>
            <a:r>
              <a:rPr lang="en-US" altLang="zh-CN" sz="2400" b="1" dirty="0"/>
              <a:t>1/64</a:t>
            </a:r>
            <a:endParaRPr lang="zh-CN" altLang="en-US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9DDEBB-82DB-41ED-A590-BEB4B29CA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7" y="598508"/>
            <a:ext cx="9144000" cy="4775147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CA047A3-20D6-48C5-A99A-884A836D915E}"/>
              </a:ext>
            </a:extLst>
          </p:cNvPr>
          <p:cNvSpPr/>
          <p:nvPr/>
        </p:nvSpPr>
        <p:spPr>
          <a:xfrm>
            <a:off x="420273" y="669767"/>
            <a:ext cx="1913206" cy="921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6.75822243881226 s</a:t>
            </a:r>
            <a:endParaRPr lang="zh-CN" altLang="en-US" sz="24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D009906-BAB4-4772-A73E-CF4045C3D9C3}"/>
              </a:ext>
            </a:extLst>
          </p:cNvPr>
          <p:cNvSpPr/>
          <p:nvPr/>
        </p:nvSpPr>
        <p:spPr>
          <a:xfrm>
            <a:off x="3597812" y="3623558"/>
            <a:ext cx="1913206" cy="921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0.0460123233795166 s</a:t>
            </a:r>
            <a:endParaRPr lang="zh-CN" altLang="en-US" sz="240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FD6E252-586A-4501-B02A-02A1E5A4228F}"/>
              </a:ext>
            </a:extLst>
          </p:cNvPr>
          <p:cNvSpPr/>
          <p:nvPr/>
        </p:nvSpPr>
        <p:spPr>
          <a:xfrm>
            <a:off x="6348047" y="3940710"/>
            <a:ext cx="1913206" cy="921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0.03905313539505005 s</a:t>
            </a:r>
            <a:endParaRPr lang="zh-CN" altLang="en-US" sz="2400" dirty="0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032AFCD9-E59F-401B-842D-6C6497C3D043}"/>
              </a:ext>
            </a:extLst>
          </p:cNvPr>
          <p:cNvSpPr/>
          <p:nvPr/>
        </p:nvSpPr>
        <p:spPr>
          <a:xfrm>
            <a:off x="2391507" y="1152620"/>
            <a:ext cx="1132449" cy="26373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061ACC43-0D94-477A-B5C0-282A4408CF04}"/>
              </a:ext>
            </a:extLst>
          </p:cNvPr>
          <p:cNvSpPr/>
          <p:nvPr/>
        </p:nvSpPr>
        <p:spPr>
          <a:xfrm>
            <a:off x="5641588" y="3939762"/>
            <a:ext cx="520505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形 3" descr="复选标记">
            <a:extLst>
              <a:ext uri="{FF2B5EF4-FFF2-40B4-BE49-F238E27FC236}">
                <a16:creationId xmlns:a16="http://schemas.microsoft.com/office/drawing/2014/main" id="{1759DC65-2F13-4C5B-A2AE-F29EE56AB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0555" y="2106038"/>
            <a:ext cx="1282889" cy="12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6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11" grpId="0" animBg="1"/>
      <p:bldP spid="13" grpId="0" animBg="1"/>
      <p:bldP spid="14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C2D7B95-458E-40E5-ABB2-069DEC500A35}"/>
              </a:ext>
            </a:extLst>
          </p:cNvPr>
          <p:cNvSpPr txBox="1"/>
          <p:nvPr/>
        </p:nvSpPr>
        <p:spPr>
          <a:xfrm>
            <a:off x="-1" y="138009"/>
            <a:ext cx="2924357" cy="461665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FFFF"/>
                </a:solidFill>
              </a:rPr>
              <a:t>寻找线性壳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9308AB-45BC-4FE3-A51E-182382BC46CD}"/>
              </a:ext>
            </a:extLst>
          </p:cNvPr>
          <p:cNvSpPr txBox="1"/>
          <p:nvPr/>
        </p:nvSpPr>
        <p:spPr>
          <a:xfrm>
            <a:off x="2924356" y="138009"/>
            <a:ext cx="3109822" cy="461665"/>
          </a:xfrm>
          <a:prstGeom prst="rect">
            <a:avLst/>
          </a:prstGeom>
          <a:solidFill>
            <a:schemeClr val="bg1"/>
          </a:solidFill>
          <a:ln w="31750" cap="rnd">
            <a:solidFill>
              <a:schemeClr val="tx1"/>
            </a:solidFill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线性分析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A890D9F-D521-4CE6-87A7-109CFD52F48A}"/>
              </a:ext>
            </a:extLst>
          </p:cNvPr>
          <p:cNvSpPr txBox="1"/>
          <p:nvPr/>
        </p:nvSpPr>
        <p:spPr>
          <a:xfrm>
            <a:off x="6034178" y="138009"/>
            <a:ext cx="3109822" cy="4616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分析与总结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A28C9F-300E-4B82-ADE4-60050FF749E3}"/>
              </a:ext>
            </a:extLst>
          </p:cNvPr>
          <p:cNvSpPr txBox="1"/>
          <p:nvPr/>
        </p:nvSpPr>
        <p:spPr>
          <a:xfrm>
            <a:off x="1298405" y="869010"/>
            <a:ext cx="4804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理论上为得到高偏差线性壳</a:t>
            </a:r>
            <a:r>
              <a:rPr lang="en-US" altLang="zh-CN" sz="1600" dirty="0"/>
              <a:t>,</a:t>
            </a:r>
          </a:p>
          <a:p>
            <a:r>
              <a:rPr lang="zh-CN" altLang="en-US" sz="1600" dirty="0"/>
              <a:t>需要优先计算头部尾部掩码中仅有一个活跃</a:t>
            </a:r>
            <a:r>
              <a:rPr lang="en-US" altLang="zh-CN" sz="1600" dirty="0"/>
              <a:t>S</a:t>
            </a:r>
            <a:r>
              <a:rPr lang="zh-CN" altLang="en-US" sz="1600" dirty="0"/>
              <a:t>盒的线性壳</a:t>
            </a:r>
            <a:r>
              <a:rPr lang="en-US" altLang="zh-CN" sz="1600" dirty="0"/>
              <a:t>.</a:t>
            </a:r>
            <a:endParaRPr lang="zh-CN" alt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663BB3-7381-4D6E-A68E-EA6F6A0E7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405" y="1700007"/>
            <a:ext cx="6098697" cy="1520012"/>
          </a:xfrm>
          <a:prstGeom prst="rect">
            <a:avLst/>
          </a:prstGeom>
        </p:spPr>
      </p:pic>
      <p:pic>
        <p:nvPicPr>
          <p:cNvPr id="8" name="图形 7" descr="监视器">
            <a:extLst>
              <a:ext uri="{FF2B5EF4-FFF2-40B4-BE49-F238E27FC236}">
                <a16:creationId xmlns:a16="http://schemas.microsoft.com/office/drawing/2014/main" id="{414D74B5-D82C-4C65-8AE3-25132E213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966" y="3220019"/>
            <a:ext cx="914400" cy="914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37C189A-FE48-4C5A-B458-A7DC0719DA6D}"/>
              </a:ext>
            </a:extLst>
          </p:cNvPr>
          <p:cNvSpPr txBox="1"/>
          <p:nvPr/>
        </p:nvSpPr>
        <p:spPr>
          <a:xfrm>
            <a:off x="2326943" y="3677219"/>
            <a:ext cx="489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spc="300" dirty="0"/>
              <a:t>共得到</a:t>
            </a:r>
            <a:r>
              <a:rPr lang="en-US" altLang="zh-CN" sz="1800" b="1" spc="300" dirty="0"/>
              <a:t>256</a:t>
            </a:r>
            <a:r>
              <a:rPr lang="zh-CN" altLang="en-US" sz="1800" b="1" spc="300" dirty="0"/>
              <a:t>对线性壳</a:t>
            </a:r>
            <a:r>
              <a:rPr lang="en-US" altLang="zh-CN" sz="1800" b="1" spc="300" dirty="0"/>
              <a:t>,</a:t>
            </a:r>
            <a:r>
              <a:rPr lang="zh-CN" altLang="en-US" sz="1800" b="1" spc="300" dirty="0"/>
              <a:t>运行时间</a:t>
            </a:r>
            <a:r>
              <a:rPr lang="en-US" altLang="zh-CN" sz="1800" b="1" spc="300" dirty="0"/>
              <a:t>:80s</a:t>
            </a:r>
            <a:r>
              <a:rPr lang="zh-CN" altLang="en-US" sz="1800" b="1" spc="300" dirty="0"/>
              <a:t>左右</a:t>
            </a:r>
          </a:p>
        </p:txBody>
      </p:sp>
    </p:spTree>
    <p:extLst>
      <p:ext uri="{BB962C8B-B14F-4D97-AF65-F5344CB8AC3E}">
        <p14:creationId xmlns:p14="http://schemas.microsoft.com/office/powerpoint/2010/main" val="358672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C2D7B95-458E-40E5-ABB2-069DEC500A35}"/>
              </a:ext>
            </a:extLst>
          </p:cNvPr>
          <p:cNvSpPr txBox="1"/>
          <p:nvPr/>
        </p:nvSpPr>
        <p:spPr>
          <a:xfrm>
            <a:off x="-1" y="164139"/>
            <a:ext cx="2924357" cy="46166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寻找线性壳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9308AB-45BC-4FE3-A51E-182382BC46CD}"/>
              </a:ext>
            </a:extLst>
          </p:cNvPr>
          <p:cNvSpPr txBox="1"/>
          <p:nvPr/>
        </p:nvSpPr>
        <p:spPr>
          <a:xfrm>
            <a:off x="2924356" y="164139"/>
            <a:ext cx="3109822" cy="461665"/>
          </a:xfrm>
          <a:prstGeom prst="rect">
            <a:avLst/>
          </a:prstGeom>
          <a:solidFill>
            <a:schemeClr val="tx1"/>
          </a:solidFill>
          <a:ln w="31750" cap="rnd">
            <a:solidFill>
              <a:schemeClr val="tx1"/>
            </a:solidFill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线性分析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A890D9F-D521-4CE6-87A7-109CFD52F48A}"/>
              </a:ext>
            </a:extLst>
          </p:cNvPr>
          <p:cNvSpPr txBox="1"/>
          <p:nvPr/>
        </p:nvSpPr>
        <p:spPr>
          <a:xfrm>
            <a:off x="6034178" y="164139"/>
            <a:ext cx="3109822" cy="4616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分析与总结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A4235C2-5149-4DBE-9B26-F962A29E0FAE}"/>
              </a:ext>
            </a:extLst>
          </p:cNvPr>
          <p:cNvGrpSpPr/>
          <p:nvPr/>
        </p:nvGrpSpPr>
        <p:grpSpPr>
          <a:xfrm>
            <a:off x="156807" y="727469"/>
            <a:ext cx="1815294" cy="1023274"/>
            <a:chOff x="1390582" y="0"/>
            <a:chExt cx="1733550" cy="963083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D9911376-FCBE-4CA3-92EF-E64678487580}"/>
                </a:ext>
              </a:extLst>
            </p:cNvPr>
            <p:cNvSpPr/>
            <p:nvPr/>
          </p:nvSpPr>
          <p:spPr>
            <a:xfrm>
              <a:off x="1390582" y="0"/>
              <a:ext cx="1733550" cy="96308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矩形: 圆角 4">
              <a:extLst>
                <a:ext uri="{FF2B5EF4-FFF2-40B4-BE49-F238E27FC236}">
                  <a16:creationId xmlns:a16="http://schemas.microsoft.com/office/drawing/2014/main" id="{BF1FB5DE-1783-4A2C-9CCE-404A249BEEF1}"/>
                </a:ext>
              </a:extLst>
            </p:cNvPr>
            <p:cNvSpPr txBox="1"/>
            <p:nvPr/>
          </p:nvSpPr>
          <p:spPr>
            <a:xfrm>
              <a:off x="1418790" y="28208"/>
              <a:ext cx="1677134" cy="9066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300" kern="1200" dirty="0"/>
                <a:t>1</a:t>
              </a:r>
              <a:r>
                <a:rPr lang="en-US" altLang="zh-CN" sz="2300" dirty="0"/>
                <a:t>.</a:t>
              </a:r>
              <a:r>
                <a:rPr lang="zh-CN" altLang="en-US" sz="2300" dirty="0"/>
                <a:t>选取明密文对</a:t>
              </a:r>
              <a:endParaRPr lang="zh-CN" altLang="en-US" sz="2300" kern="1200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DF1A079-B849-488E-821D-7453C25AACFF}"/>
              </a:ext>
            </a:extLst>
          </p:cNvPr>
          <p:cNvGrpSpPr/>
          <p:nvPr/>
        </p:nvGrpSpPr>
        <p:grpSpPr>
          <a:xfrm>
            <a:off x="806888" y="1750745"/>
            <a:ext cx="433387" cy="361156"/>
            <a:chOff x="2040663" y="1023276"/>
            <a:chExt cx="433387" cy="361156"/>
          </a:xfrm>
        </p:grpSpPr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9E6367FA-C431-4AAF-B9A8-E9E76BB61DDF}"/>
                </a:ext>
              </a:extLst>
            </p:cNvPr>
            <p:cNvSpPr/>
            <p:nvPr/>
          </p:nvSpPr>
          <p:spPr>
            <a:xfrm rot="5400000">
              <a:off x="2076779" y="987160"/>
              <a:ext cx="361156" cy="43338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箭头: 右 6">
              <a:extLst>
                <a:ext uri="{FF2B5EF4-FFF2-40B4-BE49-F238E27FC236}">
                  <a16:creationId xmlns:a16="http://schemas.microsoft.com/office/drawing/2014/main" id="{A4B2C1F3-6D9D-4616-8089-17C0679731E6}"/>
                </a:ext>
              </a:extLst>
            </p:cNvPr>
            <p:cNvSpPr txBox="1"/>
            <p:nvPr/>
          </p:nvSpPr>
          <p:spPr>
            <a:xfrm>
              <a:off x="2127341" y="1023276"/>
              <a:ext cx="260033" cy="2528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500" kern="120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6724742-EE82-46A6-9C48-4F8477B05B02}"/>
              </a:ext>
            </a:extLst>
          </p:cNvPr>
          <p:cNvGrpSpPr/>
          <p:nvPr/>
        </p:nvGrpSpPr>
        <p:grpSpPr>
          <a:xfrm>
            <a:off x="156807" y="2172094"/>
            <a:ext cx="1733550" cy="963083"/>
            <a:chOff x="1390582" y="1444625"/>
            <a:chExt cx="1733550" cy="963083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67A3DBFA-550E-42B3-94D0-57078E05C9FC}"/>
                </a:ext>
              </a:extLst>
            </p:cNvPr>
            <p:cNvSpPr/>
            <p:nvPr/>
          </p:nvSpPr>
          <p:spPr>
            <a:xfrm>
              <a:off x="1390582" y="1444625"/>
              <a:ext cx="1733550" cy="96308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矩形: 圆角 8">
              <a:extLst>
                <a:ext uri="{FF2B5EF4-FFF2-40B4-BE49-F238E27FC236}">
                  <a16:creationId xmlns:a16="http://schemas.microsoft.com/office/drawing/2014/main" id="{3B3E36BC-6419-46CD-A96A-C4F3903DB38C}"/>
                </a:ext>
              </a:extLst>
            </p:cNvPr>
            <p:cNvSpPr txBox="1"/>
            <p:nvPr/>
          </p:nvSpPr>
          <p:spPr>
            <a:xfrm>
              <a:off x="1418790" y="1472833"/>
              <a:ext cx="1677134" cy="9066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300" kern="1200" dirty="0"/>
                <a:t>2</a:t>
              </a:r>
              <a:r>
                <a:rPr lang="en-US" altLang="zh-CN" sz="2300" dirty="0"/>
                <a:t>.</a:t>
              </a:r>
              <a:r>
                <a:rPr lang="zh-CN" altLang="en-US" sz="2300" dirty="0"/>
                <a:t>基于多个线性壳恢复密钥</a:t>
              </a:r>
              <a:endParaRPr lang="zh-CN" altLang="en-US" sz="2300" kern="1200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54838AC-86D8-4205-99B3-1662833C74D3}"/>
              </a:ext>
            </a:extLst>
          </p:cNvPr>
          <p:cNvGrpSpPr/>
          <p:nvPr/>
        </p:nvGrpSpPr>
        <p:grpSpPr>
          <a:xfrm>
            <a:off x="806888" y="3195370"/>
            <a:ext cx="433387" cy="361156"/>
            <a:chOff x="2040663" y="2467901"/>
            <a:chExt cx="433387" cy="361156"/>
          </a:xfrm>
        </p:grpSpPr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139DC1C6-166A-46E3-84DF-14368DAE372D}"/>
                </a:ext>
              </a:extLst>
            </p:cNvPr>
            <p:cNvSpPr/>
            <p:nvPr/>
          </p:nvSpPr>
          <p:spPr>
            <a:xfrm rot="5400000">
              <a:off x="2076779" y="2431785"/>
              <a:ext cx="361156" cy="43338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箭头: 右 10">
              <a:extLst>
                <a:ext uri="{FF2B5EF4-FFF2-40B4-BE49-F238E27FC236}">
                  <a16:creationId xmlns:a16="http://schemas.microsoft.com/office/drawing/2014/main" id="{8AB8B6FD-B286-495D-B7FF-9F14D4B9F382}"/>
                </a:ext>
              </a:extLst>
            </p:cNvPr>
            <p:cNvSpPr txBox="1"/>
            <p:nvPr/>
          </p:nvSpPr>
          <p:spPr>
            <a:xfrm>
              <a:off x="2127341" y="2467901"/>
              <a:ext cx="260033" cy="2528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500" kern="120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2886339-AAAB-48D9-8A02-517997D8D419}"/>
              </a:ext>
            </a:extLst>
          </p:cNvPr>
          <p:cNvGrpSpPr/>
          <p:nvPr/>
        </p:nvGrpSpPr>
        <p:grpSpPr>
          <a:xfrm>
            <a:off x="156807" y="3616719"/>
            <a:ext cx="1733550" cy="963083"/>
            <a:chOff x="1390582" y="2889250"/>
            <a:chExt cx="1733550" cy="963083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0F270DC1-69E9-4E0B-A61F-824D98F13A28}"/>
                </a:ext>
              </a:extLst>
            </p:cNvPr>
            <p:cNvSpPr/>
            <p:nvPr/>
          </p:nvSpPr>
          <p:spPr>
            <a:xfrm>
              <a:off x="1390582" y="2889250"/>
              <a:ext cx="1733550" cy="96308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矩形: 圆角 12">
              <a:extLst>
                <a:ext uri="{FF2B5EF4-FFF2-40B4-BE49-F238E27FC236}">
                  <a16:creationId xmlns:a16="http://schemas.microsoft.com/office/drawing/2014/main" id="{5179A65A-440F-40B8-BD6D-9C102666600D}"/>
                </a:ext>
              </a:extLst>
            </p:cNvPr>
            <p:cNvSpPr txBox="1"/>
            <p:nvPr/>
          </p:nvSpPr>
          <p:spPr>
            <a:xfrm>
              <a:off x="1418790" y="2917458"/>
              <a:ext cx="1677134" cy="9066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300" kern="1200" dirty="0"/>
                <a:t>3.</a:t>
              </a:r>
              <a:r>
                <a:rPr lang="zh-CN" altLang="en-US" sz="2300" dirty="0"/>
                <a:t>二次计数得到密钥</a:t>
              </a:r>
              <a:endParaRPr lang="zh-CN" altLang="en-US" sz="2300" kern="1200" dirty="0"/>
            </a:p>
          </p:txBody>
        </p:sp>
      </p:grpSp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A8FA92C1-E08B-4711-A454-DC736D624ACD}"/>
              </a:ext>
            </a:extLst>
          </p:cNvPr>
          <p:cNvSpPr/>
          <p:nvPr/>
        </p:nvSpPr>
        <p:spPr>
          <a:xfrm>
            <a:off x="2622182" y="1438152"/>
            <a:ext cx="6044146" cy="2893326"/>
          </a:xfrm>
          <a:prstGeom prst="wedgeRectCallout">
            <a:avLst>
              <a:gd name="adj1" fmla="val -60239"/>
              <a:gd name="adj2" fmla="val -5419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800" baseline="30000" dirty="0">
              <a:solidFill>
                <a:srgbClr val="000000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FF054B-C139-44DC-BADA-E8D14C2D1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380" y="1942874"/>
            <a:ext cx="2951480" cy="1252495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EFD67796-84FE-4D03-B2D7-6A5D7262F07A}"/>
              </a:ext>
            </a:extLst>
          </p:cNvPr>
          <p:cNvSpPr txBox="1"/>
          <p:nvPr/>
        </p:nvSpPr>
        <p:spPr>
          <a:xfrm>
            <a:off x="2972123" y="1583140"/>
            <a:ext cx="543489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10000"/>
                  </a:schemeClr>
                </a:solidFill>
              </a:rPr>
              <a:t>偏差选取</a:t>
            </a:r>
            <a:r>
              <a:rPr lang="en-US" altLang="zh-CN" sz="1800" dirty="0">
                <a:solidFill>
                  <a:schemeClr val="bg1">
                    <a:lumMod val="10000"/>
                  </a:schemeClr>
                </a:solidFill>
              </a:rPr>
              <a:t>:</a:t>
            </a:r>
            <a:r>
              <a:rPr lang="zh-CN" altLang="en-US" sz="1800" dirty="0">
                <a:solidFill>
                  <a:schemeClr val="bg1">
                    <a:lumMod val="10000"/>
                  </a:schemeClr>
                </a:solidFill>
              </a:rPr>
              <a:t>根据分析的线性壳，我们固定偏差为</a:t>
            </a:r>
            <a:r>
              <a:rPr lang="en-US" altLang="zh-CN" sz="1800" dirty="0">
                <a:solidFill>
                  <a:schemeClr val="bg1">
                    <a:lumMod val="10000"/>
                  </a:schemeClr>
                </a:solidFill>
              </a:rPr>
              <a:t>0.03</a:t>
            </a:r>
          </a:p>
          <a:p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3223607-A6D1-43E0-A54E-76402C75D289}"/>
              </a:ext>
            </a:extLst>
          </p:cNvPr>
          <p:cNvSpPr txBox="1"/>
          <p:nvPr/>
        </p:nvSpPr>
        <p:spPr>
          <a:xfrm>
            <a:off x="3254991" y="3375947"/>
            <a:ext cx="45924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后续分析</a:t>
            </a:r>
            <a:r>
              <a:rPr lang="en-US" altLang="zh-CN" dirty="0"/>
              <a:t>,</a:t>
            </a:r>
            <a:r>
              <a:rPr lang="zh-CN" altLang="en-US" dirty="0"/>
              <a:t>都是基于选择的</a:t>
            </a:r>
            <a:r>
              <a:rPr lang="en-US" altLang="zh-CN" dirty="0"/>
              <a:t>2222</a:t>
            </a:r>
            <a:r>
              <a:rPr lang="zh-CN" altLang="en-US" dirty="0"/>
              <a:t>或者</a:t>
            </a:r>
            <a:r>
              <a:rPr lang="en-US" altLang="zh-CN" dirty="0"/>
              <a:t>8888</a:t>
            </a:r>
            <a:r>
              <a:rPr lang="zh-CN" altLang="en-US" dirty="0"/>
              <a:t>个明密文对</a:t>
            </a:r>
          </a:p>
        </p:txBody>
      </p:sp>
    </p:spTree>
    <p:extLst>
      <p:ext uri="{BB962C8B-B14F-4D97-AF65-F5344CB8AC3E}">
        <p14:creationId xmlns:p14="http://schemas.microsoft.com/office/powerpoint/2010/main" val="4573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C2D7B95-458E-40E5-ABB2-069DEC500A35}"/>
              </a:ext>
            </a:extLst>
          </p:cNvPr>
          <p:cNvSpPr txBox="1"/>
          <p:nvPr/>
        </p:nvSpPr>
        <p:spPr>
          <a:xfrm>
            <a:off x="-1" y="164139"/>
            <a:ext cx="2924357" cy="46166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寻找线性壳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9308AB-45BC-4FE3-A51E-182382BC46CD}"/>
              </a:ext>
            </a:extLst>
          </p:cNvPr>
          <p:cNvSpPr txBox="1"/>
          <p:nvPr/>
        </p:nvSpPr>
        <p:spPr>
          <a:xfrm>
            <a:off x="2924356" y="164139"/>
            <a:ext cx="3109822" cy="461665"/>
          </a:xfrm>
          <a:prstGeom prst="rect">
            <a:avLst/>
          </a:prstGeom>
          <a:solidFill>
            <a:schemeClr val="tx1"/>
          </a:solidFill>
          <a:ln w="31750" cap="rnd">
            <a:solidFill>
              <a:schemeClr val="tx1"/>
            </a:solidFill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线性分析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A890D9F-D521-4CE6-87A7-109CFD52F48A}"/>
              </a:ext>
            </a:extLst>
          </p:cNvPr>
          <p:cNvSpPr txBox="1"/>
          <p:nvPr/>
        </p:nvSpPr>
        <p:spPr>
          <a:xfrm>
            <a:off x="6034178" y="164139"/>
            <a:ext cx="3109822" cy="4616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分析与总结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A4235C2-5149-4DBE-9B26-F962A29E0FAE}"/>
              </a:ext>
            </a:extLst>
          </p:cNvPr>
          <p:cNvGrpSpPr/>
          <p:nvPr/>
        </p:nvGrpSpPr>
        <p:grpSpPr>
          <a:xfrm>
            <a:off x="156807" y="727469"/>
            <a:ext cx="1815294" cy="1023274"/>
            <a:chOff x="1390582" y="0"/>
            <a:chExt cx="1733550" cy="963083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D9911376-FCBE-4CA3-92EF-E64678487580}"/>
                </a:ext>
              </a:extLst>
            </p:cNvPr>
            <p:cNvSpPr/>
            <p:nvPr/>
          </p:nvSpPr>
          <p:spPr>
            <a:xfrm>
              <a:off x="1390582" y="0"/>
              <a:ext cx="1733550" cy="96308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矩形: 圆角 4">
              <a:extLst>
                <a:ext uri="{FF2B5EF4-FFF2-40B4-BE49-F238E27FC236}">
                  <a16:creationId xmlns:a16="http://schemas.microsoft.com/office/drawing/2014/main" id="{BF1FB5DE-1783-4A2C-9CCE-404A249BEEF1}"/>
                </a:ext>
              </a:extLst>
            </p:cNvPr>
            <p:cNvSpPr txBox="1"/>
            <p:nvPr/>
          </p:nvSpPr>
          <p:spPr>
            <a:xfrm>
              <a:off x="1418790" y="28208"/>
              <a:ext cx="1677134" cy="9066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300" kern="1200" dirty="0"/>
                <a:t>1</a:t>
              </a:r>
              <a:r>
                <a:rPr lang="en-US" altLang="zh-CN" sz="2300" dirty="0"/>
                <a:t>.</a:t>
              </a:r>
              <a:r>
                <a:rPr lang="zh-CN" altLang="en-US" sz="2300" dirty="0"/>
                <a:t>选取明密文对</a:t>
              </a:r>
              <a:endParaRPr lang="zh-CN" altLang="en-US" sz="2300" kern="1200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DF1A079-B849-488E-821D-7453C25AACFF}"/>
              </a:ext>
            </a:extLst>
          </p:cNvPr>
          <p:cNvGrpSpPr/>
          <p:nvPr/>
        </p:nvGrpSpPr>
        <p:grpSpPr>
          <a:xfrm>
            <a:off x="806888" y="1750745"/>
            <a:ext cx="433387" cy="361156"/>
            <a:chOff x="2040663" y="1023276"/>
            <a:chExt cx="433387" cy="361156"/>
          </a:xfrm>
        </p:grpSpPr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9E6367FA-C431-4AAF-B9A8-E9E76BB61DDF}"/>
                </a:ext>
              </a:extLst>
            </p:cNvPr>
            <p:cNvSpPr/>
            <p:nvPr/>
          </p:nvSpPr>
          <p:spPr>
            <a:xfrm rot="5400000">
              <a:off x="2076779" y="987160"/>
              <a:ext cx="361156" cy="43338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箭头: 右 6">
              <a:extLst>
                <a:ext uri="{FF2B5EF4-FFF2-40B4-BE49-F238E27FC236}">
                  <a16:creationId xmlns:a16="http://schemas.microsoft.com/office/drawing/2014/main" id="{A4B2C1F3-6D9D-4616-8089-17C0679731E6}"/>
                </a:ext>
              </a:extLst>
            </p:cNvPr>
            <p:cNvSpPr txBox="1"/>
            <p:nvPr/>
          </p:nvSpPr>
          <p:spPr>
            <a:xfrm>
              <a:off x="2127341" y="1023276"/>
              <a:ext cx="260033" cy="2528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500" kern="120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6724742-EE82-46A6-9C48-4F8477B05B02}"/>
              </a:ext>
            </a:extLst>
          </p:cNvPr>
          <p:cNvGrpSpPr/>
          <p:nvPr/>
        </p:nvGrpSpPr>
        <p:grpSpPr>
          <a:xfrm>
            <a:off x="156807" y="2172094"/>
            <a:ext cx="1733550" cy="963083"/>
            <a:chOff x="1390582" y="1444625"/>
            <a:chExt cx="1733550" cy="963083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67A3DBFA-550E-42B3-94D0-57078E05C9FC}"/>
                </a:ext>
              </a:extLst>
            </p:cNvPr>
            <p:cNvSpPr/>
            <p:nvPr/>
          </p:nvSpPr>
          <p:spPr>
            <a:xfrm>
              <a:off x="1390582" y="1444625"/>
              <a:ext cx="1733550" cy="96308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矩形: 圆角 8">
              <a:extLst>
                <a:ext uri="{FF2B5EF4-FFF2-40B4-BE49-F238E27FC236}">
                  <a16:creationId xmlns:a16="http://schemas.microsoft.com/office/drawing/2014/main" id="{3B3E36BC-6419-46CD-A96A-C4F3903DB38C}"/>
                </a:ext>
              </a:extLst>
            </p:cNvPr>
            <p:cNvSpPr txBox="1"/>
            <p:nvPr/>
          </p:nvSpPr>
          <p:spPr>
            <a:xfrm>
              <a:off x="1418790" y="1472833"/>
              <a:ext cx="1677134" cy="9066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300" kern="1200" dirty="0"/>
                <a:t>2</a:t>
              </a:r>
              <a:r>
                <a:rPr lang="en-US" altLang="zh-CN" sz="2300" dirty="0"/>
                <a:t>.</a:t>
              </a:r>
              <a:r>
                <a:rPr lang="zh-CN" altLang="en-US" sz="2300" dirty="0"/>
                <a:t>线性壳恢复密钥</a:t>
              </a:r>
              <a:endParaRPr lang="zh-CN" altLang="en-US" sz="2300" kern="1200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54838AC-86D8-4205-99B3-1662833C74D3}"/>
              </a:ext>
            </a:extLst>
          </p:cNvPr>
          <p:cNvGrpSpPr/>
          <p:nvPr/>
        </p:nvGrpSpPr>
        <p:grpSpPr>
          <a:xfrm>
            <a:off x="806888" y="3195370"/>
            <a:ext cx="433387" cy="361156"/>
            <a:chOff x="2040663" y="2467901"/>
            <a:chExt cx="433387" cy="361156"/>
          </a:xfrm>
        </p:grpSpPr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139DC1C6-166A-46E3-84DF-14368DAE372D}"/>
                </a:ext>
              </a:extLst>
            </p:cNvPr>
            <p:cNvSpPr/>
            <p:nvPr/>
          </p:nvSpPr>
          <p:spPr>
            <a:xfrm rot="5400000">
              <a:off x="2076779" y="2431785"/>
              <a:ext cx="361156" cy="43338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箭头: 右 10">
              <a:extLst>
                <a:ext uri="{FF2B5EF4-FFF2-40B4-BE49-F238E27FC236}">
                  <a16:creationId xmlns:a16="http://schemas.microsoft.com/office/drawing/2014/main" id="{8AB8B6FD-B286-495D-B7FF-9F14D4B9F382}"/>
                </a:ext>
              </a:extLst>
            </p:cNvPr>
            <p:cNvSpPr txBox="1"/>
            <p:nvPr/>
          </p:nvSpPr>
          <p:spPr>
            <a:xfrm>
              <a:off x="2127341" y="2467901"/>
              <a:ext cx="260033" cy="2528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500" kern="120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2886339-AAAB-48D9-8A02-517997D8D419}"/>
              </a:ext>
            </a:extLst>
          </p:cNvPr>
          <p:cNvGrpSpPr/>
          <p:nvPr/>
        </p:nvGrpSpPr>
        <p:grpSpPr>
          <a:xfrm>
            <a:off x="156807" y="3616719"/>
            <a:ext cx="1733550" cy="963083"/>
            <a:chOff x="1390582" y="2889250"/>
            <a:chExt cx="1733550" cy="963083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0F270DC1-69E9-4E0B-A61F-824D98F13A28}"/>
                </a:ext>
              </a:extLst>
            </p:cNvPr>
            <p:cNvSpPr/>
            <p:nvPr/>
          </p:nvSpPr>
          <p:spPr>
            <a:xfrm>
              <a:off x="1390582" y="2889250"/>
              <a:ext cx="1733550" cy="96308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矩形: 圆角 12">
              <a:extLst>
                <a:ext uri="{FF2B5EF4-FFF2-40B4-BE49-F238E27FC236}">
                  <a16:creationId xmlns:a16="http://schemas.microsoft.com/office/drawing/2014/main" id="{5179A65A-440F-40B8-BD6D-9C102666600D}"/>
                </a:ext>
              </a:extLst>
            </p:cNvPr>
            <p:cNvSpPr txBox="1"/>
            <p:nvPr/>
          </p:nvSpPr>
          <p:spPr>
            <a:xfrm>
              <a:off x="1418790" y="2917458"/>
              <a:ext cx="1677134" cy="9066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300" kern="1200" dirty="0"/>
                <a:t>3.</a:t>
              </a:r>
              <a:r>
                <a:rPr lang="zh-CN" altLang="en-US" sz="2300" dirty="0"/>
                <a:t>二次计数得到密钥</a:t>
              </a:r>
              <a:endParaRPr lang="zh-CN" altLang="en-US" sz="2300" kern="1200" dirty="0"/>
            </a:p>
          </p:txBody>
        </p:sp>
      </p:grpSp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A8FA92C1-E08B-4711-A454-DC736D624ACD}"/>
              </a:ext>
            </a:extLst>
          </p:cNvPr>
          <p:cNvSpPr/>
          <p:nvPr/>
        </p:nvSpPr>
        <p:spPr>
          <a:xfrm>
            <a:off x="2622182" y="1179758"/>
            <a:ext cx="6044146" cy="2893326"/>
          </a:xfrm>
          <a:prstGeom prst="wedgeRectCallout">
            <a:avLst>
              <a:gd name="adj1" fmla="val -61481"/>
              <a:gd name="adj2" fmla="val -159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800" baseline="30000" dirty="0">
              <a:solidFill>
                <a:srgbClr val="000000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D48BDAC-297C-4F87-AF5B-065A9DF7C8D1}"/>
                  </a:ext>
                </a:extLst>
              </p:cNvPr>
              <p:cNvSpPr txBox="1"/>
              <p:nvPr/>
            </p:nvSpPr>
            <p:spPr>
              <a:xfrm>
                <a:off x="2806285" y="1248908"/>
                <a:ext cx="5432171" cy="2121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zh-CN" altLang="en-US" sz="1800" dirty="0"/>
                  <a:t>对每一个密文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1800" dirty="0"/>
                  <a:t>，根据输出掩码非零位置</a:t>
                </a:r>
                <a:r>
                  <a:rPr lang="en-US" altLang="zh-CN" sz="1800" dirty="0"/>
                  <a:t>,</a:t>
                </a:r>
                <a:r>
                  <a:rPr lang="zh-CN" altLang="en-US" sz="1800" dirty="0"/>
                  <a:t>找到对应活跃</a:t>
                </a:r>
                <a:r>
                  <a:rPr lang="en-US" altLang="zh-CN" sz="1800" dirty="0"/>
                  <a:t>S</a:t>
                </a:r>
                <a:r>
                  <a:rPr lang="zh-CN" altLang="en-US" sz="1800" dirty="0"/>
                  <a:t>盒位置</a:t>
                </a:r>
                <a:r>
                  <a:rPr lang="en-US" altLang="zh-CN" sz="1800" dirty="0"/>
                  <a:t>,</a:t>
                </a:r>
                <a:r>
                  <a:rPr lang="zh-CN" altLang="en-US" sz="1800" dirty="0"/>
                  <a:t>对此</a:t>
                </a:r>
                <a:r>
                  <a:rPr lang="en-US" altLang="zh-CN" sz="1800" dirty="0"/>
                  <a:t>4bit</a:t>
                </a:r>
                <a:r>
                  <a:rPr lang="zh-CN" altLang="en-US" sz="1800" dirty="0"/>
                  <a:t>密文反向一轮</a:t>
                </a:r>
                <a:r>
                  <a:rPr lang="en-US" altLang="zh-CN" sz="1800" dirty="0"/>
                  <a:t>,</a:t>
                </a:r>
                <a:r>
                  <a:rPr lang="zh-CN" altLang="en-US" sz="1800" dirty="0"/>
                  <a:t>得到结果带入线性逼近式左侧</a:t>
                </a:r>
                <a:r>
                  <a:rPr lang="en-US" altLang="zh-CN" sz="1800" dirty="0"/>
                  <a:t>,</a:t>
                </a:r>
                <a:r>
                  <a:rPr lang="zh-CN" altLang="en-US" sz="1800" dirty="0"/>
                  <a:t>如果为</a:t>
                </a:r>
                <a:r>
                  <a:rPr lang="en-US" altLang="zh-CN" sz="1800" dirty="0"/>
                  <a:t>0,</a:t>
                </a:r>
                <a:r>
                  <a:rPr lang="zh-CN" altLang="en-US" sz="1800" dirty="0"/>
                  <a:t>则给相应计数器索引位置加</a:t>
                </a:r>
                <a:r>
                  <a:rPr lang="en-US" altLang="zh-CN" sz="1800" dirty="0"/>
                  <a:t>1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sz="1800" dirty="0"/>
                  <a:t>将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latin typeface="Cambria Math" panose="02040503050406030204" pitchFamily="18" charset="0"/>
                      </a:rPr>
                      <m:t>计数器</m:t>
                    </m:r>
                  </m:oMath>
                </a14:m>
                <a:r>
                  <a:rPr lang="zh-CN" altLang="en-US" sz="1800" dirty="0"/>
                  <a:t>值</a:t>
                </a:r>
                <a14:m>
                  <m:oMath xmlns:m="http://schemas.openxmlformats.org/officeDocument/2006/math"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进行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sz="1800" i="1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8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1800" dirty="0"/>
                  <a:t>处理的值从大到小排列，输出</a:t>
                </a:r>
                <a:r>
                  <a:rPr lang="zh-CN" altLang="en-US" sz="1800" dirty="0">
                    <a:solidFill>
                      <a:srgbClr val="C00000"/>
                    </a:solidFill>
                  </a:rPr>
                  <a:t>前</a:t>
                </a:r>
                <a:r>
                  <a:rPr lang="en-US" altLang="zh-CN" sz="1800" dirty="0">
                    <a:solidFill>
                      <a:srgbClr val="C00000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zh-CN" altLang="en-US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个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/>
                  <a:t>作为</a:t>
                </a:r>
                <a:r>
                  <a:rPr lang="zh-CN" altLang="en-US" sz="1800" dirty="0">
                    <a:solidFill>
                      <a:srgbClr val="C00000"/>
                    </a:solidFill>
                  </a:rPr>
                  <a:t>可能的</a:t>
                </a:r>
                <a:r>
                  <a:rPr lang="zh-CN" altLang="en-US" sz="1800" dirty="0"/>
                  <a:t>正确密钥值</a:t>
                </a:r>
                <a:endParaRPr lang="en-US" altLang="zh-CN" sz="1800" dirty="0"/>
              </a:p>
              <a:p>
                <a:endParaRPr lang="zh-CN" altLang="en-US" sz="16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D48BDAC-297C-4F87-AF5B-065A9DF7C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285" y="1248908"/>
                <a:ext cx="5432171" cy="2121030"/>
              </a:xfrm>
              <a:prstGeom prst="rect">
                <a:avLst/>
              </a:prstGeom>
              <a:blipFill>
                <a:blip r:embed="rId3"/>
                <a:stretch>
                  <a:fillRect l="-898" t="-1724" r="-5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图片 25">
            <a:extLst>
              <a:ext uri="{FF2B5EF4-FFF2-40B4-BE49-F238E27FC236}">
                <a16:creationId xmlns:a16="http://schemas.microsoft.com/office/drawing/2014/main" id="{7141AB95-690C-47EC-B5A9-EB4B1FB7D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352" y="3262358"/>
            <a:ext cx="3322608" cy="7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60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C2D7B95-458E-40E5-ABB2-069DEC500A35}"/>
              </a:ext>
            </a:extLst>
          </p:cNvPr>
          <p:cNvSpPr txBox="1"/>
          <p:nvPr/>
        </p:nvSpPr>
        <p:spPr>
          <a:xfrm>
            <a:off x="-1" y="164139"/>
            <a:ext cx="2924357" cy="46166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寻找线性壳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9308AB-45BC-4FE3-A51E-182382BC46CD}"/>
              </a:ext>
            </a:extLst>
          </p:cNvPr>
          <p:cNvSpPr txBox="1"/>
          <p:nvPr/>
        </p:nvSpPr>
        <p:spPr>
          <a:xfrm>
            <a:off x="2924356" y="164139"/>
            <a:ext cx="3109822" cy="461665"/>
          </a:xfrm>
          <a:prstGeom prst="rect">
            <a:avLst/>
          </a:prstGeom>
          <a:solidFill>
            <a:schemeClr val="tx1"/>
          </a:solidFill>
          <a:ln w="31750" cap="rnd">
            <a:solidFill>
              <a:schemeClr val="tx1"/>
            </a:solidFill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线性分析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A890D9F-D521-4CE6-87A7-109CFD52F48A}"/>
              </a:ext>
            </a:extLst>
          </p:cNvPr>
          <p:cNvSpPr txBox="1"/>
          <p:nvPr/>
        </p:nvSpPr>
        <p:spPr>
          <a:xfrm>
            <a:off x="6034178" y="164139"/>
            <a:ext cx="3109822" cy="4616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分析与总结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A4235C2-5149-4DBE-9B26-F962A29E0FAE}"/>
              </a:ext>
            </a:extLst>
          </p:cNvPr>
          <p:cNvGrpSpPr/>
          <p:nvPr/>
        </p:nvGrpSpPr>
        <p:grpSpPr>
          <a:xfrm>
            <a:off x="156807" y="727469"/>
            <a:ext cx="1815294" cy="1023274"/>
            <a:chOff x="1390582" y="0"/>
            <a:chExt cx="1733550" cy="963083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D9911376-FCBE-4CA3-92EF-E64678487580}"/>
                </a:ext>
              </a:extLst>
            </p:cNvPr>
            <p:cNvSpPr/>
            <p:nvPr/>
          </p:nvSpPr>
          <p:spPr>
            <a:xfrm>
              <a:off x="1390582" y="0"/>
              <a:ext cx="1733550" cy="96308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矩形: 圆角 4">
              <a:extLst>
                <a:ext uri="{FF2B5EF4-FFF2-40B4-BE49-F238E27FC236}">
                  <a16:creationId xmlns:a16="http://schemas.microsoft.com/office/drawing/2014/main" id="{BF1FB5DE-1783-4A2C-9CCE-404A249BEEF1}"/>
                </a:ext>
              </a:extLst>
            </p:cNvPr>
            <p:cNvSpPr txBox="1"/>
            <p:nvPr/>
          </p:nvSpPr>
          <p:spPr>
            <a:xfrm>
              <a:off x="1418790" y="28208"/>
              <a:ext cx="1677134" cy="9066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300" kern="1200" dirty="0"/>
                <a:t>1</a:t>
              </a:r>
              <a:r>
                <a:rPr lang="en-US" altLang="zh-CN" sz="2300" dirty="0"/>
                <a:t>.</a:t>
              </a:r>
              <a:r>
                <a:rPr lang="zh-CN" altLang="en-US" sz="2300" dirty="0"/>
                <a:t>选取明密文对</a:t>
              </a:r>
              <a:endParaRPr lang="zh-CN" altLang="en-US" sz="2300" kern="1200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DF1A079-B849-488E-821D-7453C25AACFF}"/>
              </a:ext>
            </a:extLst>
          </p:cNvPr>
          <p:cNvGrpSpPr/>
          <p:nvPr/>
        </p:nvGrpSpPr>
        <p:grpSpPr>
          <a:xfrm>
            <a:off x="806888" y="1750745"/>
            <a:ext cx="433387" cy="361156"/>
            <a:chOff x="2040663" y="1023276"/>
            <a:chExt cx="433387" cy="361156"/>
          </a:xfrm>
        </p:grpSpPr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9E6367FA-C431-4AAF-B9A8-E9E76BB61DDF}"/>
                </a:ext>
              </a:extLst>
            </p:cNvPr>
            <p:cNvSpPr/>
            <p:nvPr/>
          </p:nvSpPr>
          <p:spPr>
            <a:xfrm rot="5400000">
              <a:off x="2076779" y="987160"/>
              <a:ext cx="361156" cy="43338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箭头: 右 6">
              <a:extLst>
                <a:ext uri="{FF2B5EF4-FFF2-40B4-BE49-F238E27FC236}">
                  <a16:creationId xmlns:a16="http://schemas.microsoft.com/office/drawing/2014/main" id="{A4B2C1F3-6D9D-4616-8089-17C0679731E6}"/>
                </a:ext>
              </a:extLst>
            </p:cNvPr>
            <p:cNvSpPr txBox="1"/>
            <p:nvPr/>
          </p:nvSpPr>
          <p:spPr>
            <a:xfrm>
              <a:off x="2127341" y="1023276"/>
              <a:ext cx="260033" cy="2528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500" kern="120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6724742-EE82-46A6-9C48-4F8477B05B02}"/>
              </a:ext>
            </a:extLst>
          </p:cNvPr>
          <p:cNvGrpSpPr/>
          <p:nvPr/>
        </p:nvGrpSpPr>
        <p:grpSpPr>
          <a:xfrm>
            <a:off x="156807" y="2172094"/>
            <a:ext cx="1733550" cy="963083"/>
            <a:chOff x="1390582" y="1444625"/>
            <a:chExt cx="1733550" cy="963083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67A3DBFA-550E-42B3-94D0-57078E05C9FC}"/>
                </a:ext>
              </a:extLst>
            </p:cNvPr>
            <p:cNvSpPr/>
            <p:nvPr/>
          </p:nvSpPr>
          <p:spPr>
            <a:xfrm>
              <a:off x="1390582" y="1444625"/>
              <a:ext cx="1733550" cy="96308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矩形: 圆角 8">
              <a:extLst>
                <a:ext uri="{FF2B5EF4-FFF2-40B4-BE49-F238E27FC236}">
                  <a16:creationId xmlns:a16="http://schemas.microsoft.com/office/drawing/2014/main" id="{3B3E36BC-6419-46CD-A96A-C4F3903DB38C}"/>
                </a:ext>
              </a:extLst>
            </p:cNvPr>
            <p:cNvSpPr txBox="1"/>
            <p:nvPr/>
          </p:nvSpPr>
          <p:spPr>
            <a:xfrm>
              <a:off x="1418790" y="1472833"/>
              <a:ext cx="1677134" cy="9066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300" kern="1200" dirty="0"/>
                <a:t>2</a:t>
              </a:r>
              <a:r>
                <a:rPr lang="en-US" altLang="zh-CN" sz="2300" dirty="0"/>
                <a:t>.</a:t>
              </a:r>
              <a:r>
                <a:rPr lang="zh-CN" altLang="en-US" sz="2300" dirty="0"/>
                <a:t>基于多个线性壳恢复密钥</a:t>
              </a:r>
              <a:endParaRPr lang="zh-CN" altLang="en-US" sz="2300" kern="1200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54838AC-86D8-4205-99B3-1662833C74D3}"/>
              </a:ext>
            </a:extLst>
          </p:cNvPr>
          <p:cNvGrpSpPr/>
          <p:nvPr/>
        </p:nvGrpSpPr>
        <p:grpSpPr>
          <a:xfrm>
            <a:off x="806888" y="3195370"/>
            <a:ext cx="433387" cy="361156"/>
            <a:chOff x="2040663" y="2467901"/>
            <a:chExt cx="433387" cy="361156"/>
          </a:xfrm>
        </p:grpSpPr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139DC1C6-166A-46E3-84DF-14368DAE372D}"/>
                </a:ext>
              </a:extLst>
            </p:cNvPr>
            <p:cNvSpPr/>
            <p:nvPr/>
          </p:nvSpPr>
          <p:spPr>
            <a:xfrm rot="5400000">
              <a:off x="2076779" y="2431785"/>
              <a:ext cx="361156" cy="43338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箭头: 右 10">
              <a:extLst>
                <a:ext uri="{FF2B5EF4-FFF2-40B4-BE49-F238E27FC236}">
                  <a16:creationId xmlns:a16="http://schemas.microsoft.com/office/drawing/2014/main" id="{8AB8B6FD-B286-495D-B7FF-9F14D4B9F382}"/>
                </a:ext>
              </a:extLst>
            </p:cNvPr>
            <p:cNvSpPr txBox="1"/>
            <p:nvPr/>
          </p:nvSpPr>
          <p:spPr>
            <a:xfrm>
              <a:off x="2127341" y="2467901"/>
              <a:ext cx="260033" cy="2528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500" kern="120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2886339-AAAB-48D9-8A02-517997D8D419}"/>
              </a:ext>
            </a:extLst>
          </p:cNvPr>
          <p:cNvGrpSpPr/>
          <p:nvPr/>
        </p:nvGrpSpPr>
        <p:grpSpPr>
          <a:xfrm>
            <a:off x="156807" y="3616719"/>
            <a:ext cx="1733550" cy="963083"/>
            <a:chOff x="1390582" y="2889250"/>
            <a:chExt cx="1733550" cy="963083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0F270DC1-69E9-4E0B-A61F-824D98F13A28}"/>
                </a:ext>
              </a:extLst>
            </p:cNvPr>
            <p:cNvSpPr/>
            <p:nvPr/>
          </p:nvSpPr>
          <p:spPr>
            <a:xfrm>
              <a:off x="1390582" y="2889250"/>
              <a:ext cx="1733550" cy="96308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矩形: 圆角 12">
              <a:extLst>
                <a:ext uri="{FF2B5EF4-FFF2-40B4-BE49-F238E27FC236}">
                  <a16:creationId xmlns:a16="http://schemas.microsoft.com/office/drawing/2014/main" id="{5179A65A-440F-40B8-BD6D-9C102666600D}"/>
                </a:ext>
              </a:extLst>
            </p:cNvPr>
            <p:cNvSpPr txBox="1"/>
            <p:nvPr/>
          </p:nvSpPr>
          <p:spPr>
            <a:xfrm>
              <a:off x="1418790" y="2917458"/>
              <a:ext cx="1677134" cy="9066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300" kern="1200" dirty="0"/>
                <a:t>3.</a:t>
              </a:r>
              <a:r>
                <a:rPr lang="zh-CN" altLang="en-US" sz="2300" dirty="0"/>
                <a:t>二次计数得到密钥</a:t>
              </a:r>
              <a:endParaRPr lang="zh-CN" altLang="en-US" sz="2300" kern="1200" dirty="0"/>
            </a:p>
          </p:txBody>
        </p:sp>
      </p:grpSp>
      <p:pic>
        <p:nvPicPr>
          <p:cNvPr id="3" name="图形 2" descr="无填充的惊讶表情">
            <a:extLst>
              <a:ext uri="{FF2B5EF4-FFF2-40B4-BE49-F238E27FC236}">
                <a16:creationId xmlns:a16="http://schemas.microsoft.com/office/drawing/2014/main" id="{399C0F63-DE5E-4CC9-8E7B-572CA93B9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2127" y="1293543"/>
            <a:ext cx="914400" cy="914400"/>
          </a:xfrm>
          <a:prstGeom prst="rect">
            <a:avLst/>
          </a:prstGeom>
        </p:spPr>
      </p:pic>
      <p:pic>
        <p:nvPicPr>
          <p:cNvPr id="5" name="图形 4" descr="灯泡和齿轮">
            <a:extLst>
              <a:ext uri="{FF2B5EF4-FFF2-40B4-BE49-F238E27FC236}">
                <a16:creationId xmlns:a16="http://schemas.microsoft.com/office/drawing/2014/main" id="{3C53446C-3315-4EFD-9070-DD539C74FD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48442" y="3135177"/>
            <a:ext cx="914400" cy="914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A941803-CFFB-43F8-83A8-9ACC520179F8}"/>
              </a:ext>
            </a:extLst>
          </p:cNvPr>
          <p:cNvSpPr txBox="1"/>
          <p:nvPr/>
        </p:nvSpPr>
        <p:spPr>
          <a:xfrm>
            <a:off x="2608078" y="1084689"/>
            <a:ext cx="2230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pc="300" dirty="0">
                <a:solidFill>
                  <a:srgbClr val="FF0000"/>
                </a:solidFill>
              </a:rPr>
              <a:t>结果并不理想</a:t>
            </a:r>
            <a:r>
              <a:rPr lang="en-US" altLang="zh-CN" sz="1800" spc="300" dirty="0">
                <a:solidFill>
                  <a:srgbClr val="FF0000"/>
                </a:solidFill>
              </a:rPr>
              <a:t>,</a:t>
            </a:r>
          </a:p>
          <a:p>
            <a:r>
              <a:rPr lang="zh-CN" altLang="en-US" sz="1800" spc="300" dirty="0">
                <a:solidFill>
                  <a:srgbClr val="FF0000"/>
                </a:solidFill>
              </a:rPr>
              <a:t>很多线性壳会得出错误密钥</a:t>
            </a:r>
            <a:r>
              <a:rPr lang="en-US" altLang="zh-CN" sz="1800" spc="300" dirty="0">
                <a:solidFill>
                  <a:srgbClr val="FF0000"/>
                </a:solidFill>
              </a:rPr>
              <a:t>.</a:t>
            </a:r>
            <a:endParaRPr lang="zh-CN" altLang="en-US" sz="1800" spc="300" dirty="0">
              <a:solidFill>
                <a:srgbClr val="FF0000"/>
              </a:solidFill>
            </a:endParaRPr>
          </a:p>
        </p:txBody>
      </p:sp>
      <p:sp>
        <p:nvSpPr>
          <p:cNvPr id="27" name="对话气泡: 椭圆形 26">
            <a:extLst>
              <a:ext uri="{FF2B5EF4-FFF2-40B4-BE49-F238E27FC236}">
                <a16:creationId xmlns:a16="http://schemas.microsoft.com/office/drawing/2014/main" id="{5A0771AB-41D8-46A0-8103-0E5C3D634BA5}"/>
              </a:ext>
            </a:extLst>
          </p:cNvPr>
          <p:cNvSpPr/>
          <p:nvPr/>
        </p:nvSpPr>
        <p:spPr>
          <a:xfrm>
            <a:off x="3638995" y="2274390"/>
            <a:ext cx="2634018" cy="1155110"/>
          </a:xfrm>
          <a:prstGeom prst="wedgeEllipseCallout">
            <a:avLst>
              <a:gd name="adj1" fmla="val 42898"/>
              <a:gd name="adj2" fmla="val 48591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333333"/>
                </a:solidFill>
              </a:rPr>
              <a:t>多个线性壳</a:t>
            </a:r>
          </a:p>
        </p:txBody>
      </p:sp>
    </p:spTree>
    <p:extLst>
      <p:ext uri="{BB962C8B-B14F-4D97-AF65-F5344CB8AC3E}">
        <p14:creationId xmlns:p14="http://schemas.microsoft.com/office/powerpoint/2010/main" val="3783501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7" grpId="0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C2D7B95-458E-40E5-ABB2-069DEC500A35}"/>
              </a:ext>
            </a:extLst>
          </p:cNvPr>
          <p:cNvSpPr txBox="1"/>
          <p:nvPr/>
        </p:nvSpPr>
        <p:spPr>
          <a:xfrm>
            <a:off x="-1" y="164139"/>
            <a:ext cx="2924357" cy="46166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寻找线性壳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9308AB-45BC-4FE3-A51E-182382BC46CD}"/>
              </a:ext>
            </a:extLst>
          </p:cNvPr>
          <p:cNvSpPr txBox="1"/>
          <p:nvPr/>
        </p:nvSpPr>
        <p:spPr>
          <a:xfrm>
            <a:off x="2924356" y="164139"/>
            <a:ext cx="3109822" cy="461665"/>
          </a:xfrm>
          <a:prstGeom prst="rect">
            <a:avLst/>
          </a:prstGeom>
          <a:solidFill>
            <a:schemeClr val="tx1"/>
          </a:solidFill>
          <a:ln w="31750" cap="rnd">
            <a:solidFill>
              <a:schemeClr val="tx1"/>
            </a:solidFill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线性分析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A890D9F-D521-4CE6-87A7-109CFD52F48A}"/>
              </a:ext>
            </a:extLst>
          </p:cNvPr>
          <p:cNvSpPr txBox="1"/>
          <p:nvPr/>
        </p:nvSpPr>
        <p:spPr>
          <a:xfrm>
            <a:off x="6034178" y="164139"/>
            <a:ext cx="3109822" cy="4616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分析与总结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A4235C2-5149-4DBE-9B26-F962A29E0FAE}"/>
              </a:ext>
            </a:extLst>
          </p:cNvPr>
          <p:cNvGrpSpPr/>
          <p:nvPr/>
        </p:nvGrpSpPr>
        <p:grpSpPr>
          <a:xfrm>
            <a:off x="156807" y="727469"/>
            <a:ext cx="1815294" cy="1023274"/>
            <a:chOff x="1390582" y="0"/>
            <a:chExt cx="1733550" cy="963083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D9911376-FCBE-4CA3-92EF-E64678487580}"/>
                </a:ext>
              </a:extLst>
            </p:cNvPr>
            <p:cNvSpPr/>
            <p:nvPr/>
          </p:nvSpPr>
          <p:spPr>
            <a:xfrm>
              <a:off x="1390582" y="0"/>
              <a:ext cx="1733550" cy="96308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矩形: 圆角 4">
              <a:extLst>
                <a:ext uri="{FF2B5EF4-FFF2-40B4-BE49-F238E27FC236}">
                  <a16:creationId xmlns:a16="http://schemas.microsoft.com/office/drawing/2014/main" id="{BF1FB5DE-1783-4A2C-9CCE-404A249BEEF1}"/>
                </a:ext>
              </a:extLst>
            </p:cNvPr>
            <p:cNvSpPr txBox="1"/>
            <p:nvPr/>
          </p:nvSpPr>
          <p:spPr>
            <a:xfrm>
              <a:off x="1418790" y="28208"/>
              <a:ext cx="1677134" cy="9066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300" kern="1200" dirty="0"/>
                <a:t>1</a:t>
              </a:r>
              <a:r>
                <a:rPr lang="en-US" altLang="zh-CN" sz="2300" dirty="0"/>
                <a:t>.</a:t>
              </a:r>
              <a:r>
                <a:rPr lang="zh-CN" altLang="en-US" sz="2300" dirty="0"/>
                <a:t>选取明密文对</a:t>
              </a:r>
              <a:endParaRPr lang="zh-CN" altLang="en-US" sz="2300" kern="1200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DF1A079-B849-488E-821D-7453C25AACFF}"/>
              </a:ext>
            </a:extLst>
          </p:cNvPr>
          <p:cNvGrpSpPr/>
          <p:nvPr/>
        </p:nvGrpSpPr>
        <p:grpSpPr>
          <a:xfrm>
            <a:off x="806888" y="1750745"/>
            <a:ext cx="433387" cy="361156"/>
            <a:chOff x="2040663" y="1023276"/>
            <a:chExt cx="433387" cy="361156"/>
          </a:xfrm>
        </p:grpSpPr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9E6367FA-C431-4AAF-B9A8-E9E76BB61DDF}"/>
                </a:ext>
              </a:extLst>
            </p:cNvPr>
            <p:cNvSpPr/>
            <p:nvPr/>
          </p:nvSpPr>
          <p:spPr>
            <a:xfrm rot="5400000">
              <a:off x="2076779" y="987160"/>
              <a:ext cx="361156" cy="43338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箭头: 右 6">
              <a:extLst>
                <a:ext uri="{FF2B5EF4-FFF2-40B4-BE49-F238E27FC236}">
                  <a16:creationId xmlns:a16="http://schemas.microsoft.com/office/drawing/2014/main" id="{A4B2C1F3-6D9D-4616-8089-17C0679731E6}"/>
                </a:ext>
              </a:extLst>
            </p:cNvPr>
            <p:cNvSpPr txBox="1"/>
            <p:nvPr/>
          </p:nvSpPr>
          <p:spPr>
            <a:xfrm>
              <a:off x="2127341" y="1023276"/>
              <a:ext cx="260033" cy="2528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500" kern="120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6724742-EE82-46A6-9C48-4F8477B05B02}"/>
              </a:ext>
            </a:extLst>
          </p:cNvPr>
          <p:cNvGrpSpPr/>
          <p:nvPr/>
        </p:nvGrpSpPr>
        <p:grpSpPr>
          <a:xfrm>
            <a:off x="156807" y="2172094"/>
            <a:ext cx="1733550" cy="963083"/>
            <a:chOff x="1390582" y="1444625"/>
            <a:chExt cx="1733550" cy="963083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67A3DBFA-550E-42B3-94D0-57078E05C9FC}"/>
                </a:ext>
              </a:extLst>
            </p:cNvPr>
            <p:cNvSpPr/>
            <p:nvPr/>
          </p:nvSpPr>
          <p:spPr>
            <a:xfrm>
              <a:off x="1390582" y="1444625"/>
              <a:ext cx="1733550" cy="96308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矩形: 圆角 8">
              <a:extLst>
                <a:ext uri="{FF2B5EF4-FFF2-40B4-BE49-F238E27FC236}">
                  <a16:creationId xmlns:a16="http://schemas.microsoft.com/office/drawing/2014/main" id="{3B3E36BC-6419-46CD-A96A-C4F3903DB38C}"/>
                </a:ext>
              </a:extLst>
            </p:cNvPr>
            <p:cNvSpPr txBox="1"/>
            <p:nvPr/>
          </p:nvSpPr>
          <p:spPr>
            <a:xfrm>
              <a:off x="1418790" y="1472833"/>
              <a:ext cx="1677134" cy="9066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300" kern="1200" dirty="0"/>
                <a:t>2</a:t>
              </a:r>
              <a:r>
                <a:rPr lang="en-US" altLang="zh-CN" sz="2300" dirty="0"/>
                <a:t>.</a:t>
              </a:r>
              <a:r>
                <a:rPr lang="zh-CN" altLang="en-US" sz="2300" dirty="0"/>
                <a:t>线性壳恢复密钥</a:t>
              </a:r>
              <a:endParaRPr lang="zh-CN" altLang="en-US" sz="2300" kern="1200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54838AC-86D8-4205-99B3-1662833C74D3}"/>
              </a:ext>
            </a:extLst>
          </p:cNvPr>
          <p:cNvGrpSpPr/>
          <p:nvPr/>
        </p:nvGrpSpPr>
        <p:grpSpPr>
          <a:xfrm>
            <a:off x="806888" y="3195370"/>
            <a:ext cx="433387" cy="361156"/>
            <a:chOff x="2040663" y="2467901"/>
            <a:chExt cx="433387" cy="361156"/>
          </a:xfrm>
        </p:grpSpPr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139DC1C6-166A-46E3-84DF-14368DAE372D}"/>
                </a:ext>
              </a:extLst>
            </p:cNvPr>
            <p:cNvSpPr/>
            <p:nvPr/>
          </p:nvSpPr>
          <p:spPr>
            <a:xfrm rot="5400000">
              <a:off x="2076779" y="2431785"/>
              <a:ext cx="361156" cy="43338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箭头: 右 10">
              <a:extLst>
                <a:ext uri="{FF2B5EF4-FFF2-40B4-BE49-F238E27FC236}">
                  <a16:creationId xmlns:a16="http://schemas.microsoft.com/office/drawing/2014/main" id="{8AB8B6FD-B286-495D-B7FF-9F14D4B9F382}"/>
                </a:ext>
              </a:extLst>
            </p:cNvPr>
            <p:cNvSpPr txBox="1"/>
            <p:nvPr/>
          </p:nvSpPr>
          <p:spPr>
            <a:xfrm>
              <a:off x="2127341" y="2467901"/>
              <a:ext cx="260033" cy="2528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500" kern="120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2886339-AAAB-48D9-8A02-517997D8D419}"/>
              </a:ext>
            </a:extLst>
          </p:cNvPr>
          <p:cNvGrpSpPr/>
          <p:nvPr/>
        </p:nvGrpSpPr>
        <p:grpSpPr>
          <a:xfrm>
            <a:off x="156807" y="3616719"/>
            <a:ext cx="1733550" cy="963083"/>
            <a:chOff x="1390582" y="2889250"/>
            <a:chExt cx="1733550" cy="963083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0F270DC1-69E9-4E0B-A61F-824D98F13A28}"/>
                </a:ext>
              </a:extLst>
            </p:cNvPr>
            <p:cNvSpPr/>
            <p:nvPr/>
          </p:nvSpPr>
          <p:spPr>
            <a:xfrm>
              <a:off x="1390582" y="2889250"/>
              <a:ext cx="1733550" cy="96308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矩形: 圆角 12">
              <a:extLst>
                <a:ext uri="{FF2B5EF4-FFF2-40B4-BE49-F238E27FC236}">
                  <a16:creationId xmlns:a16="http://schemas.microsoft.com/office/drawing/2014/main" id="{5179A65A-440F-40B8-BD6D-9C102666600D}"/>
                </a:ext>
              </a:extLst>
            </p:cNvPr>
            <p:cNvSpPr txBox="1"/>
            <p:nvPr/>
          </p:nvSpPr>
          <p:spPr>
            <a:xfrm>
              <a:off x="1418790" y="2917458"/>
              <a:ext cx="1677134" cy="9066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300" kern="1200" dirty="0"/>
                <a:t>3.</a:t>
              </a:r>
              <a:r>
                <a:rPr lang="zh-CN" altLang="en-US" sz="2300" dirty="0"/>
                <a:t>二次计数得到密钥</a:t>
              </a:r>
              <a:endParaRPr lang="zh-CN" altLang="en-US" sz="2300" kern="1200" dirty="0"/>
            </a:p>
          </p:txBody>
        </p:sp>
      </p:grpSp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A8FA92C1-E08B-4711-A454-DC736D624ACD}"/>
              </a:ext>
            </a:extLst>
          </p:cNvPr>
          <p:cNvSpPr/>
          <p:nvPr/>
        </p:nvSpPr>
        <p:spPr>
          <a:xfrm>
            <a:off x="2622182" y="1179758"/>
            <a:ext cx="6044146" cy="2893326"/>
          </a:xfrm>
          <a:prstGeom prst="wedgeRectCallout">
            <a:avLst>
              <a:gd name="adj1" fmla="val -61029"/>
              <a:gd name="adj2" fmla="val 5076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800" baseline="30000" dirty="0">
              <a:solidFill>
                <a:srgbClr val="000000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48BDAC-297C-4F87-AF5B-065A9DF7C8D1}"/>
              </a:ext>
            </a:extLst>
          </p:cNvPr>
          <p:cNvSpPr txBox="1"/>
          <p:nvPr/>
        </p:nvSpPr>
        <p:spPr>
          <a:xfrm>
            <a:off x="2806285" y="1248908"/>
            <a:ext cx="543217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为了充分利用选择的明密文对</a:t>
            </a:r>
            <a:r>
              <a:rPr lang="en-US" altLang="zh-CN" sz="1600" dirty="0"/>
              <a:t>,</a:t>
            </a:r>
            <a:r>
              <a:rPr lang="zh-CN" altLang="en-US" sz="1600" dirty="0"/>
              <a:t>可以得到的多个线性壳进行分析</a:t>
            </a:r>
            <a:r>
              <a:rPr lang="en-US" altLang="zh-CN" sz="1600" dirty="0"/>
              <a:t>,</a:t>
            </a:r>
            <a:r>
              <a:rPr lang="zh-CN" altLang="en-US" sz="1600" dirty="0"/>
              <a:t>对</a:t>
            </a:r>
            <a:r>
              <a:rPr lang="zh-CN" altLang="en-US" sz="1600" dirty="0">
                <a:solidFill>
                  <a:srgbClr val="FF0000"/>
                </a:solidFill>
              </a:rPr>
              <a:t>每一个</a:t>
            </a:r>
            <a:r>
              <a:rPr lang="en-US" altLang="zh-CN" sz="1600" dirty="0">
                <a:solidFill>
                  <a:srgbClr val="FF0000"/>
                </a:solidFill>
              </a:rPr>
              <a:t>S</a:t>
            </a:r>
            <a:r>
              <a:rPr lang="zh-CN" altLang="en-US" sz="1600" dirty="0">
                <a:solidFill>
                  <a:srgbClr val="FF0000"/>
                </a:solidFill>
              </a:rPr>
              <a:t>盒位置对应的</a:t>
            </a:r>
            <a:r>
              <a:rPr lang="en-US" altLang="zh-CN" sz="1600" dirty="0">
                <a:solidFill>
                  <a:srgbClr val="FF0000"/>
                </a:solidFill>
              </a:rPr>
              <a:t>4bit</a:t>
            </a:r>
            <a:r>
              <a:rPr lang="zh-CN" altLang="en-US" sz="1600" dirty="0">
                <a:solidFill>
                  <a:srgbClr val="FF0000"/>
                </a:solidFill>
              </a:rPr>
              <a:t>密钥</a:t>
            </a:r>
            <a:r>
              <a:rPr lang="en-US" altLang="zh-CN" sz="1600" dirty="0"/>
              <a:t>,</a:t>
            </a:r>
            <a:r>
              <a:rPr lang="zh-CN" altLang="en-US" sz="1600" dirty="0"/>
              <a:t>维护一个</a:t>
            </a:r>
            <a:r>
              <a:rPr lang="zh-CN" altLang="en-US" sz="1600" dirty="0">
                <a:solidFill>
                  <a:srgbClr val="FF0000"/>
                </a:solidFill>
              </a:rPr>
              <a:t>二次计数数组</a:t>
            </a:r>
            <a:r>
              <a:rPr lang="en-US" altLang="zh-CN" sz="1600" dirty="0"/>
              <a:t>,</a:t>
            </a:r>
            <a:r>
              <a:rPr lang="zh-CN" altLang="en-US" sz="1600" dirty="0"/>
              <a:t>将每一个线性壳得到的一个计数器中偏差排前</a:t>
            </a:r>
            <a:r>
              <a:rPr lang="en-US" altLang="zh-CN" sz="1600" dirty="0"/>
              <a:t>4</a:t>
            </a:r>
            <a:r>
              <a:rPr lang="zh-CN" altLang="en-US" sz="1600" dirty="0"/>
              <a:t>位的密钥进行二次计数</a:t>
            </a:r>
            <a:r>
              <a:rPr lang="en-US" altLang="zh-CN" sz="1600" dirty="0"/>
              <a:t>.</a:t>
            </a:r>
          </a:p>
          <a:p>
            <a:endParaRPr lang="en-US" altLang="zh-CN" sz="1600" dirty="0"/>
          </a:p>
          <a:p>
            <a:r>
              <a:rPr lang="zh-CN" altLang="en-US" sz="1600" dirty="0"/>
              <a:t>比如</a:t>
            </a:r>
            <a:r>
              <a:rPr lang="en-US" altLang="zh-CN" sz="1600" dirty="0"/>
              <a:t>:</a:t>
            </a:r>
            <a:r>
              <a:rPr lang="zh-CN" altLang="en-US" sz="1600" dirty="0"/>
              <a:t>对</a:t>
            </a:r>
            <a:r>
              <a:rPr lang="en-US" altLang="zh-CN" sz="1600" dirty="0"/>
              <a:t>['0008' '0010' '0.05517578125‘] </a:t>
            </a:r>
            <a:r>
              <a:rPr lang="zh-CN" altLang="en-US" sz="1600" dirty="0"/>
              <a:t>分析</a:t>
            </a:r>
            <a:endParaRPr lang="en-US" altLang="zh-CN" sz="1600" dirty="0"/>
          </a:p>
          <a:p>
            <a:r>
              <a:rPr lang="zh-CN" altLang="en-US" sz="1600" dirty="0"/>
              <a:t>此时恢复</a:t>
            </a:r>
            <a:r>
              <a:rPr lang="en-US" altLang="zh-CN" sz="1600" dirty="0"/>
              <a:t>K5</a:t>
            </a:r>
            <a:r>
              <a:rPr lang="zh-CN" altLang="en-US" sz="1600" dirty="0"/>
              <a:t>中第 </a:t>
            </a:r>
            <a:r>
              <a:rPr lang="en-US" altLang="zh-CN" sz="1600" dirty="0"/>
              <a:t>2 </a:t>
            </a:r>
            <a:r>
              <a:rPr lang="zh-CN" altLang="en-US" sz="1600" dirty="0"/>
              <a:t>个位置密钥</a:t>
            </a:r>
            <a:r>
              <a:rPr lang="en-US" altLang="zh-CN" sz="1600" dirty="0"/>
              <a:t>,</a:t>
            </a:r>
            <a:r>
              <a:rPr lang="zh-CN" altLang="en-US" sz="1600" dirty="0"/>
              <a:t>排名前</a:t>
            </a:r>
            <a:r>
              <a:rPr lang="en-US" altLang="zh-CN" sz="1600" dirty="0"/>
              <a:t>4</a:t>
            </a:r>
            <a:r>
              <a:rPr lang="zh-CN" altLang="en-US" sz="1600" dirty="0"/>
              <a:t>位的是</a:t>
            </a:r>
            <a:r>
              <a:rPr lang="en-US" altLang="zh-CN" sz="1600" dirty="0"/>
              <a:t>: [13 10  7 11]</a:t>
            </a:r>
          </a:p>
          <a:p>
            <a:r>
              <a:rPr lang="zh-CN" altLang="en-US" sz="1600" dirty="0"/>
              <a:t>对此</a:t>
            </a:r>
            <a:r>
              <a:rPr lang="en-US" altLang="zh-CN" sz="1600" dirty="0"/>
              <a:t>4</a:t>
            </a:r>
            <a:r>
              <a:rPr lang="zh-CN" altLang="en-US" sz="1600" dirty="0"/>
              <a:t>个位置的</a:t>
            </a:r>
            <a:r>
              <a:rPr lang="zh-CN" altLang="en-US" sz="1600" dirty="0">
                <a:solidFill>
                  <a:srgbClr val="FF0000"/>
                </a:solidFill>
              </a:rPr>
              <a:t>二次计数数组加</a:t>
            </a:r>
            <a:r>
              <a:rPr lang="en-US" altLang="zh-CN" sz="1600" dirty="0">
                <a:solidFill>
                  <a:srgbClr val="FF0000"/>
                </a:solidFill>
              </a:rPr>
              <a:t>1.</a:t>
            </a:r>
          </a:p>
          <a:p>
            <a:r>
              <a:rPr lang="zh-CN" altLang="en-US" sz="1800" dirty="0"/>
              <a:t>最后取这个数组中计数最大的即为密钥位置</a:t>
            </a:r>
          </a:p>
        </p:txBody>
      </p:sp>
    </p:spTree>
    <p:extLst>
      <p:ext uri="{BB962C8B-B14F-4D97-AF65-F5344CB8AC3E}">
        <p14:creationId xmlns:p14="http://schemas.microsoft.com/office/powerpoint/2010/main" val="286934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C2D7B95-458E-40E5-ABB2-069DEC500A35}"/>
              </a:ext>
            </a:extLst>
          </p:cNvPr>
          <p:cNvSpPr txBox="1"/>
          <p:nvPr/>
        </p:nvSpPr>
        <p:spPr>
          <a:xfrm>
            <a:off x="-1" y="164139"/>
            <a:ext cx="2924357" cy="46166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寻找线性壳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9308AB-45BC-4FE3-A51E-182382BC46CD}"/>
              </a:ext>
            </a:extLst>
          </p:cNvPr>
          <p:cNvSpPr txBox="1"/>
          <p:nvPr/>
        </p:nvSpPr>
        <p:spPr>
          <a:xfrm>
            <a:off x="2924356" y="164139"/>
            <a:ext cx="3109822" cy="461665"/>
          </a:xfrm>
          <a:prstGeom prst="rect">
            <a:avLst/>
          </a:prstGeom>
          <a:solidFill>
            <a:schemeClr val="tx1"/>
          </a:solidFill>
          <a:ln w="31750" cap="rnd">
            <a:solidFill>
              <a:schemeClr val="tx1"/>
            </a:solidFill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线性分析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A890D9F-D521-4CE6-87A7-109CFD52F48A}"/>
              </a:ext>
            </a:extLst>
          </p:cNvPr>
          <p:cNvSpPr txBox="1"/>
          <p:nvPr/>
        </p:nvSpPr>
        <p:spPr>
          <a:xfrm>
            <a:off x="6034178" y="164139"/>
            <a:ext cx="3109822" cy="4616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分析与总结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C3CAB5-525B-4F8B-B60A-920D68E17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601" y="2094672"/>
            <a:ext cx="1892974" cy="181725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F7F1FF8-61CF-40AB-9C5A-AEE048D929A3}"/>
              </a:ext>
            </a:extLst>
          </p:cNvPr>
          <p:cNvSpPr txBox="1"/>
          <p:nvPr/>
        </p:nvSpPr>
        <p:spPr>
          <a:xfrm>
            <a:off x="842748" y="803225"/>
            <a:ext cx="45890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     </a:t>
            </a:r>
            <a:r>
              <a:rPr lang="zh-CN" altLang="en-US" sz="1800" dirty="0">
                <a:solidFill>
                  <a:srgbClr val="FF0000"/>
                </a:solidFill>
              </a:rPr>
              <a:t>一共有</a:t>
            </a:r>
            <a:r>
              <a:rPr lang="en-US" altLang="zh-CN" sz="1800" dirty="0">
                <a:solidFill>
                  <a:srgbClr val="FF0000"/>
                </a:solidFill>
              </a:rPr>
              <a:t>256</a:t>
            </a:r>
            <a:r>
              <a:rPr lang="zh-CN" altLang="en-US" sz="1800" dirty="0">
                <a:solidFill>
                  <a:srgbClr val="FF0000"/>
                </a:solidFill>
              </a:rPr>
              <a:t>个线性壳</a:t>
            </a:r>
            <a:r>
              <a:rPr lang="en-US" altLang="zh-CN" sz="1800" dirty="0">
                <a:solidFill>
                  <a:srgbClr val="FF0000"/>
                </a:solidFill>
              </a:rPr>
              <a:t>,</a:t>
            </a:r>
            <a:r>
              <a:rPr lang="zh-CN" altLang="en-US" sz="1800" dirty="0">
                <a:solidFill>
                  <a:srgbClr val="FF0000"/>
                </a:solidFill>
              </a:rPr>
              <a:t>针对每一个</a:t>
            </a:r>
            <a:r>
              <a:rPr lang="en-US" altLang="zh-CN" sz="1800" dirty="0">
                <a:solidFill>
                  <a:srgbClr val="FF0000"/>
                </a:solidFill>
              </a:rPr>
              <a:t>S</a:t>
            </a:r>
            <a:r>
              <a:rPr lang="zh-CN" altLang="en-US" sz="1800" dirty="0">
                <a:solidFill>
                  <a:srgbClr val="FF0000"/>
                </a:solidFill>
              </a:rPr>
              <a:t>盒</a:t>
            </a:r>
            <a:r>
              <a:rPr lang="en-US" altLang="zh-CN" sz="1800" dirty="0">
                <a:solidFill>
                  <a:srgbClr val="FF0000"/>
                </a:solidFill>
              </a:rPr>
              <a:t>,</a:t>
            </a:r>
            <a:r>
              <a:rPr lang="zh-CN" altLang="en-US" sz="1800" dirty="0">
                <a:solidFill>
                  <a:srgbClr val="FF0000"/>
                </a:solidFill>
              </a:rPr>
              <a:t>有</a:t>
            </a:r>
            <a:r>
              <a:rPr lang="en-US" altLang="zh-CN" sz="1800" dirty="0">
                <a:solidFill>
                  <a:srgbClr val="FF0000"/>
                </a:solidFill>
              </a:rPr>
              <a:t>64</a:t>
            </a:r>
            <a:r>
              <a:rPr lang="zh-CN" altLang="en-US" sz="1800" dirty="0">
                <a:solidFill>
                  <a:srgbClr val="FF0000"/>
                </a:solidFill>
              </a:rPr>
              <a:t>个线性壳</a:t>
            </a:r>
            <a:r>
              <a:rPr lang="en-US" altLang="zh-CN" sz="1800" dirty="0">
                <a:solidFill>
                  <a:srgbClr val="FF0000"/>
                </a:solidFill>
              </a:rPr>
              <a:t>,</a:t>
            </a:r>
            <a:r>
              <a:rPr lang="zh-CN" altLang="en-US" sz="1800" dirty="0">
                <a:solidFill>
                  <a:srgbClr val="FF0000"/>
                </a:solidFill>
              </a:rPr>
              <a:t>都可以使用吗</a:t>
            </a:r>
            <a:r>
              <a:rPr lang="en-US" altLang="zh-CN" sz="1800" dirty="0">
                <a:solidFill>
                  <a:srgbClr val="FF0000"/>
                </a:solidFill>
              </a:rPr>
              <a:t>?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pPr marL="342900" indent="-342900">
              <a:buAutoNum type="arabicPeriod"/>
            </a:pPr>
            <a:endParaRPr lang="en-US" altLang="zh-CN" sz="1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4B9003-2E65-4D0B-8941-362F024AB761}"/>
              </a:ext>
            </a:extLst>
          </p:cNvPr>
          <p:cNvSpPr txBox="1"/>
          <p:nvPr/>
        </p:nvSpPr>
        <p:spPr>
          <a:xfrm>
            <a:off x="604299" y="1463754"/>
            <a:ext cx="407901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需要进行选择 </a:t>
            </a:r>
            <a:r>
              <a:rPr lang="en-US" altLang="zh-CN" sz="2000" dirty="0"/>
              <a:t>:</a:t>
            </a:r>
          </a:p>
          <a:p>
            <a:endParaRPr lang="en-US" altLang="zh-CN" sz="2000" dirty="0"/>
          </a:p>
          <a:p>
            <a:pPr marL="342900" indent="-342900">
              <a:buAutoNum type="arabicPeriod"/>
            </a:pPr>
            <a:r>
              <a:rPr lang="zh-CN" altLang="en-US" sz="2000" dirty="0"/>
              <a:t>偏差</a:t>
            </a:r>
            <a:r>
              <a:rPr lang="en-US" altLang="zh-CN" sz="2000" dirty="0"/>
              <a:t>,</a:t>
            </a:r>
            <a:r>
              <a:rPr lang="zh-CN" altLang="en-US" sz="2000" dirty="0"/>
              <a:t>选择偏差大于等于</a:t>
            </a:r>
            <a:r>
              <a:rPr lang="en-US" altLang="zh-CN" sz="2000" dirty="0"/>
              <a:t>0.02</a:t>
            </a:r>
            <a:r>
              <a:rPr lang="zh-CN" altLang="en-US" sz="2000" dirty="0"/>
              <a:t>的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2.    </a:t>
            </a:r>
            <a:r>
              <a:rPr lang="zh-CN" altLang="en-US" sz="2000" dirty="0"/>
              <a:t>选择计数器中最大偏差</a:t>
            </a:r>
            <a:r>
              <a:rPr lang="zh-CN" altLang="en-US" sz="2000" dirty="0">
                <a:solidFill>
                  <a:srgbClr val="FF0000"/>
                </a:solidFill>
              </a:rPr>
              <a:t>明显大于</a:t>
            </a:r>
            <a:r>
              <a:rPr lang="zh-CN" altLang="en-US" sz="2000" dirty="0"/>
              <a:t>其他偏差的</a:t>
            </a:r>
            <a:r>
              <a:rPr lang="en-US" altLang="zh-CN" sz="2000" dirty="0"/>
              <a:t>.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8354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10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C2D7B95-458E-40E5-ABB2-069DEC500A35}"/>
              </a:ext>
            </a:extLst>
          </p:cNvPr>
          <p:cNvSpPr txBox="1"/>
          <p:nvPr/>
        </p:nvSpPr>
        <p:spPr>
          <a:xfrm>
            <a:off x="-1" y="164139"/>
            <a:ext cx="2924357" cy="46166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寻找线性壳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9308AB-45BC-4FE3-A51E-182382BC46CD}"/>
              </a:ext>
            </a:extLst>
          </p:cNvPr>
          <p:cNvSpPr txBox="1"/>
          <p:nvPr/>
        </p:nvSpPr>
        <p:spPr>
          <a:xfrm>
            <a:off x="2924356" y="164139"/>
            <a:ext cx="3109822" cy="461665"/>
          </a:xfrm>
          <a:prstGeom prst="rect">
            <a:avLst/>
          </a:prstGeom>
          <a:solidFill>
            <a:schemeClr val="tx1"/>
          </a:solidFill>
          <a:ln w="31750" cap="rnd">
            <a:solidFill>
              <a:schemeClr val="tx1"/>
            </a:solidFill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线性分析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A890D9F-D521-4CE6-87A7-109CFD52F48A}"/>
              </a:ext>
            </a:extLst>
          </p:cNvPr>
          <p:cNvSpPr txBox="1"/>
          <p:nvPr/>
        </p:nvSpPr>
        <p:spPr>
          <a:xfrm>
            <a:off x="6034178" y="164139"/>
            <a:ext cx="3109822" cy="4616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分析与总结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250786-2BA1-431C-8433-25D3DA2F61B5}"/>
              </a:ext>
            </a:extLst>
          </p:cNvPr>
          <p:cNvSpPr txBox="1"/>
          <p:nvPr/>
        </p:nvSpPr>
        <p:spPr>
          <a:xfrm>
            <a:off x="429904" y="715655"/>
            <a:ext cx="828419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</a:rPr>
              <a:t>从一个奇怪的现象开始</a:t>
            </a:r>
            <a:r>
              <a:rPr lang="en-US" altLang="zh-CN" sz="2400" dirty="0">
                <a:solidFill>
                  <a:schemeClr val="tx2"/>
                </a:solidFill>
              </a:rPr>
              <a:t>:</a:t>
            </a:r>
          </a:p>
          <a:p>
            <a:endParaRPr lang="en-US" altLang="zh-CN" sz="2400" dirty="0">
              <a:solidFill>
                <a:schemeClr val="tx2"/>
              </a:solidFill>
            </a:endParaRPr>
          </a:p>
          <a:p>
            <a:r>
              <a:rPr lang="en-US" altLang="zh-CN" sz="2000" dirty="0"/>
              <a:t>8000</a:t>
            </a:r>
            <a:r>
              <a:rPr lang="en-US" altLang="zh-CN" sz="2000" dirty="0">
                <a:sym typeface="Wingdings" panose="05000000000000000000" pitchFamily="2" charset="2"/>
              </a:rPr>
              <a:t>8000,00400040….</a:t>
            </a:r>
            <a:r>
              <a:rPr lang="zh-CN" altLang="en-US" sz="2000" dirty="0">
                <a:sym typeface="Wingdings" panose="05000000000000000000" pitchFamily="2" charset="2"/>
              </a:rPr>
              <a:t>等线性壳几乎不会恢复出正确密钥</a:t>
            </a:r>
            <a:r>
              <a:rPr lang="en-US" altLang="zh-CN" sz="2000" dirty="0">
                <a:sym typeface="Wingdings" panose="05000000000000000000" pitchFamily="2" charset="2"/>
              </a:rPr>
              <a:t>,</a:t>
            </a:r>
            <a:r>
              <a:rPr lang="zh-CN" altLang="en-US" sz="2000" dirty="0">
                <a:sym typeface="Wingdings" panose="05000000000000000000" pitchFamily="2" charset="2"/>
              </a:rPr>
              <a:t>为什么呢</a:t>
            </a:r>
            <a:r>
              <a:rPr lang="en-US" altLang="zh-CN" sz="2000" dirty="0">
                <a:sym typeface="Wingdings" panose="05000000000000000000" pitchFamily="2" charset="2"/>
              </a:rPr>
              <a:t>?</a:t>
            </a:r>
            <a:endParaRPr lang="zh-CN" altLang="en-US" dirty="0"/>
          </a:p>
        </p:txBody>
      </p:sp>
      <p:pic>
        <p:nvPicPr>
          <p:cNvPr id="16" name="图形 15" descr="用户">
            <a:extLst>
              <a:ext uri="{FF2B5EF4-FFF2-40B4-BE49-F238E27FC236}">
                <a16:creationId xmlns:a16="http://schemas.microsoft.com/office/drawing/2014/main" id="{57EA4F30-BD66-472F-A10B-41D00012F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029" y="3141658"/>
            <a:ext cx="914400" cy="914400"/>
          </a:xfrm>
          <a:prstGeom prst="rect">
            <a:avLst/>
          </a:prstGeom>
        </p:spPr>
      </p:pic>
      <p:sp>
        <p:nvSpPr>
          <p:cNvPr id="17" name="思想气泡: 云 16">
            <a:extLst>
              <a:ext uri="{FF2B5EF4-FFF2-40B4-BE49-F238E27FC236}">
                <a16:creationId xmlns:a16="http://schemas.microsoft.com/office/drawing/2014/main" id="{050380CE-F946-415F-88EA-5379C283D021}"/>
              </a:ext>
            </a:extLst>
          </p:cNvPr>
          <p:cNvSpPr/>
          <p:nvPr/>
        </p:nvSpPr>
        <p:spPr>
          <a:xfrm>
            <a:off x="1944806" y="1933300"/>
            <a:ext cx="4681182" cy="1699999"/>
          </a:xfrm>
          <a:prstGeom prst="cloudCallout">
            <a:avLst>
              <a:gd name="adj1" fmla="val -60775"/>
              <a:gd name="adj2" fmla="val 29183"/>
            </a:avLst>
          </a:prstGeom>
          <a:solidFill>
            <a:srgbClr val="FF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DB2F2F"/>
                </a:solidFill>
              </a:rPr>
              <a:t>会不会与加密算法的随机性有关</a:t>
            </a:r>
            <a:r>
              <a:rPr lang="en-US" altLang="zh-CN" sz="2000" dirty="0">
                <a:solidFill>
                  <a:srgbClr val="DB2F2F"/>
                </a:solidFill>
              </a:rPr>
              <a:t>?</a:t>
            </a:r>
            <a:endParaRPr lang="zh-CN" altLang="en-US" dirty="0">
              <a:solidFill>
                <a:srgbClr val="DB2F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92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3" grpId="0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路灯">
            <a:extLst>
              <a:ext uri="{FF2B5EF4-FFF2-40B4-BE49-F238E27FC236}">
                <a16:creationId xmlns:a16="http://schemas.microsoft.com/office/drawing/2014/main" id="{F8014810-8770-4BD5-954A-AF81FE106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937" y="2936549"/>
            <a:ext cx="874686" cy="874686"/>
          </a:xfrm>
          <a:prstGeom prst="rect">
            <a:avLst/>
          </a:prstGeom>
        </p:spPr>
      </p:pic>
      <p:pic>
        <p:nvPicPr>
          <p:cNvPr id="13" name="图形 12" descr="问号">
            <a:extLst>
              <a:ext uri="{FF2B5EF4-FFF2-40B4-BE49-F238E27FC236}">
                <a16:creationId xmlns:a16="http://schemas.microsoft.com/office/drawing/2014/main" id="{61C6A5F0-1BC2-4016-A71D-A76EBA2C77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82059" y="1495246"/>
            <a:ext cx="874686" cy="87468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D24F9F0-9457-4B62-89D3-5C1767A67ECF}"/>
              </a:ext>
            </a:extLst>
          </p:cNvPr>
          <p:cNvSpPr txBox="1"/>
          <p:nvPr/>
        </p:nvSpPr>
        <p:spPr>
          <a:xfrm>
            <a:off x="1835623" y="870374"/>
            <a:ext cx="5104263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密钥恢复模式</a:t>
            </a:r>
            <a:r>
              <a:rPr lang="en-US" altLang="zh-CN" sz="2400" dirty="0"/>
              <a:t>:</a:t>
            </a:r>
          </a:p>
          <a:p>
            <a:endParaRPr lang="en-US" altLang="zh-CN" dirty="0"/>
          </a:p>
          <a:p>
            <a:r>
              <a:rPr lang="en-US" altLang="zh-CN" sz="2400" b="1" dirty="0"/>
              <a:t>1+3+1</a:t>
            </a:r>
            <a:r>
              <a:rPr lang="en-US" altLang="zh-CN" sz="2400" dirty="0"/>
              <a:t>    </a:t>
            </a:r>
            <a:r>
              <a:rPr lang="en-US" altLang="zh-CN" dirty="0"/>
              <a:t>       </a:t>
            </a:r>
            <a:r>
              <a:rPr lang="en-US" altLang="zh-CN" sz="5400" dirty="0">
                <a:solidFill>
                  <a:srgbClr val="333333"/>
                </a:solidFill>
              </a:rPr>
              <a:t>or     </a:t>
            </a:r>
            <a:r>
              <a:rPr lang="en-US" altLang="zh-CN" dirty="0"/>
              <a:t> </a:t>
            </a:r>
            <a:r>
              <a:rPr lang="en-US" altLang="zh-CN" sz="2400" b="1" dirty="0"/>
              <a:t>4+1</a:t>
            </a:r>
            <a:endParaRPr lang="zh-CN" altLang="en-US" b="1" dirty="0"/>
          </a:p>
        </p:txBody>
      </p:sp>
      <p:sp>
        <p:nvSpPr>
          <p:cNvPr id="20" name="思想气泡: 云 19">
            <a:extLst>
              <a:ext uri="{FF2B5EF4-FFF2-40B4-BE49-F238E27FC236}">
                <a16:creationId xmlns:a16="http://schemas.microsoft.com/office/drawing/2014/main" id="{F1AF5A8C-575E-40A4-B7F3-157FF9187D40}"/>
              </a:ext>
            </a:extLst>
          </p:cNvPr>
          <p:cNvSpPr/>
          <p:nvPr/>
        </p:nvSpPr>
        <p:spPr>
          <a:xfrm>
            <a:off x="2545307" y="2663594"/>
            <a:ext cx="2545308" cy="874686"/>
          </a:xfrm>
          <a:prstGeom prst="cloudCallout">
            <a:avLst>
              <a:gd name="adj1" fmla="val -73648"/>
              <a:gd name="adj2" fmla="val 25053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DB2F2F"/>
                </a:solidFill>
              </a:rPr>
              <a:t>4+1</a:t>
            </a:r>
            <a:endParaRPr lang="zh-CN" altLang="en-US" sz="3200" dirty="0">
              <a:solidFill>
                <a:srgbClr val="DB2F2F"/>
              </a:solidFill>
            </a:endParaRPr>
          </a:p>
        </p:txBody>
      </p:sp>
      <p:pic>
        <p:nvPicPr>
          <p:cNvPr id="9" name="图形 8" descr="头上的大脑">
            <a:extLst>
              <a:ext uri="{FF2B5EF4-FFF2-40B4-BE49-F238E27FC236}">
                <a16:creationId xmlns:a16="http://schemas.microsoft.com/office/drawing/2014/main" id="{E2530520-F645-4228-B67A-F27303D233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7624" y="-440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3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C2D7B95-458E-40E5-ABB2-069DEC500A35}"/>
              </a:ext>
            </a:extLst>
          </p:cNvPr>
          <p:cNvSpPr txBox="1"/>
          <p:nvPr/>
        </p:nvSpPr>
        <p:spPr>
          <a:xfrm>
            <a:off x="-1" y="164139"/>
            <a:ext cx="2924357" cy="46166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寻找线性壳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9308AB-45BC-4FE3-A51E-182382BC46CD}"/>
              </a:ext>
            </a:extLst>
          </p:cNvPr>
          <p:cNvSpPr txBox="1"/>
          <p:nvPr/>
        </p:nvSpPr>
        <p:spPr>
          <a:xfrm>
            <a:off x="2924356" y="164139"/>
            <a:ext cx="3109822" cy="461665"/>
          </a:xfrm>
          <a:prstGeom prst="rect">
            <a:avLst/>
          </a:prstGeom>
          <a:solidFill>
            <a:schemeClr val="tx1"/>
          </a:solidFill>
          <a:ln w="31750" cap="rnd">
            <a:solidFill>
              <a:schemeClr val="tx1"/>
            </a:solidFill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线性分析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A890D9F-D521-4CE6-87A7-109CFD52F48A}"/>
              </a:ext>
            </a:extLst>
          </p:cNvPr>
          <p:cNvSpPr txBox="1"/>
          <p:nvPr/>
        </p:nvSpPr>
        <p:spPr>
          <a:xfrm>
            <a:off x="6034178" y="164139"/>
            <a:ext cx="3109822" cy="4616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分析与总结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297434-B956-4164-BB02-17191079F223}"/>
              </a:ext>
            </a:extLst>
          </p:cNvPr>
          <p:cNvSpPr txBox="1"/>
          <p:nvPr/>
        </p:nvSpPr>
        <p:spPr>
          <a:xfrm>
            <a:off x="133497" y="914231"/>
            <a:ext cx="5366551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spc="300" dirty="0"/>
              <a:t>随机性测试</a:t>
            </a:r>
            <a:r>
              <a:rPr lang="en-US" altLang="zh-CN" sz="1800" spc="300" dirty="0"/>
              <a:t>.</a:t>
            </a:r>
          </a:p>
          <a:p>
            <a:r>
              <a:rPr lang="zh-CN" altLang="en-US" sz="1800" spc="300" dirty="0"/>
              <a:t>使用</a:t>
            </a:r>
            <a:r>
              <a:rPr lang="en-US" altLang="zh-CN" sz="1800" spc="300" dirty="0"/>
              <a:t>8000</a:t>
            </a:r>
            <a:r>
              <a:rPr lang="en-US" altLang="zh-CN" sz="1800" spc="300" dirty="0">
                <a:sym typeface="Wingdings" panose="05000000000000000000" pitchFamily="2" charset="2"/>
              </a:rPr>
              <a:t>8000,</a:t>
            </a:r>
            <a:r>
              <a:rPr lang="zh-CN" altLang="en-US" sz="1800" spc="300" dirty="0">
                <a:sym typeface="Wingdings" panose="05000000000000000000" pitchFamily="2" charset="2"/>
              </a:rPr>
              <a:t>进行算法</a:t>
            </a:r>
            <a:r>
              <a:rPr lang="en-US" altLang="zh-CN" sz="1800" spc="300" dirty="0">
                <a:sym typeface="Wingdings" panose="05000000000000000000" pitchFamily="2" charset="2"/>
              </a:rPr>
              <a:t>2</a:t>
            </a:r>
            <a:r>
              <a:rPr lang="zh-CN" altLang="en-US" sz="1800" spc="300" dirty="0">
                <a:sym typeface="Wingdings" panose="05000000000000000000" pitchFamily="2" charset="2"/>
              </a:rPr>
              <a:t>测试</a:t>
            </a:r>
            <a:r>
              <a:rPr lang="en-US" altLang="zh-CN" sz="1800" spc="300" dirty="0">
                <a:sym typeface="Wingdings" panose="05000000000000000000" pitchFamily="2" charset="2"/>
              </a:rPr>
              <a:t>,</a:t>
            </a:r>
            <a:r>
              <a:rPr lang="zh-CN" altLang="en-US" sz="1800" spc="300" dirty="0">
                <a:sym typeface="Wingdings" panose="05000000000000000000" pitchFamily="2" charset="2"/>
              </a:rPr>
              <a:t>得到关于偏差的计数器</a:t>
            </a:r>
            <a:r>
              <a:rPr lang="en-US" altLang="zh-CN" sz="1800" spc="300" dirty="0">
                <a:sym typeface="Wingdings" panose="05000000000000000000" pitchFamily="2" charset="2"/>
              </a:rPr>
              <a:t>.</a:t>
            </a:r>
            <a:endParaRPr lang="en-US" altLang="zh-CN" sz="1800" spc="300" dirty="0"/>
          </a:p>
          <a:p>
            <a:r>
              <a:rPr lang="zh-CN" altLang="en-US" sz="1800" spc="300" dirty="0">
                <a:solidFill>
                  <a:srgbClr val="FF0000"/>
                </a:solidFill>
              </a:rPr>
              <a:t>如果</a:t>
            </a:r>
            <a:r>
              <a:rPr lang="en-US" altLang="zh-CN" sz="1800" spc="300" dirty="0" err="1">
                <a:solidFill>
                  <a:srgbClr val="FF0000"/>
                </a:solidFill>
              </a:rPr>
              <a:t>cipherfour</a:t>
            </a:r>
            <a:r>
              <a:rPr lang="zh-CN" altLang="en-US" sz="1800" spc="300" dirty="0">
                <a:solidFill>
                  <a:srgbClr val="FF0000"/>
                </a:solidFill>
              </a:rPr>
              <a:t>加密随机</a:t>
            </a:r>
            <a:r>
              <a:rPr lang="en-US" altLang="zh-CN" sz="1800" spc="300" dirty="0"/>
              <a:t>,</a:t>
            </a:r>
            <a:r>
              <a:rPr lang="zh-CN" altLang="en-US" sz="1800" spc="300" dirty="0"/>
              <a:t>则满足线性逼近式左侧等于</a:t>
            </a:r>
            <a:r>
              <a:rPr lang="en-US" altLang="zh-CN" sz="1800" spc="300" dirty="0"/>
              <a:t>0</a:t>
            </a:r>
            <a:r>
              <a:rPr lang="zh-CN" altLang="en-US" sz="1800" spc="300" dirty="0"/>
              <a:t>的概率为</a:t>
            </a:r>
            <a:r>
              <a:rPr lang="en-US" altLang="zh-CN" sz="1800" spc="300" dirty="0">
                <a:solidFill>
                  <a:srgbClr val="FF0000"/>
                </a:solidFill>
              </a:rPr>
              <a:t>1/2</a:t>
            </a:r>
            <a:r>
              <a:rPr lang="en-US" altLang="zh-CN" sz="1800" spc="300" dirty="0"/>
              <a:t>,</a:t>
            </a:r>
            <a:r>
              <a:rPr lang="zh-CN" altLang="en-US" sz="1800" spc="300" dirty="0"/>
              <a:t>如果多个明密文测试</a:t>
            </a:r>
            <a:r>
              <a:rPr lang="en-US" altLang="zh-CN" sz="1800" spc="300" dirty="0"/>
              <a:t>,</a:t>
            </a:r>
            <a:r>
              <a:rPr lang="zh-CN" altLang="en-US" sz="1800" spc="300" dirty="0"/>
              <a:t>则满足</a:t>
            </a:r>
            <a:r>
              <a:rPr lang="zh-CN" altLang="en-US" sz="1800" spc="300" dirty="0">
                <a:solidFill>
                  <a:srgbClr val="FF0000"/>
                </a:solidFill>
              </a:rPr>
              <a:t>大数定律</a:t>
            </a:r>
            <a:r>
              <a:rPr lang="en-US" altLang="zh-CN" sz="1800" spc="300" dirty="0">
                <a:solidFill>
                  <a:srgbClr val="FF0000"/>
                </a:solidFill>
              </a:rPr>
              <a:t>,</a:t>
            </a:r>
            <a:r>
              <a:rPr lang="zh-CN" altLang="en-US" sz="1800" spc="300" dirty="0"/>
              <a:t>分布函数为</a:t>
            </a:r>
            <a:r>
              <a:rPr lang="en-US" altLang="zh-CN" sz="1800" spc="300" dirty="0"/>
              <a:t>:</a:t>
            </a:r>
          </a:p>
          <a:p>
            <a:pPr algn="ctr"/>
            <a:r>
              <a:rPr lang="en-US" altLang="zh-CN" sz="2800" spc="300" dirty="0">
                <a:solidFill>
                  <a:srgbClr val="FF0000"/>
                </a:solidFill>
              </a:rPr>
              <a:t>N(np , np(1-p)),</a:t>
            </a:r>
            <a:r>
              <a:rPr lang="zh-CN" altLang="en-US" sz="2800" spc="300" dirty="0">
                <a:solidFill>
                  <a:srgbClr val="FF0000"/>
                </a:solidFill>
              </a:rPr>
              <a:t> </a:t>
            </a:r>
            <a:r>
              <a:rPr lang="en-US" altLang="zh-CN" sz="2800" spc="300" dirty="0">
                <a:solidFill>
                  <a:srgbClr val="FF0000"/>
                </a:solidFill>
              </a:rPr>
              <a:t>p=1/2</a:t>
            </a:r>
          </a:p>
          <a:p>
            <a:r>
              <a:rPr lang="zh-CN" altLang="en-US" sz="1800" spc="300" dirty="0"/>
              <a:t>将计数器中偏差值代入累计分布函数中</a:t>
            </a:r>
            <a:r>
              <a:rPr lang="en-US" altLang="zh-CN" sz="1800" spc="300" dirty="0"/>
              <a:t>,</a:t>
            </a:r>
            <a:r>
              <a:rPr lang="zh-CN" altLang="en-US" sz="1800" spc="300" dirty="0"/>
              <a:t>计算出如果满足随机性</a:t>
            </a:r>
            <a:r>
              <a:rPr lang="en-US" altLang="zh-CN" sz="1800" spc="300" dirty="0"/>
              <a:t>,</a:t>
            </a:r>
            <a:r>
              <a:rPr lang="zh-CN" altLang="en-US" sz="1800" spc="300" dirty="0"/>
              <a:t>出现这个偏差值的概率</a:t>
            </a:r>
            <a:r>
              <a:rPr lang="en-US" altLang="zh-CN" sz="1800" dirty="0"/>
              <a:t>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390606-FD8E-4D46-A96A-5FE4A87EA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048" y="709514"/>
            <a:ext cx="3389310" cy="178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3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C2D7B95-458E-40E5-ABB2-069DEC500A35}"/>
              </a:ext>
            </a:extLst>
          </p:cNvPr>
          <p:cNvSpPr txBox="1"/>
          <p:nvPr/>
        </p:nvSpPr>
        <p:spPr>
          <a:xfrm>
            <a:off x="-1" y="164139"/>
            <a:ext cx="2924357" cy="46166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寻找线性壳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9308AB-45BC-4FE3-A51E-182382BC46CD}"/>
              </a:ext>
            </a:extLst>
          </p:cNvPr>
          <p:cNvSpPr txBox="1"/>
          <p:nvPr/>
        </p:nvSpPr>
        <p:spPr>
          <a:xfrm>
            <a:off x="2924356" y="164139"/>
            <a:ext cx="3109822" cy="461665"/>
          </a:xfrm>
          <a:prstGeom prst="rect">
            <a:avLst/>
          </a:prstGeom>
          <a:solidFill>
            <a:schemeClr val="tx1"/>
          </a:solidFill>
          <a:ln w="31750" cap="rnd">
            <a:solidFill>
              <a:schemeClr val="tx1"/>
            </a:solidFill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线性分析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A890D9F-D521-4CE6-87A7-109CFD52F48A}"/>
              </a:ext>
            </a:extLst>
          </p:cNvPr>
          <p:cNvSpPr txBox="1"/>
          <p:nvPr/>
        </p:nvSpPr>
        <p:spPr>
          <a:xfrm>
            <a:off x="6034178" y="164139"/>
            <a:ext cx="3109822" cy="4616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分析与总结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6704A53-62F5-4AB8-A479-00D6D2CC6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810762"/>
            <a:ext cx="8947708" cy="299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7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C2D7B95-458E-40E5-ABB2-069DEC500A35}"/>
              </a:ext>
            </a:extLst>
          </p:cNvPr>
          <p:cNvSpPr txBox="1"/>
          <p:nvPr/>
        </p:nvSpPr>
        <p:spPr>
          <a:xfrm>
            <a:off x="-1" y="164139"/>
            <a:ext cx="2924357" cy="46166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寻找线性壳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9308AB-45BC-4FE3-A51E-182382BC46CD}"/>
              </a:ext>
            </a:extLst>
          </p:cNvPr>
          <p:cNvSpPr txBox="1"/>
          <p:nvPr/>
        </p:nvSpPr>
        <p:spPr>
          <a:xfrm>
            <a:off x="2924356" y="164139"/>
            <a:ext cx="3109822" cy="461665"/>
          </a:xfrm>
          <a:prstGeom prst="rect">
            <a:avLst/>
          </a:prstGeom>
          <a:solidFill>
            <a:schemeClr val="tx1"/>
          </a:solidFill>
          <a:ln w="31750" cap="rnd">
            <a:solidFill>
              <a:schemeClr val="tx1"/>
            </a:solidFill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线性分析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A890D9F-D521-4CE6-87A7-109CFD52F48A}"/>
              </a:ext>
            </a:extLst>
          </p:cNvPr>
          <p:cNvSpPr txBox="1"/>
          <p:nvPr/>
        </p:nvSpPr>
        <p:spPr>
          <a:xfrm>
            <a:off x="6034178" y="164139"/>
            <a:ext cx="3109822" cy="4616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分析与总结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7850CA0-DFE1-4864-9079-F6CE7F214458}"/>
              </a:ext>
            </a:extLst>
          </p:cNvPr>
          <p:cNvSpPr txBox="1"/>
          <p:nvPr/>
        </p:nvSpPr>
        <p:spPr>
          <a:xfrm>
            <a:off x="1324583" y="962242"/>
            <a:ext cx="59845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为什么不使用</a:t>
            </a:r>
            <a:r>
              <a:rPr lang="en-US" altLang="zh-CN" sz="2400" dirty="0"/>
              <a:t>1+3+1</a:t>
            </a:r>
            <a:r>
              <a:rPr lang="zh-CN" altLang="en-US" sz="2400" dirty="0"/>
              <a:t>模式恢复密钥</a:t>
            </a:r>
            <a:r>
              <a:rPr lang="en-US" altLang="zh-CN" sz="2400" dirty="0"/>
              <a:t>?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CipherFour</a:t>
            </a:r>
            <a:r>
              <a:rPr lang="zh-CN" altLang="en-US" sz="2400" dirty="0"/>
              <a:t>加密最后一轮出现很多线性壳具有很差的随机性</a:t>
            </a:r>
            <a:r>
              <a:rPr lang="en-US" altLang="zh-CN" sz="2400" dirty="0"/>
              <a:t>,</a:t>
            </a:r>
            <a:r>
              <a:rPr lang="zh-CN" altLang="en-US" sz="2400" dirty="0"/>
              <a:t>如果加上第一轮</a:t>
            </a:r>
            <a:r>
              <a:rPr lang="en-US" altLang="zh-CN" sz="2400" dirty="0"/>
              <a:t>,</a:t>
            </a:r>
            <a:r>
              <a:rPr lang="zh-CN" altLang="en-US" sz="2400" dirty="0"/>
              <a:t>那么可以使用的线性壳就更少了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9003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C2D7B95-458E-40E5-ABB2-069DEC500A35}"/>
              </a:ext>
            </a:extLst>
          </p:cNvPr>
          <p:cNvSpPr txBox="1"/>
          <p:nvPr/>
        </p:nvSpPr>
        <p:spPr>
          <a:xfrm>
            <a:off x="-1" y="164139"/>
            <a:ext cx="2924357" cy="46166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寻找线性壳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9308AB-45BC-4FE3-A51E-182382BC46CD}"/>
              </a:ext>
            </a:extLst>
          </p:cNvPr>
          <p:cNvSpPr txBox="1"/>
          <p:nvPr/>
        </p:nvSpPr>
        <p:spPr>
          <a:xfrm>
            <a:off x="2924356" y="164139"/>
            <a:ext cx="3109822" cy="461665"/>
          </a:xfrm>
          <a:prstGeom prst="rect">
            <a:avLst/>
          </a:prstGeom>
          <a:solidFill>
            <a:schemeClr val="tx1"/>
          </a:solidFill>
          <a:ln w="31750" cap="rnd">
            <a:solidFill>
              <a:schemeClr val="tx1"/>
            </a:solidFill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线性分析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A890D9F-D521-4CE6-87A7-109CFD52F48A}"/>
              </a:ext>
            </a:extLst>
          </p:cNvPr>
          <p:cNvSpPr txBox="1"/>
          <p:nvPr/>
        </p:nvSpPr>
        <p:spPr>
          <a:xfrm>
            <a:off x="6034178" y="164139"/>
            <a:ext cx="3109822" cy="4616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分析与总结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F7F1FF8-61CF-40AB-9C5A-AEE048D929A3}"/>
              </a:ext>
            </a:extLst>
          </p:cNvPr>
          <p:cNvSpPr txBox="1"/>
          <p:nvPr/>
        </p:nvSpPr>
        <p:spPr>
          <a:xfrm>
            <a:off x="842748" y="803225"/>
            <a:ext cx="45890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线性壳筛选</a:t>
            </a:r>
            <a:r>
              <a:rPr lang="en-US" altLang="zh-CN" sz="1800" dirty="0"/>
              <a:t>:</a:t>
            </a:r>
          </a:p>
          <a:p>
            <a:pPr marL="342900" indent="-342900">
              <a:buAutoNum type="arabicPeriod"/>
            </a:pPr>
            <a:r>
              <a:rPr lang="zh-CN" altLang="en-US" sz="1800" dirty="0"/>
              <a:t>偏差</a:t>
            </a:r>
            <a:r>
              <a:rPr lang="en-US" altLang="zh-CN" sz="1800" dirty="0"/>
              <a:t>,</a:t>
            </a:r>
            <a:r>
              <a:rPr lang="zh-CN" altLang="en-US" sz="1800" dirty="0"/>
              <a:t>选择偏差大于等于</a:t>
            </a:r>
            <a:r>
              <a:rPr lang="en-US" altLang="zh-CN" sz="1800" dirty="0"/>
              <a:t>0.02</a:t>
            </a:r>
            <a:r>
              <a:rPr lang="zh-CN" altLang="en-US" sz="1800" dirty="0"/>
              <a:t>的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2.    </a:t>
            </a:r>
            <a:r>
              <a:rPr lang="zh-CN" altLang="en-US" sz="1800" dirty="0"/>
              <a:t>选择计数器中最大偏差</a:t>
            </a:r>
            <a:r>
              <a:rPr lang="zh-CN" altLang="en-US" sz="1800" dirty="0">
                <a:solidFill>
                  <a:srgbClr val="FF0000"/>
                </a:solidFill>
              </a:rPr>
              <a:t>明显大于</a:t>
            </a:r>
            <a:r>
              <a:rPr lang="zh-CN" altLang="en-US" sz="1800" dirty="0"/>
              <a:t>其他偏差的</a:t>
            </a:r>
            <a:r>
              <a:rPr lang="en-US" altLang="zh-CN" sz="1800" dirty="0"/>
              <a:t>.</a:t>
            </a:r>
          </a:p>
          <a:p>
            <a:endParaRPr lang="en-US" altLang="zh-CN" sz="1800" dirty="0"/>
          </a:p>
          <a:p>
            <a:pPr marL="342900" indent="-342900">
              <a:buAutoNum type="arabicPeriod"/>
            </a:pPr>
            <a:endParaRPr lang="en-US" altLang="zh-CN" sz="1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15ACFB-4E2C-4D7E-8338-393364C5AA97}"/>
              </a:ext>
            </a:extLst>
          </p:cNvPr>
          <p:cNvSpPr txBox="1"/>
          <p:nvPr/>
        </p:nvSpPr>
        <p:spPr>
          <a:xfrm>
            <a:off x="443552" y="3247145"/>
            <a:ext cx="1692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(64,64,64,64)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ABFD9B-4234-460C-B90C-D572ABB9C3E9}"/>
              </a:ext>
            </a:extLst>
          </p:cNvPr>
          <p:cNvSpPr txBox="1"/>
          <p:nvPr/>
        </p:nvSpPr>
        <p:spPr>
          <a:xfrm>
            <a:off x="3292846" y="3247145"/>
            <a:ext cx="3169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(20,21,17,23)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828744-FC3B-4D62-9FBE-47CAB1A4EC0B}"/>
              </a:ext>
            </a:extLst>
          </p:cNvPr>
          <p:cNvSpPr txBox="1"/>
          <p:nvPr/>
        </p:nvSpPr>
        <p:spPr>
          <a:xfrm>
            <a:off x="204715" y="2337491"/>
            <a:ext cx="7199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(</a:t>
            </a:r>
            <a:r>
              <a:rPr lang="zh-CN" altLang="en-US" sz="1800" dirty="0"/>
              <a:t>某一次运行中</a:t>
            </a:r>
            <a:r>
              <a:rPr lang="en-US" altLang="zh-CN" sz="1800" dirty="0"/>
              <a:t>) </a:t>
            </a:r>
            <a:r>
              <a:rPr lang="zh-CN" altLang="en-US" sz="1800" dirty="0"/>
              <a:t>四个</a:t>
            </a:r>
            <a:r>
              <a:rPr lang="en-US" altLang="zh-CN" sz="1800" dirty="0"/>
              <a:t>S</a:t>
            </a:r>
            <a:r>
              <a:rPr lang="zh-CN" altLang="en-US" sz="1800" dirty="0"/>
              <a:t>盒对应线性壳个数</a:t>
            </a:r>
            <a:r>
              <a:rPr lang="en-US" altLang="zh-CN" sz="1800" dirty="0"/>
              <a:t>:</a:t>
            </a:r>
          </a:p>
          <a:p>
            <a:r>
              <a:rPr lang="en-US" altLang="zh-CN" sz="1800" dirty="0"/>
              <a:t>(</a:t>
            </a:r>
            <a:r>
              <a:rPr lang="zh-CN" altLang="en-US" sz="1800" dirty="0"/>
              <a:t>比如线性壳尾部为</a:t>
            </a:r>
            <a:r>
              <a:rPr lang="en-US" altLang="zh-CN" sz="1800" dirty="0"/>
              <a:t>0040,</a:t>
            </a:r>
            <a:r>
              <a:rPr lang="zh-CN" altLang="en-US" sz="1800" dirty="0"/>
              <a:t>那么对应第</a:t>
            </a:r>
            <a:r>
              <a:rPr lang="en-US" altLang="zh-CN" sz="1800" dirty="0"/>
              <a:t>3</a:t>
            </a:r>
            <a:r>
              <a:rPr lang="zh-CN" altLang="en-US" sz="1800" dirty="0"/>
              <a:t>个</a:t>
            </a:r>
            <a:r>
              <a:rPr lang="en-US" altLang="zh-CN" sz="1800" dirty="0"/>
              <a:t>S</a:t>
            </a:r>
            <a:r>
              <a:rPr lang="zh-CN" altLang="en-US" sz="1800" dirty="0"/>
              <a:t>盒对应位置的密钥</a:t>
            </a:r>
            <a:r>
              <a:rPr lang="en-US" altLang="zh-CN" sz="1800" dirty="0"/>
              <a:t>K52)</a:t>
            </a:r>
            <a:endParaRPr lang="zh-CN" altLang="en-US" sz="1800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4957260D-81B0-4ED6-9849-A2013B269F35}"/>
              </a:ext>
            </a:extLst>
          </p:cNvPr>
          <p:cNvSpPr/>
          <p:nvPr/>
        </p:nvSpPr>
        <p:spPr>
          <a:xfrm>
            <a:off x="2313295" y="3347172"/>
            <a:ext cx="699771" cy="200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54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C2D7B95-458E-40E5-ABB2-069DEC500A35}"/>
              </a:ext>
            </a:extLst>
          </p:cNvPr>
          <p:cNvSpPr txBox="1"/>
          <p:nvPr/>
        </p:nvSpPr>
        <p:spPr>
          <a:xfrm>
            <a:off x="-1" y="164139"/>
            <a:ext cx="2924357" cy="46166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寻找线性壳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9308AB-45BC-4FE3-A51E-182382BC46CD}"/>
              </a:ext>
            </a:extLst>
          </p:cNvPr>
          <p:cNvSpPr txBox="1"/>
          <p:nvPr/>
        </p:nvSpPr>
        <p:spPr>
          <a:xfrm>
            <a:off x="2924356" y="164139"/>
            <a:ext cx="3109822" cy="461665"/>
          </a:xfrm>
          <a:prstGeom prst="rect">
            <a:avLst/>
          </a:prstGeom>
          <a:solidFill>
            <a:schemeClr val="tx1"/>
          </a:solidFill>
          <a:ln w="31750" cap="rnd">
            <a:solidFill>
              <a:schemeClr val="tx1"/>
            </a:solidFill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线性分析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A890D9F-D521-4CE6-87A7-109CFD52F48A}"/>
              </a:ext>
            </a:extLst>
          </p:cNvPr>
          <p:cNvSpPr txBox="1"/>
          <p:nvPr/>
        </p:nvSpPr>
        <p:spPr>
          <a:xfrm>
            <a:off x="6034178" y="164139"/>
            <a:ext cx="3109822" cy="4616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分析与总结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985225B-C894-4B7D-990B-CFC3194C6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236" y="1021127"/>
            <a:ext cx="6675698" cy="16333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0F9B8E1-010B-41EE-A026-D169F6550831}"/>
              </a:ext>
            </a:extLst>
          </p:cNvPr>
          <p:cNvSpPr txBox="1"/>
          <p:nvPr/>
        </p:nvSpPr>
        <p:spPr>
          <a:xfrm>
            <a:off x="252484" y="1119116"/>
            <a:ext cx="77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333333"/>
                </a:solidFill>
              </a:rPr>
              <a:t>2222</a:t>
            </a:r>
            <a:r>
              <a:rPr lang="zh-CN" altLang="en-US" sz="1400" b="1" dirty="0">
                <a:solidFill>
                  <a:srgbClr val="333333"/>
                </a:solidFill>
              </a:rPr>
              <a:t>个明密文</a:t>
            </a:r>
            <a:r>
              <a:rPr lang="en-US" altLang="zh-CN" b="1" dirty="0">
                <a:solidFill>
                  <a:srgbClr val="333333"/>
                </a:solidFill>
              </a:rPr>
              <a:t>:</a:t>
            </a:r>
            <a:endParaRPr lang="zh-CN" altLang="en-US" b="1" dirty="0">
              <a:solidFill>
                <a:srgbClr val="333333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0AA2DD-5ECA-419A-8157-9C503ABB31F3}"/>
              </a:ext>
            </a:extLst>
          </p:cNvPr>
          <p:cNvSpPr txBox="1"/>
          <p:nvPr/>
        </p:nvSpPr>
        <p:spPr>
          <a:xfrm>
            <a:off x="252484" y="1768354"/>
            <a:ext cx="77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333333"/>
                </a:solidFill>
              </a:rPr>
              <a:t>8888</a:t>
            </a:r>
            <a:r>
              <a:rPr lang="zh-CN" altLang="en-US" sz="1400" b="1" dirty="0">
                <a:solidFill>
                  <a:srgbClr val="333333"/>
                </a:solidFill>
              </a:rPr>
              <a:t>个明密文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1FC069-56B7-428B-A768-4CA123FF6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236" y="2940630"/>
            <a:ext cx="6675698" cy="150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9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C2D7B95-458E-40E5-ABB2-069DEC500A35}"/>
              </a:ext>
            </a:extLst>
          </p:cNvPr>
          <p:cNvSpPr txBox="1"/>
          <p:nvPr/>
        </p:nvSpPr>
        <p:spPr>
          <a:xfrm>
            <a:off x="-1" y="164139"/>
            <a:ext cx="2924357" cy="4616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寻找线性壳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9308AB-45BC-4FE3-A51E-182382BC46CD}"/>
              </a:ext>
            </a:extLst>
          </p:cNvPr>
          <p:cNvSpPr txBox="1"/>
          <p:nvPr/>
        </p:nvSpPr>
        <p:spPr>
          <a:xfrm>
            <a:off x="2924356" y="164139"/>
            <a:ext cx="3109822" cy="461665"/>
          </a:xfrm>
          <a:prstGeom prst="rect">
            <a:avLst/>
          </a:prstGeom>
          <a:solidFill>
            <a:schemeClr val="bg1"/>
          </a:solidFill>
          <a:ln w="31750" cap="rnd">
            <a:solidFill>
              <a:schemeClr val="tx1"/>
            </a:solidFill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线性分析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A890D9F-D521-4CE6-87A7-109CFD52F48A}"/>
              </a:ext>
            </a:extLst>
          </p:cNvPr>
          <p:cNvSpPr txBox="1"/>
          <p:nvPr/>
        </p:nvSpPr>
        <p:spPr>
          <a:xfrm>
            <a:off x="6034178" y="164139"/>
            <a:ext cx="3109822" cy="461665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分析与总结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FFD19B-CC5C-45FB-A82B-1C09910B3728}"/>
              </a:ext>
            </a:extLst>
          </p:cNvPr>
          <p:cNvSpPr txBox="1"/>
          <p:nvPr/>
        </p:nvSpPr>
        <p:spPr>
          <a:xfrm>
            <a:off x="244112" y="763452"/>
            <a:ext cx="1218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更多</a:t>
            </a:r>
            <a:r>
              <a:rPr lang="en-US" altLang="zh-CN" sz="2800" dirty="0"/>
              <a:t>?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E7E50A7-7940-4A7E-A269-9D28D9E5EA12}"/>
              </a:ext>
            </a:extLst>
          </p:cNvPr>
          <p:cNvSpPr/>
          <p:nvPr/>
        </p:nvSpPr>
        <p:spPr>
          <a:xfrm>
            <a:off x="1692321" y="987242"/>
            <a:ext cx="5397689" cy="65509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4+1,</a:t>
            </a:r>
            <a:r>
              <a:rPr lang="zh-CN" altLang="en-US" sz="2400" dirty="0">
                <a:solidFill>
                  <a:schemeClr val="tx1"/>
                </a:solidFill>
              </a:rPr>
              <a:t>恢复出</a:t>
            </a:r>
            <a:r>
              <a:rPr lang="en-US" altLang="zh-CN" sz="2400" dirty="0">
                <a:solidFill>
                  <a:schemeClr val="tx1"/>
                </a:solidFill>
              </a:rPr>
              <a:t>K5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CFC48364-18B9-4201-A62B-2D9FEBC851C0}"/>
              </a:ext>
            </a:extLst>
          </p:cNvPr>
          <p:cNvSpPr/>
          <p:nvPr/>
        </p:nvSpPr>
        <p:spPr>
          <a:xfrm>
            <a:off x="4203511" y="1719616"/>
            <a:ext cx="313898" cy="225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0023474-724D-4D3B-893D-93446EE52175}"/>
              </a:ext>
            </a:extLst>
          </p:cNvPr>
          <p:cNvSpPr/>
          <p:nvPr/>
        </p:nvSpPr>
        <p:spPr>
          <a:xfrm>
            <a:off x="1692322" y="2095445"/>
            <a:ext cx="5397690" cy="65509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解密到第四轮</a:t>
            </a:r>
            <a:r>
              <a:rPr lang="en-US" altLang="zh-CN" sz="2400" dirty="0">
                <a:solidFill>
                  <a:schemeClr val="tx1"/>
                </a:solidFill>
              </a:rPr>
              <a:t>,</a:t>
            </a:r>
            <a:r>
              <a:rPr lang="zh-CN" altLang="en-US" sz="2400" dirty="0">
                <a:solidFill>
                  <a:schemeClr val="tx1"/>
                </a:solidFill>
              </a:rPr>
              <a:t>同样方法</a:t>
            </a:r>
            <a:r>
              <a:rPr lang="en-US" altLang="zh-CN" sz="2400" dirty="0">
                <a:solidFill>
                  <a:schemeClr val="tx1"/>
                </a:solidFill>
              </a:rPr>
              <a:t>,</a:t>
            </a:r>
            <a:r>
              <a:rPr lang="zh-CN" altLang="en-US" sz="2400" dirty="0">
                <a:solidFill>
                  <a:schemeClr val="tx1"/>
                </a:solidFill>
              </a:rPr>
              <a:t>使用</a:t>
            </a:r>
            <a:r>
              <a:rPr lang="en-US" altLang="zh-CN" sz="2400" dirty="0">
                <a:solidFill>
                  <a:schemeClr val="tx1"/>
                </a:solidFill>
              </a:rPr>
              <a:t>3+1,</a:t>
            </a:r>
            <a:r>
              <a:rPr lang="zh-CN" altLang="en-US" sz="2400" dirty="0">
                <a:solidFill>
                  <a:schemeClr val="tx1"/>
                </a:solidFill>
              </a:rPr>
              <a:t>恢复出</a:t>
            </a:r>
            <a:r>
              <a:rPr lang="en-US" altLang="zh-CN" sz="2400" dirty="0">
                <a:solidFill>
                  <a:schemeClr val="tx1"/>
                </a:solidFill>
              </a:rPr>
              <a:t>K4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D266E9FD-F889-48DA-81EA-ACC029F060EC}"/>
              </a:ext>
            </a:extLst>
          </p:cNvPr>
          <p:cNvSpPr/>
          <p:nvPr/>
        </p:nvSpPr>
        <p:spPr>
          <a:xfrm>
            <a:off x="4234216" y="2829116"/>
            <a:ext cx="313898" cy="225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形 7" descr="解除锁定">
            <a:extLst>
              <a:ext uri="{FF2B5EF4-FFF2-40B4-BE49-F238E27FC236}">
                <a16:creationId xmlns:a16="http://schemas.microsoft.com/office/drawing/2014/main" id="{64C930EB-4665-401F-B864-D416B0A7E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05287" y="3428422"/>
            <a:ext cx="914400" cy="828235"/>
          </a:xfrm>
          <a:prstGeom prst="rect">
            <a:avLst/>
          </a:prstGeom>
        </p:spPr>
      </p:pic>
      <p:pic>
        <p:nvPicPr>
          <p:cNvPr id="14" name="图形 13" descr="钥匙">
            <a:extLst>
              <a:ext uri="{FF2B5EF4-FFF2-40B4-BE49-F238E27FC236}">
                <a16:creationId xmlns:a16="http://schemas.microsoft.com/office/drawing/2014/main" id="{EE220FC4-A632-47B1-9773-F261C10828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8847" y="3565869"/>
            <a:ext cx="655092" cy="655092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40E2906-2C73-4181-AC6A-001B3C57E334}"/>
              </a:ext>
            </a:extLst>
          </p:cNvPr>
          <p:cNvSpPr/>
          <p:nvPr/>
        </p:nvSpPr>
        <p:spPr>
          <a:xfrm>
            <a:off x="1623473" y="3565869"/>
            <a:ext cx="5397689" cy="65509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恢复出全部密钥</a:t>
            </a:r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E061E4F2-4ABE-405A-BFAC-6F868C553A4B}"/>
              </a:ext>
            </a:extLst>
          </p:cNvPr>
          <p:cNvSpPr/>
          <p:nvPr/>
        </p:nvSpPr>
        <p:spPr>
          <a:xfrm>
            <a:off x="4094329" y="3231748"/>
            <a:ext cx="109182" cy="15096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A075631F-F6B4-4BBF-B228-1B02E64FFC9D}"/>
              </a:ext>
            </a:extLst>
          </p:cNvPr>
          <p:cNvSpPr/>
          <p:nvPr/>
        </p:nvSpPr>
        <p:spPr>
          <a:xfrm>
            <a:off x="4305255" y="3222575"/>
            <a:ext cx="109182" cy="15096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F3690CAE-3043-46CA-AFC1-A3A95005E875}"/>
              </a:ext>
            </a:extLst>
          </p:cNvPr>
          <p:cNvSpPr/>
          <p:nvPr/>
        </p:nvSpPr>
        <p:spPr>
          <a:xfrm>
            <a:off x="4548114" y="3231748"/>
            <a:ext cx="109182" cy="15096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83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C2D7B95-458E-40E5-ABB2-069DEC500A35}"/>
              </a:ext>
            </a:extLst>
          </p:cNvPr>
          <p:cNvSpPr txBox="1"/>
          <p:nvPr/>
        </p:nvSpPr>
        <p:spPr>
          <a:xfrm>
            <a:off x="-1" y="164139"/>
            <a:ext cx="2924357" cy="4616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寻找线性壳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9308AB-45BC-4FE3-A51E-182382BC46CD}"/>
              </a:ext>
            </a:extLst>
          </p:cNvPr>
          <p:cNvSpPr txBox="1"/>
          <p:nvPr/>
        </p:nvSpPr>
        <p:spPr>
          <a:xfrm>
            <a:off x="2924356" y="164139"/>
            <a:ext cx="3109822" cy="461665"/>
          </a:xfrm>
          <a:prstGeom prst="rect">
            <a:avLst/>
          </a:prstGeom>
          <a:solidFill>
            <a:schemeClr val="bg1"/>
          </a:solidFill>
          <a:ln w="31750" cap="rnd">
            <a:solidFill>
              <a:schemeClr val="tx1"/>
            </a:solidFill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线性分析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A890D9F-D521-4CE6-87A7-109CFD52F48A}"/>
              </a:ext>
            </a:extLst>
          </p:cNvPr>
          <p:cNvSpPr txBox="1"/>
          <p:nvPr/>
        </p:nvSpPr>
        <p:spPr>
          <a:xfrm>
            <a:off x="6034178" y="164139"/>
            <a:ext cx="3109822" cy="461665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分析与总结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40B5347-AF1E-44ED-8EFB-AC50DFAD2849}"/>
              </a:ext>
            </a:extLst>
          </p:cNvPr>
          <p:cNvSpPr txBox="1"/>
          <p:nvPr/>
        </p:nvSpPr>
        <p:spPr>
          <a:xfrm>
            <a:off x="866955" y="1340199"/>
            <a:ext cx="68595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Tips</a:t>
            </a:r>
            <a:r>
              <a:rPr lang="en-US" altLang="zh-CN" sz="2000" dirty="0"/>
              <a:t>:</a:t>
            </a:r>
          </a:p>
          <a:p>
            <a:r>
              <a:rPr lang="zh-CN" altLang="en-US" sz="2000" spc="600" dirty="0"/>
              <a:t>注意随着轮数变少</a:t>
            </a:r>
            <a:r>
              <a:rPr lang="en-US" altLang="zh-CN" sz="2000" spc="600" dirty="0"/>
              <a:t>,</a:t>
            </a:r>
            <a:r>
              <a:rPr lang="zh-CN" altLang="en-US" sz="2000" spc="600" dirty="0"/>
              <a:t>随机性的减弱</a:t>
            </a:r>
            <a:r>
              <a:rPr lang="en-US" altLang="zh-CN" sz="2000" spc="600" dirty="0"/>
              <a:t>,</a:t>
            </a:r>
            <a:r>
              <a:rPr lang="zh-CN" altLang="en-US" sz="2000" spc="600" dirty="0"/>
              <a:t>加密的随机性会更差</a:t>
            </a:r>
            <a:r>
              <a:rPr lang="en-US" altLang="zh-CN" sz="2000" spc="600" dirty="0"/>
              <a:t>,</a:t>
            </a:r>
            <a:r>
              <a:rPr lang="zh-CN" altLang="en-US" sz="2000" spc="600" dirty="0"/>
              <a:t>可能就很难恢复出来正确密钥了</a:t>
            </a:r>
            <a:r>
              <a:rPr lang="en-US" altLang="zh-CN" sz="2000" spc="600" dirty="0"/>
              <a:t>.</a:t>
            </a:r>
            <a:endParaRPr lang="zh-CN" altLang="en-US" sz="2000" spc="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4C140A-FD21-4E50-9FEA-3DBF77450A12}"/>
              </a:ext>
            </a:extLst>
          </p:cNvPr>
          <p:cNvSpPr txBox="1"/>
          <p:nvPr/>
        </p:nvSpPr>
        <p:spPr>
          <a:xfrm>
            <a:off x="866955" y="940089"/>
            <a:ext cx="5861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pc="300" dirty="0"/>
              <a:t>GET</a:t>
            </a:r>
            <a:r>
              <a:rPr lang="zh-CN" altLang="en-US" sz="2000" spc="300" dirty="0"/>
              <a:t>到攻击</a:t>
            </a:r>
            <a:r>
              <a:rPr lang="en-US" altLang="zh-CN" sz="2000" spc="300" dirty="0" err="1"/>
              <a:t>cipherfour</a:t>
            </a:r>
            <a:r>
              <a:rPr lang="zh-CN" altLang="en-US" sz="2000" spc="300" dirty="0"/>
              <a:t>的屠龙术 </a:t>
            </a:r>
            <a:r>
              <a:rPr lang="en-US" altLang="zh-CN" sz="2000" spc="300" dirty="0"/>
              <a:t>? </a:t>
            </a:r>
            <a:r>
              <a:rPr lang="zh-CN" altLang="en-US" sz="2000" spc="300" dirty="0"/>
              <a:t>或许</a:t>
            </a:r>
          </a:p>
        </p:txBody>
      </p:sp>
    </p:spTree>
    <p:extLst>
      <p:ext uri="{BB962C8B-B14F-4D97-AF65-F5344CB8AC3E}">
        <p14:creationId xmlns:p14="http://schemas.microsoft.com/office/powerpoint/2010/main" val="369136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C2D7B95-458E-40E5-ABB2-069DEC500A35}"/>
              </a:ext>
            </a:extLst>
          </p:cNvPr>
          <p:cNvSpPr txBox="1"/>
          <p:nvPr/>
        </p:nvSpPr>
        <p:spPr>
          <a:xfrm>
            <a:off x="-1" y="164139"/>
            <a:ext cx="2924357" cy="4616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寻找线性壳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9308AB-45BC-4FE3-A51E-182382BC46CD}"/>
              </a:ext>
            </a:extLst>
          </p:cNvPr>
          <p:cNvSpPr txBox="1"/>
          <p:nvPr/>
        </p:nvSpPr>
        <p:spPr>
          <a:xfrm>
            <a:off x="2924356" y="164139"/>
            <a:ext cx="3109822" cy="461665"/>
          </a:xfrm>
          <a:prstGeom prst="rect">
            <a:avLst/>
          </a:prstGeom>
          <a:solidFill>
            <a:schemeClr val="bg1"/>
          </a:solidFill>
          <a:ln w="31750" cap="rnd">
            <a:solidFill>
              <a:schemeClr val="tx1"/>
            </a:solidFill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线性分析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A890D9F-D521-4CE6-87A7-109CFD52F48A}"/>
              </a:ext>
            </a:extLst>
          </p:cNvPr>
          <p:cNvSpPr txBox="1"/>
          <p:nvPr/>
        </p:nvSpPr>
        <p:spPr>
          <a:xfrm>
            <a:off x="6034178" y="164139"/>
            <a:ext cx="3109822" cy="461665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分析与总结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40B5347-AF1E-44ED-8EFB-AC50DFAD2849}"/>
              </a:ext>
            </a:extLst>
          </p:cNvPr>
          <p:cNvSpPr txBox="1"/>
          <p:nvPr/>
        </p:nvSpPr>
        <p:spPr>
          <a:xfrm>
            <a:off x="912245" y="1140589"/>
            <a:ext cx="764957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改进方向</a:t>
            </a:r>
            <a:r>
              <a:rPr lang="en-US" altLang="zh-CN" sz="2000" dirty="0"/>
              <a:t>:</a:t>
            </a:r>
          </a:p>
          <a:p>
            <a:endParaRPr lang="en-US" altLang="zh-CN" sz="2000" dirty="0"/>
          </a:p>
          <a:p>
            <a:r>
              <a:rPr lang="en-US" altLang="zh-CN" sz="2000" dirty="0"/>
              <a:t>1. </a:t>
            </a:r>
            <a:r>
              <a:rPr lang="zh-CN" altLang="en-US" sz="2000" dirty="0"/>
              <a:t>是否有输出差分涉及多个</a:t>
            </a:r>
            <a:r>
              <a:rPr lang="en-US" altLang="zh-CN" sz="2000" dirty="0"/>
              <a:t>S</a:t>
            </a:r>
            <a:r>
              <a:rPr lang="zh-CN" altLang="en-US" sz="2000" dirty="0"/>
              <a:t>盒的高偏差线性壳</a:t>
            </a:r>
            <a:r>
              <a:rPr lang="en-US" altLang="zh-CN" sz="2000" dirty="0"/>
              <a:t>?</a:t>
            </a:r>
          </a:p>
          <a:p>
            <a:endParaRPr lang="en-US" altLang="zh-CN" sz="2000" dirty="0"/>
          </a:p>
          <a:p>
            <a:r>
              <a:rPr lang="en-US" altLang="zh-CN" sz="2000" dirty="0"/>
              <a:t>2. </a:t>
            </a:r>
            <a:r>
              <a:rPr lang="zh-CN" altLang="en-US" sz="2000" dirty="0"/>
              <a:t>在二次计数时，我们可以尝试赋予不同的权重。比如最大的计数器每次加 </a:t>
            </a:r>
            <a:r>
              <a:rPr lang="en-US" altLang="zh-CN" sz="2000" dirty="0"/>
              <a:t>1</a:t>
            </a:r>
            <a:r>
              <a:rPr lang="zh-CN" altLang="en-US" sz="2000" dirty="0"/>
              <a:t>，第二大的加 </a:t>
            </a:r>
            <a:r>
              <a:rPr lang="en-US" altLang="zh-CN" sz="2000" dirty="0"/>
              <a:t>0.8</a:t>
            </a:r>
            <a:r>
              <a:rPr lang="zh-CN" altLang="en-US" sz="2000" dirty="0"/>
              <a:t>，第三大加 </a:t>
            </a:r>
            <a:r>
              <a:rPr lang="en-US" altLang="zh-CN" sz="2000" dirty="0"/>
              <a:t>0.7... </a:t>
            </a:r>
            <a:r>
              <a:rPr lang="zh-CN" altLang="en-US" sz="2000" dirty="0"/>
              <a:t>提高准确率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3. </a:t>
            </a:r>
            <a:r>
              <a:rPr lang="zh-CN" altLang="en-US" sz="2000" dirty="0"/>
              <a:t>有更好的线性壳筛选方案</a:t>
            </a:r>
            <a:r>
              <a:rPr lang="en-US" altLang="zh-CN" sz="2000" dirty="0"/>
              <a:t>?</a:t>
            </a:r>
          </a:p>
          <a:p>
            <a:endParaRPr lang="en-US" altLang="zh-CN" sz="2000" dirty="0"/>
          </a:p>
          <a:p>
            <a:r>
              <a:rPr lang="en-US" altLang="zh-CN" sz="2000" dirty="0"/>
              <a:t>4</a:t>
            </a:r>
            <a:r>
              <a:rPr lang="en-US" altLang="zh-CN" sz="2000"/>
              <a:t>.  3+2</a:t>
            </a:r>
            <a:r>
              <a:rPr lang="zh-CN" altLang="en-US" sz="2000" dirty="0"/>
              <a:t>或许也不错</a:t>
            </a:r>
            <a:r>
              <a:rPr lang="en-US" altLang="zh-CN" sz="2000" dirty="0"/>
              <a:t>,</a:t>
            </a:r>
            <a:r>
              <a:rPr lang="zh-CN" altLang="en-US" sz="2000" dirty="0"/>
              <a:t>但需要的数据量较大</a:t>
            </a:r>
            <a:r>
              <a:rPr lang="en-US" altLang="zh-CN" sz="2000" dirty="0"/>
              <a:t>.</a:t>
            </a:r>
            <a:br>
              <a:rPr lang="zh-CN" altLang="en-US" sz="2000" dirty="0"/>
            </a:br>
            <a:endParaRPr lang="zh-CN" altLang="en-US" sz="2000" dirty="0"/>
          </a:p>
        </p:txBody>
      </p:sp>
      <p:pic>
        <p:nvPicPr>
          <p:cNvPr id="7" name="图形 6" descr="头上的大脑">
            <a:extLst>
              <a:ext uri="{FF2B5EF4-FFF2-40B4-BE49-F238E27FC236}">
                <a16:creationId xmlns:a16="http://schemas.microsoft.com/office/drawing/2014/main" id="{2DFD1015-C462-4EBC-B2CF-88D694697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155" y="6258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6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6FD777D-0E8A-43A3-A25F-919919ED6BF0}"/>
              </a:ext>
            </a:extLst>
          </p:cNvPr>
          <p:cNvGrpSpPr/>
          <p:nvPr/>
        </p:nvGrpSpPr>
        <p:grpSpPr>
          <a:xfrm>
            <a:off x="2930400" y="1454657"/>
            <a:ext cx="3276000" cy="1677344"/>
            <a:chOff x="2930400" y="1454656"/>
            <a:chExt cx="3276000" cy="167734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FC7F6FD-6FD6-487D-B2DE-50C8728F746E}"/>
                </a:ext>
              </a:extLst>
            </p:cNvPr>
            <p:cNvSpPr/>
            <p:nvPr/>
          </p:nvSpPr>
          <p:spPr>
            <a:xfrm>
              <a:off x="2930400" y="1454656"/>
              <a:ext cx="3276000" cy="16773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 dirty="0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D81CFEC4-926C-4622-AE3E-BD972A0AE2B7}"/>
                </a:ext>
              </a:extLst>
            </p:cNvPr>
            <p:cNvGrpSpPr/>
            <p:nvPr/>
          </p:nvGrpSpPr>
          <p:grpSpPr>
            <a:xfrm>
              <a:off x="3132000" y="1607246"/>
              <a:ext cx="2880000" cy="1331092"/>
              <a:chOff x="3132000" y="1607246"/>
              <a:chExt cx="2880000" cy="1331092"/>
            </a:xfrm>
          </p:grpSpPr>
          <p:cxnSp>
            <p:nvCxnSpPr>
              <p:cNvPr id="65" name="直接连接符 64"/>
              <p:cNvCxnSpPr>
                <a:cxnSpLocks/>
              </p:cNvCxnSpPr>
              <p:nvPr/>
            </p:nvCxnSpPr>
            <p:spPr>
              <a:xfrm>
                <a:off x="3132000" y="2938338"/>
                <a:ext cx="2880000" cy="0"/>
              </a:xfrm>
              <a:prstGeom prst="line">
                <a:avLst/>
              </a:prstGeom>
              <a:ln w="19050">
                <a:solidFill>
                  <a:srgbClr val="F2F2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2A0E7310-EDA5-469B-87B2-D10572B373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2000" y="1614446"/>
                <a:ext cx="2880000" cy="0"/>
              </a:xfrm>
              <a:prstGeom prst="line">
                <a:avLst/>
              </a:prstGeom>
              <a:ln w="19050">
                <a:solidFill>
                  <a:srgbClr val="F2F2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BCAB96DA-5693-4194-AA86-71EC9914F0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0109" y="1607246"/>
                <a:ext cx="0" cy="1323892"/>
              </a:xfrm>
              <a:prstGeom prst="line">
                <a:avLst/>
              </a:prstGeom>
              <a:ln w="19050">
                <a:solidFill>
                  <a:srgbClr val="F2F2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FA9A55F4-D507-4720-9B9F-C5F282BD35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4800" y="1607246"/>
                <a:ext cx="0" cy="1323892"/>
              </a:xfrm>
              <a:prstGeom prst="line">
                <a:avLst/>
              </a:prstGeom>
              <a:ln w="19050">
                <a:solidFill>
                  <a:srgbClr val="F2F2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270F41B8-A16A-442A-9DC9-62FBB6FDB016}"/>
              </a:ext>
            </a:extLst>
          </p:cNvPr>
          <p:cNvSpPr/>
          <p:nvPr/>
        </p:nvSpPr>
        <p:spPr>
          <a:xfrm>
            <a:off x="3652972" y="2038012"/>
            <a:ext cx="18389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b="1" u="sng" dirty="0">
                <a:solidFill>
                  <a:schemeClr val="bg2"/>
                </a:solidFill>
                <a:latin typeface="微软雅黑"/>
                <a:ea typeface="微软雅黑"/>
              </a:rPr>
              <a:t>The End</a:t>
            </a:r>
            <a:endParaRPr lang="zh-CN" altLang="en-US" sz="3200" b="1" u="sng" dirty="0">
              <a:solidFill>
                <a:schemeClr val="bg2"/>
              </a:solidFill>
              <a:latin typeface="微软雅黑"/>
              <a:ea typeface="微软雅黑"/>
            </a:endParaRPr>
          </a:p>
        </p:txBody>
      </p:sp>
      <p:pic>
        <p:nvPicPr>
          <p:cNvPr id="11" name="图形 10" descr="电源">
            <a:extLst>
              <a:ext uri="{FF2B5EF4-FFF2-40B4-BE49-F238E27FC236}">
                <a16:creationId xmlns:a16="http://schemas.microsoft.com/office/drawing/2014/main" id="{6C04BC1E-2773-4D0D-9BA8-6EFFA6448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36287" y="343390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BAD71AA-9071-4EF7-9CE6-207FBB1EF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962" y="-88712"/>
            <a:ext cx="2048121" cy="5129853"/>
          </a:xfrm>
          <a:prstGeom prst="rect">
            <a:avLst/>
          </a:prstGeom>
        </p:spPr>
      </p:pic>
      <p:sp>
        <p:nvSpPr>
          <p:cNvPr id="2" name="左大括号 1">
            <a:extLst>
              <a:ext uri="{FF2B5EF4-FFF2-40B4-BE49-F238E27FC236}">
                <a16:creationId xmlns:a16="http://schemas.microsoft.com/office/drawing/2014/main" id="{72263177-3661-41FE-8E01-1D329B8E174E}"/>
              </a:ext>
            </a:extLst>
          </p:cNvPr>
          <p:cNvSpPr/>
          <p:nvPr/>
        </p:nvSpPr>
        <p:spPr>
          <a:xfrm>
            <a:off x="5465928" y="218363"/>
            <a:ext cx="859809" cy="3835021"/>
          </a:xfrm>
          <a:prstGeom prst="leftBrace">
            <a:avLst>
              <a:gd name="adj1" fmla="val 8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左 2">
            <a:extLst>
              <a:ext uri="{FF2B5EF4-FFF2-40B4-BE49-F238E27FC236}">
                <a16:creationId xmlns:a16="http://schemas.microsoft.com/office/drawing/2014/main" id="{92154951-1F66-4111-A579-D81C5315F852}"/>
              </a:ext>
            </a:extLst>
          </p:cNvPr>
          <p:cNvSpPr/>
          <p:nvPr/>
        </p:nvSpPr>
        <p:spPr>
          <a:xfrm>
            <a:off x="4727992" y="4383397"/>
            <a:ext cx="1658203" cy="3643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2471B1-019D-495F-9003-F3E7F608533A}"/>
              </a:ext>
            </a:extLst>
          </p:cNvPr>
          <p:cNvSpPr txBox="1"/>
          <p:nvPr/>
        </p:nvSpPr>
        <p:spPr>
          <a:xfrm>
            <a:off x="2913798" y="4303945"/>
            <a:ext cx="191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恢复密钥</a:t>
            </a:r>
            <a:endParaRPr lang="zh-CN" altLang="en-US" dirty="0"/>
          </a:p>
        </p:txBody>
      </p:sp>
      <p:graphicFrame>
        <p:nvGraphicFramePr>
          <p:cNvPr id="8" name="表格 2">
            <a:extLst>
              <a:ext uri="{FF2B5EF4-FFF2-40B4-BE49-F238E27FC236}">
                <a16:creationId xmlns:a16="http://schemas.microsoft.com/office/drawing/2014/main" id="{F961BCC5-E509-4C3C-AB30-9DCE0277C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428220"/>
              </p:ext>
            </p:extLst>
          </p:nvPr>
        </p:nvGraphicFramePr>
        <p:xfrm>
          <a:off x="-29859" y="717267"/>
          <a:ext cx="5224060" cy="3131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428">
                  <a:extLst>
                    <a:ext uri="{9D8B030D-6E8A-4147-A177-3AD203B41FA5}">
                      <a16:colId xmlns:a16="http://schemas.microsoft.com/office/drawing/2014/main" val="3979313112"/>
                    </a:ext>
                  </a:extLst>
                </a:gridCol>
                <a:gridCol w="1725816">
                  <a:extLst>
                    <a:ext uri="{9D8B030D-6E8A-4147-A177-3AD203B41FA5}">
                      <a16:colId xmlns:a16="http://schemas.microsoft.com/office/drawing/2014/main" val="838251017"/>
                    </a:ext>
                  </a:extLst>
                </a:gridCol>
                <a:gridCol w="1725816">
                  <a:extLst>
                    <a:ext uri="{9D8B030D-6E8A-4147-A177-3AD203B41FA5}">
                      <a16:colId xmlns:a16="http://schemas.microsoft.com/office/drawing/2014/main" val="1700932688"/>
                    </a:ext>
                  </a:extLst>
                </a:gridCol>
              </a:tblGrid>
              <a:tr h="29122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输入掩码</a:t>
                      </a:r>
                      <a:r>
                        <a:rPr lang="en-US" altLang="zh-CN" dirty="0"/>
                        <a:t>(hex)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输出掩码</a:t>
                      </a:r>
                      <a:r>
                        <a:rPr lang="en-US" altLang="zh-CN" dirty="0"/>
                        <a:t>(hex)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偏差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362604"/>
                  </a:ext>
                </a:extLst>
              </a:tr>
              <a:tr h="358280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‘0001’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‘8000’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0.05554199218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738222"/>
                  </a:ext>
                </a:extLst>
              </a:tr>
              <a:tr h="358280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1800" dirty="0"/>
                        <a:t>'0002' 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'0080'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0.0322265625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636774"/>
                  </a:ext>
                </a:extLst>
              </a:tr>
              <a:tr h="358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/>
                        <a:t>‘0004’</a:t>
                      </a:r>
                      <a:endParaRPr lang="zh-CN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'1000'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0.04699707031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102635"/>
                  </a:ext>
                </a:extLst>
              </a:tr>
              <a:tr h="358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'1000' </a:t>
                      </a:r>
                      <a:endParaRPr lang="zh-CN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'0008'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1800" dirty="0"/>
                        <a:t>0.0830078125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134353"/>
                  </a:ext>
                </a:extLst>
              </a:tr>
              <a:tr h="358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'0001' '</a:t>
                      </a:r>
                      <a:endParaRPr lang="zh-CN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'0200'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1800" dirty="0"/>
                        <a:t>-0.0310058593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587059"/>
                  </a:ext>
                </a:extLst>
              </a:tr>
              <a:tr h="358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'8000'</a:t>
                      </a:r>
                      <a:endParaRPr lang="zh-CN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'1000'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1800" dirty="0"/>
                        <a:t>0.052734375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702655"/>
                  </a:ext>
                </a:extLst>
              </a:tr>
              <a:tr h="358280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…….</a:t>
                      </a:r>
                      <a:endParaRPr lang="zh-CN" altLang="en-US" sz="1800" dirty="0"/>
                    </a:p>
                    <a:p>
                      <a:pPr algn="ctr"/>
                      <a:endParaRPr lang="zh-CN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…….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…….</a:t>
                      </a:r>
                      <a:endParaRPr lang="zh-CN" altLang="en-US" sz="1800" dirty="0"/>
                    </a:p>
                    <a:p>
                      <a:pPr marL="0" algn="ctr" defTabSz="685783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88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10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C2D7B95-458E-40E5-ABB2-069DEC500A35}"/>
              </a:ext>
            </a:extLst>
          </p:cNvPr>
          <p:cNvSpPr txBox="1"/>
          <p:nvPr/>
        </p:nvSpPr>
        <p:spPr>
          <a:xfrm>
            <a:off x="-1" y="164139"/>
            <a:ext cx="2924357" cy="461665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FFFF"/>
                </a:solidFill>
              </a:rPr>
              <a:t>寻找线性壳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9308AB-45BC-4FE3-A51E-182382BC46CD}"/>
              </a:ext>
            </a:extLst>
          </p:cNvPr>
          <p:cNvSpPr txBox="1"/>
          <p:nvPr/>
        </p:nvSpPr>
        <p:spPr>
          <a:xfrm>
            <a:off x="2924356" y="164139"/>
            <a:ext cx="3109822" cy="461665"/>
          </a:xfrm>
          <a:prstGeom prst="rect">
            <a:avLst/>
          </a:prstGeom>
          <a:solidFill>
            <a:schemeClr val="bg1"/>
          </a:solidFill>
          <a:ln w="31750" cap="rnd">
            <a:solidFill>
              <a:schemeClr val="tx1"/>
            </a:solidFill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线性分析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A890D9F-D521-4CE6-87A7-109CFD52F48A}"/>
              </a:ext>
            </a:extLst>
          </p:cNvPr>
          <p:cNvSpPr txBox="1"/>
          <p:nvPr/>
        </p:nvSpPr>
        <p:spPr>
          <a:xfrm>
            <a:off x="6034178" y="164139"/>
            <a:ext cx="3109822" cy="4616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分析与总结</a:t>
            </a:r>
          </a:p>
        </p:txBody>
      </p:sp>
      <p:graphicFrame>
        <p:nvGraphicFramePr>
          <p:cNvPr id="14" name="图示 13">
            <a:extLst>
              <a:ext uri="{FF2B5EF4-FFF2-40B4-BE49-F238E27FC236}">
                <a16:creationId xmlns:a16="http://schemas.microsoft.com/office/drawing/2014/main" id="{9BEF3E65-5E9E-491C-B089-F1E7E2F6C4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696303"/>
              </p:ext>
            </p:extLst>
          </p:nvPr>
        </p:nvGraphicFramePr>
        <p:xfrm>
          <a:off x="1083349" y="2318449"/>
          <a:ext cx="6977302" cy="2538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BD7AD4E-20AB-4584-843A-8678FC38C9F6}"/>
              </a:ext>
            </a:extLst>
          </p:cNvPr>
          <p:cNvSpPr/>
          <p:nvPr/>
        </p:nvSpPr>
        <p:spPr>
          <a:xfrm>
            <a:off x="3219810" y="1124561"/>
            <a:ext cx="2518913" cy="83115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D77125E-F92A-420E-9DD9-6DE0867FEEC6}"/>
              </a:ext>
            </a:extLst>
          </p:cNvPr>
          <p:cNvSpPr/>
          <p:nvPr/>
        </p:nvSpPr>
        <p:spPr>
          <a:xfrm>
            <a:off x="2008204" y="1124561"/>
            <a:ext cx="51275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dirty="0">
                <a:ln w="0"/>
                <a:solidFill>
                  <a:srgbClr val="3333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知识储备</a:t>
            </a:r>
          </a:p>
        </p:txBody>
      </p:sp>
    </p:spTree>
    <p:extLst>
      <p:ext uri="{BB962C8B-B14F-4D97-AF65-F5344CB8AC3E}">
        <p14:creationId xmlns:p14="http://schemas.microsoft.com/office/powerpoint/2010/main" val="423125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C2D7B95-458E-40E5-ABB2-069DEC500A35}"/>
              </a:ext>
            </a:extLst>
          </p:cNvPr>
          <p:cNvSpPr txBox="1"/>
          <p:nvPr/>
        </p:nvSpPr>
        <p:spPr>
          <a:xfrm>
            <a:off x="-1" y="164139"/>
            <a:ext cx="2924357" cy="461665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FFFF"/>
                </a:solidFill>
              </a:rPr>
              <a:t>寻找线性壳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9308AB-45BC-4FE3-A51E-182382BC46CD}"/>
              </a:ext>
            </a:extLst>
          </p:cNvPr>
          <p:cNvSpPr txBox="1"/>
          <p:nvPr/>
        </p:nvSpPr>
        <p:spPr>
          <a:xfrm>
            <a:off x="2924356" y="164139"/>
            <a:ext cx="3109822" cy="461665"/>
          </a:xfrm>
          <a:prstGeom prst="rect">
            <a:avLst/>
          </a:prstGeom>
          <a:solidFill>
            <a:schemeClr val="bg1"/>
          </a:solidFill>
          <a:ln w="31750" cap="rnd">
            <a:solidFill>
              <a:schemeClr val="tx1"/>
            </a:solidFill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线性分析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A890D9F-D521-4CE6-87A7-109CFD52F48A}"/>
              </a:ext>
            </a:extLst>
          </p:cNvPr>
          <p:cNvSpPr txBox="1"/>
          <p:nvPr/>
        </p:nvSpPr>
        <p:spPr>
          <a:xfrm>
            <a:off x="6034178" y="164139"/>
            <a:ext cx="3109822" cy="4616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分析与总结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C6E59E-4122-4579-ADA3-091F94C77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02" y="902411"/>
            <a:ext cx="7444596" cy="385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2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C2D7B95-458E-40E5-ABB2-069DEC500A35}"/>
              </a:ext>
            </a:extLst>
          </p:cNvPr>
          <p:cNvSpPr txBox="1"/>
          <p:nvPr/>
        </p:nvSpPr>
        <p:spPr>
          <a:xfrm>
            <a:off x="-1" y="164139"/>
            <a:ext cx="2924357" cy="461665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FFFF"/>
                </a:solidFill>
              </a:rPr>
              <a:t>寻找线性壳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9308AB-45BC-4FE3-A51E-182382BC46CD}"/>
              </a:ext>
            </a:extLst>
          </p:cNvPr>
          <p:cNvSpPr txBox="1"/>
          <p:nvPr/>
        </p:nvSpPr>
        <p:spPr>
          <a:xfrm>
            <a:off x="2924356" y="164139"/>
            <a:ext cx="3109822" cy="461665"/>
          </a:xfrm>
          <a:prstGeom prst="rect">
            <a:avLst/>
          </a:prstGeom>
          <a:solidFill>
            <a:schemeClr val="bg1"/>
          </a:solidFill>
          <a:ln w="31750" cap="rnd">
            <a:solidFill>
              <a:schemeClr val="tx1"/>
            </a:solidFill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线性分析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A890D9F-D521-4CE6-87A7-109CFD52F48A}"/>
              </a:ext>
            </a:extLst>
          </p:cNvPr>
          <p:cNvSpPr txBox="1"/>
          <p:nvPr/>
        </p:nvSpPr>
        <p:spPr>
          <a:xfrm>
            <a:off x="6034178" y="164139"/>
            <a:ext cx="3109822" cy="4616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分析与总结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22A6F98-E611-4544-8A93-F2799C880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41" y="1565208"/>
            <a:ext cx="7346317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5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C2D7B95-458E-40E5-ABB2-069DEC500A35}"/>
              </a:ext>
            </a:extLst>
          </p:cNvPr>
          <p:cNvSpPr txBox="1"/>
          <p:nvPr/>
        </p:nvSpPr>
        <p:spPr>
          <a:xfrm>
            <a:off x="-1" y="164139"/>
            <a:ext cx="2924357" cy="461665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FFFF"/>
                </a:solidFill>
              </a:rPr>
              <a:t>寻找线性壳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9308AB-45BC-4FE3-A51E-182382BC46CD}"/>
              </a:ext>
            </a:extLst>
          </p:cNvPr>
          <p:cNvSpPr txBox="1"/>
          <p:nvPr/>
        </p:nvSpPr>
        <p:spPr>
          <a:xfrm>
            <a:off x="2924356" y="164139"/>
            <a:ext cx="3109822" cy="461665"/>
          </a:xfrm>
          <a:prstGeom prst="rect">
            <a:avLst/>
          </a:prstGeom>
          <a:solidFill>
            <a:schemeClr val="bg1"/>
          </a:solidFill>
          <a:ln w="31750" cap="rnd">
            <a:solidFill>
              <a:schemeClr val="tx1"/>
            </a:solidFill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线性分析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A890D9F-D521-4CE6-87A7-109CFD52F48A}"/>
              </a:ext>
            </a:extLst>
          </p:cNvPr>
          <p:cNvSpPr txBox="1"/>
          <p:nvPr/>
        </p:nvSpPr>
        <p:spPr>
          <a:xfrm>
            <a:off x="6034178" y="164139"/>
            <a:ext cx="3109822" cy="4616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分析与总结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A4CF43A-E9DE-423E-84B8-685EA0C49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066" y="1491316"/>
            <a:ext cx="7049698" cy="365218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1C5DBCA-5B82-452B-B445-BD457753BA49}"/>
              </a:ext>
            </a:extLst>
          </p:cNvPr>
          <p:cNvSpPr txBox="1"/>
          <p:nvPr/>
        </p:nvSpPr>
        <p:spPr>
          <a:xfrm>
            <a:off x="-270934" y="1029651"/>
            <a:ext cx="2302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spc="300" dirty="0">
                <a:solidFill>
                  <a:srgbClr val="333333"/>
                </a:solidFill>
              </a:rPr>
              <a:t>LAT</a:t>
            </a:r>
            <a:r>
              <a:rPr lang="zh-CN" altLang="en-US" sz="2400" b="1" spc="300" dirty="0">
                <a:solidFill>
                  <a:srgbClr val="333333"/>
                </a:solidFill>
              </a:rPr>
              <a:t>表</a:t>
            </a:r>
            <a:r>
              <a:rPr lang="en-US" altLang="zh-CN" sz="2400" b="1" spc="300" dirty="0">
                <a:solidFill>
                  <a:srgbClr val="333333"/>
                </a:solidFill>
              </a:rPr>
              <a:t>:</a:t>
            </a:r>
            <a:endParaRPr lang="zh-CN" altLang="en-US" sz="2400" b="1" spc="3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61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C2D7B95-458E-40E5-ABB2-069DEC500A35}"/>
              </a:ext>
            </a:extLst>
          </p:cNvPr>
          <p:cNvSpPr txBox="1"/>
          <p:nvPr/>
        </p:nvSpPr>
        <p:spPr>
          <a:xfrm>
            <a:off x="-1" y="164139"/>
            <a:ext cx="2924357" cy="461665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FFFF"/>
                </a:solidFill>
              </a:rPr>
              <a:t>寻找线性壳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9308AB-45BC-4FE3-A51E-182382BC46CD}"/>
              </a:ext>
            </a:extLst>
          </p:cNvPr>
          <p:cNvSpPr txBox="1"/>
          <p:nvPr/>
        </p:nvSpPr>
        <p:spPr>
          <a:xfrm>
            <a:off x="2924356" y="164139"/>
            <a:ext cx="3109822" cy="461665"/>
          </a:xfrm>
          <a:prstGeom prst="rect">
            <a:avLst/>
          </a:prstGeom>
          <a:solidFill>
            <a:schemeClr val="bg1"/>
          </a:solidFill>
          <a:ln w="31750" cap="rnd">
            <a:solidFill>
              <a:schemeClr val="tx1"/>
            </a:solidFill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线性分析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A890D9F-D521-4CE6-87A7-109CFD52F48A}"/>
              </a:ext>
            </a:extLst>
          </p:cNvPr>
          <p:cNvSpPr txBox="1"/>
          <p:nvPr/>
        </p:nvSpPr>
        <p:spPr>
          <a:xfrm>
            <a:off x="6034178" y="164139"/>
            <a:ext cx="3109822" cy="461665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分析与总结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667B8E4-D723-4E11-8583-9131C3A8F663}"/>
              </a:ext>
            </a:extLst>
          </p:cNvPr>
          <p:cNvGrpSpPr/>
          <p:nvPr/>
        </p:nvGrpSpPr>
        <p:grpSpPr>
          <a:xfrm>
            <a:off x="-1" y="920494"/>
            <a:ext cx="9477821" cy="2402736"/>
            <a:chOff x="855679" y="2355527"/>
            <a:chExt cx="10898658" cy="22624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3AABDA4F-35EC-4CB5-8780-CAA56F383E96}"/>
                    </a:ext>
                  </a:extLst>
                </p:cNvPr>
                <p:cNvSpPr/>
                <p:nvPr/>
              </p:nvSpPr>
              <p:spPr>
                <a:xfrm>
                  <a:off x="855679" y="3078290"/>
                  <a:ext cx="10898658" cy="5654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28600" lvl="0" indent="-228600"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C00000"/>
                    </a:buClr>
                    <a:buSzPct val="80000"/>
                    <a:buFont typeface="Wingdings" pitchFamily="2" charset="2"/>
                    <a:buChar char="n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</m:e>
                        <m:sub>
                          <m:r>
                            <a:rPr kumimoji="1" lang="en-US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kumimoji="1" lang="en-US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kumimoji="1" lang="en-US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m:rPr>
                              <m:brk m:alnAt="2"/>
                            </m:rPr>
                            <a:rPr kumimoji="1" lang="zh-CN" alt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𝑒𝑛𝑐𝑟𝑦𝑝𝑡𝑖𝑜𝑛</m:t>
                          </m:r>
                        </m:e>
                      </m:groupChr>
                    </m:oMath>
                  </a14:m>
                  <a:r>
                    <a:rPr kumimoji="1" lang="en-US" altLang="zh-CN" sz="2200" dirty="0">
                      <a:solidFill>
                        <a:prstClr val="black"/>
                      </a:solidFill>
                      <a:latin typeface="Times New Roman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zh-CN" altLang="en-US" sz="2400" i="1">
                              <a:latin typeface="Cambria Math" panose="02040503050406030204" pitchFamily="18" charset="0"/>
                            </a:rPr>
                            <m:t>∧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kumimoji="1" lang="en-US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kumimoji="1" lang="en-US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m:rPr>
                              <m:brk m:alnAt="2"/>
                            </m:rPr>
                            <a:rPr kumimoji="1" lang="zh-CN" alt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𝑒𝑛𝑐𝑟𝑦𝑝𝑡𝑖𝑜𝑛</m:t>
                          </m:r>
                        </m:e>
                      </m:groupChr>
                    </m:oMath>
                  </a14:m>
                  <a:r>
                    <a:rPr kumimoji="1" lang="en-US" altLang="zh-CN" sz="2200" dirty="0">
                      <a:solidFill>
                        <a:prstClr val="black"/>
                      </a:solidFill>
                      <a:latin typeface="Times New Roman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</m:e>
                        <m:sub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kumimoji="1" lang="en-US" altLang="zh-CN" sz="2400" dirty="0">
                      <a:solidFill>
                        <a:prstClr val="black"/>
                      </a:solidFill>
                      <a:latin typeface="Times New Roman" pitchFamily="18" charset="0"/>
                      <a:ea typeface="Cambria Math" panose="02040503050406030204" pitchFamily="18" charset="0"/>
                    </a:rPr>
                    <a:t>…</a:t>
                  </a:r>
                  <a14:m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m:rPr>
                              <m:brk m:alnAt="2"/>
                            </m:rPr>
                            <a:rPr kumimoji="1"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𝑒𝑛𝑐𝑟𝑦𝑝𝑡𝑖𝑜𝑛</m:t>
                          </m:r>
                        </m:e>
                      </m:groupChr>
                      <m:sSubSup>
                        <m:sSubSupPr>
                          <m:ctrlP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groupChr>
                        <m:groupChrPr>
                          <m:chr m:val="→"/>
                          <m:vertJc m:val="bot"/>
                          <m:ctrlP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m:rPr>
                              <m:brk m:alnAt="2"/>
                            </m:rPr>
                            <a:rPr kumimoji="1"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𝑒𝑛𝑐𝑟𝑦𝑝𝑡𝑖𝑜𝑛</m:t>
                          </m:r>
                        </m:e>
                      </m:groupChr>
                      <m:sSub>
                        <m:sSubPr>
                          <m:ctrlP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</m:e>
                        <m:sub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endParaRPr kumimoji="1" lang="en-US" altLang="zh-CN" sz="2400" i="1" dirty="0">
                    <a:solidFill>
                      <a:prstClr val="black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3AABDA4F-35EC-4CB5-8780-CAA56F383E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679" y="3078290"/>
                  <a:ext cx="10898658" cy="565411"/>
                </a:xfrm>
                <a:prstGeom prst="rect">
                  <a:avLst/>
                </a:prstGeom>
                <a:blipFill>
                  <a:blip r:embed="rId3"/>
                  <a:stretch>
                    <a:fillRect b="-1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线箭头连接符 5">
              <a:extLst>
                <a:ext uri="{FF2B5EF4-FFF2-40B4-BE49-F238E27FC236}">
                  <a16:creationId xmlns:a16="http://schemas.microsoft.com/office/drawing/2014/main" id="{4DED59C6-993F-4693-BC91-04C291B67B20}"/>
                </a:ext>
              </a:extLst>
            </p:cNvPr>
            <p:cNvCxnSpPr>
              <a:cxnSpLocks/>
            </p:cNvCxnSpPr>
            <p:nvPr/>
          </p:nvCxnSpPr>
          <p:spPr>
            <a:xfrm>
              <a:off x="1546940" y="3421172"/>
              <a:ext cx="1411698" cy="75583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7">
              <a:extLst>
                <a:ext uri="{FF2B5EF4-FFF2-40B4-BE49-F238E27FC236}">
                  <a16:creationId xmlns:a16="http://schemas.microsoft.com/office/drawing/2014/main" id="{793B6161-C51A-496E-A30D-AA77058833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6940" y="2767438"/>
              <a:ext cx="1335496" cy="65373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0651343-DE57-45E6-86FD-164C4E3536BE}"/>
                    </a:ext>
                  </a:extLst>
                </p:cNvPr>
                <p:cNvSpPr txBox="1"/>
                <p:nvPr/>
              </p:nvSpPr>
              <p:spPr>
                <a:xfrm>
                  <a:off x="2777921" y="3645822"/>
                  <a:ext cx="5764193" cy="9721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sz="2400" dirty="0"/>
                    <a:t>  </a:t>
                  </a:r>
                  <a:r>
                    <a:rPr kumimoji="1" lang="en-US" altLang="zh-CN" sz="2400" dirty="0"/>
                    <a:t>…</a:t>
                  </a:r>
                  <a:r>
                    <a:rPr kumimoji="1" lang="zh-CN" altLang="en-US" sz="2400" dirty="0"/>
                    <a:t>                    </a:t>
                  </a:r>
                  <a:r>
                    <a:rPr kumimoji="1" lang="en-US" altLang="zh-CN" sz="2400" dirty="0"/>
                    <a:t>…</a:t>
                  </a:r>
                  <a:r>
                    <a:rPr kumimoji="1" lang="zh-CN" altLang="en-US" sz="2400" dirty="0"/>
                    <a:t>                          </a:t>
                  </a:r>
                  <a:r>
                    <a:rPr kumimoji="1" lang="en-US" altLang="zh-CN" sz="2400" dirty="0"/>
                    <a:t>…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zh-CN" altLang="en-US" sz="24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zh-CN" altLang="en-US" sz="2400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  <m:r>
                          <a:rPr kumimoji="1" lang="zh-CN" alt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kumimoji="1"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kumimoji="1"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m:rPr>
                                <m:brk m:alnAt="2"/>
                              </m:rPr>
                              <a:rPr kumimoji="1"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𝑒𝑛𝑐𝑟𝑦𝑝𝑡𝑖𝑜𝑛</m:t>
                            </m:r>
                          </m:e>
                        </m:groupChr>
                        <m:sSubSup>
                          <m:sSubSupPr>
                            <m:ctrlPr>
                              <a:rPr kumimoji="1"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</m:e>
                          <m:sub>
                            <m:r>
                              <a:rPr kumimoji="1"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kumimoji="1"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kumimoji="1"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kumimoji="1"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m:rPr>
                                <m:brk m:alnAt="2"/>
                              </m:rPr>
                              <a:rPr kumimoji="1"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𝑒𝑛𝑐𝑟𝑦𝑝𝑡𝑖𝑜𝑛</m:t>
                            </m:r>
                          </m:e>
                        </m:groupChr>
                        <m:sSubSup>
                          <m:sSubSupPr>
                            <m:ctrlPr>
                              <a:rPr kumimoji="1"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zh-CN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</m:e>
                          <m:sub>
                            <m:r>
                              <a:rPr kumimoji="1"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kumimoji="1"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kumimoji="1"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0651343-DE57-45E6-86FD-164C4E3536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7921" y="3645822"/>
                  <a:ext cx="5764193" cy="972126"/>
                </a:xfrm>
                <a:prstGeom prst="rect">
                  <a:avLst/>
                </a:prstGeom>
                <a:blipFill>
                  <a:blip r:embed="rId4"/>
                  <a:stretch>
                    <a:fillRect t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F4450253-1764-4998-A7A8-08395B5B0F98}"/>
                    </a:ext>
                  </a:extLst>
                </p:cNvPr>
                <p:cNvSpPr/>
                <p:nvPr/>
              </p:nvSpPr>
              <p:spPr>
                <a:xfrm>
                  <a:off x="2882437" y="2355527"/>
                  <a:ext cx="5029710" cy="5663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zh-CN" altLang="en-US" sz="2400" i="1">
                              <a:latin typeface="Cambria Math" panose="02040503050406030204" pitchFamily="18" charset="0"/>
                            </a:rPr>
                            <m:t>∧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a14:m>
                  <a:r>
                    <a:rPr kumimoji="1" lang="en-US" altLang="zh-CN" sz="2200" dirty="0">
                      <a:solidFill>
                        <a:prstClr val="black"/>
                      </a:solidFill>
                      <a:ea typeface="Cambria Math" panose="02040503050406030204" pitchFamily="18" charset="0"/>
                    </a:rPr>
                    <a:t> </a:t>
                  </a:r>
                  <a:r>
                    <a:rPr kumimoji="1" lang="zh-CN" altLang="en-US" sz="2200" dirty="0">
                      <a:solidFill>
                        <a:prstClr val="black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kumimoji="1" lang="en-US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kumimoji="1" lang="en-US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m:rPr>
                              <m:brk m:alnAt="2"/>
                            </m:rPr>
                            <a:rPr kumimoji="1" lang="zh-CN" alt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𝑒𝑛𝑐𝑟𝑦𝑝𝑡𝑖𝑜𝑛</m:t>
                          </m:r>
                        </m:e>
                      </m:groupChr>
                      <m:sSubSup>
                        <m:sSubSupPr>
                          <m:ctrlP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a14:m>
                  <a:r>
                    <a:rPr kumimoji="1" lang="en-US" altLang="zh-CN" sz="2200" dirty="0">
                      <a:solidFill>
                        <a:prstClr val="black"/>
                      </a:solidFill>
                      <a:latin typeface="Times New Roman" pitchFamily="18" charset="0"/>
                      <a:ea typeface="Cambria Math" panose="02040503050406030204" pitchFamily="18" charset="0"/>
                    </a:rPr>
                    <a:t>…</a:t>
                  </a:r>
                  <a14:m>
                    <m:oMath xmlns:m="http://schemas.openxmlformats.org/officeDocument/2006/math">
                      <m:r>
                        <a:rPr kumimoji="1" lang="zh-CN" altLang="en-US" sz="2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kumimoji="1" lang="en-US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kumimoji="1" lang="en-US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m:rPr>
                              <m:brk m:alnAt="2"/>
                            </m:rPr>
                            <a:rPr kumimoji="1" lang="zh-CN" alt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𝑒𝑛𝑐𝑟𝑦𝑝𝑡𝑖𝑜𝑛</m:t>
                          </m:r>
                        </m:e>
                      </m:groupChr>
                      <m:sSubSup>
                        <m:sSubSupPr>
                          <m:ctrlP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3A77BE78-6490-C142-82CE-F286E06F56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2437" y="2355527"/>
                  <a:ext cx="5029710" cy="566374"/>
                </a:xfrm>
                <a:prstGeom prst="rect">
                  <a:avLst/>
                </a:prstGeom>
                <a:blipFill>
                  <a:blip r:embed="rId7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线箭头连接符 13">
              <a:extLst>
                <a:ext uri="{FF2B5EF4-FFF2-40B4-BE49-F238E27FC236}">
                  <a16:creationId xmlns:a16="http://schemas.microsoft.com/office/drawing/2014/main" id="{EFB2310A-D106-4388-B70A-8DC0E7756C15}"/>
                </a:ext>
              </a:extLst>
            </p:cNvPr>
            <p:cNvCxnSpPr>
              <a:cxnSpLocks/>
            </p:cNvCxnSpPr>
            <p:nvPr/>
          </p:nvCxnSpPr>
          <p:spPr>
            <a:xfrm>
              <a:off x="8542114" y="2719089"/>
              <a:ext cx="1855349" cy="43470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5">
              <a:extLst>
                <a:ext uri="{FF2B5EF4-FFF2-40B4-BE49-F238E27FC236}">
                  <a16:creationId xmlns:a16="http://schemas.microsoft.com/office/drawing/2014/main" id="{7C2C54EF-1C4E-4080-B37B-29DABD8A7438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8542114" y="3643702"/>
              <a:ext cx="1941664" cy="48818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E7CBD5C-7BED-443A-A3FF-F9E48CEFFC6F}"/>
              </a:ext>
            </a:extLst>
          </p:cNvPr>
          <p:cNvSpPr txBox="1"/>
          <p:nvPr/>
        </p:nvSpPr>
        <p:spPr>
          <a:xfrm>
            <a:off x="788580" y="3840463"/>
            <a:ext cx="296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像什么</a:t>
            </a:r>
            <a:r>
              <a:rPr lang="en-US" altLang="zh-CN" sz="3600" dirty="0"/>
              <a:t>?</a:t>
            </a:r>
            <a:endParaRPr lang="zh-CN" altLang="en-US" sz="3600" dirty="0"/>
          </a:p>
        </p:txBody>
      </p:sp>
      <p:pic>
        <p:nvPicPr>
          <p:cNvPr id="3" name="图形 2" descr="落叶树">
            <a:extLst>
              <a:ext uri="{FF2B5EF4-FFF2-40B4-BE49-F238E27FC236}">
                <a16:creationId xmlns:a16="http://schemas.microsoft.com/office/drawing/2014/main" id="{F90FB60D-92AC-4739-B4B7-A2792B691A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17591" y="3931317"/>
            <a:ext cx="1048044" cy="104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9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ECE3513-098B-4A32-B94D-9A47D3ADC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639" y="0"/>
            <a:ext cx="2306472" cy="51435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7602677-69B5-401D-8A76-B6128A60C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"/>
            <a:ext cx="2179450" cy="51435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8173CC2-92E3-416C-A72E-F1AF103D9021}"/>
              </a:ext>
            </a:extLst>
          </p:cNvPr>
          <p:cNvSpPr/>
          <p:nvPr/>
        </p:nvSpPr>
        <p:spPr>
          <a:xfrm>
            <a:off x="352212" y="1958453"/>
            <a:ext cx="457200" cy="1705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D3FFCB3-C070-4872-BCE4-B5538375D542}"/>
              </a:ext>
            </a:extLst>
          </p:cNvPr>
          <p:cNvSpPr/>
          <p:nvPr/>
        </p:nvSpPr>
        <p:spPr>
          <a:xfrm>
            <a:off x="7360489" y="1897039"/>
            <a:ext cx="457200" cy="1705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B260DD5-A749-4538-89B2-37ED2D3B368D}"/>
              </a:ext>
            </a:extLst>
          </p:cNvPr>
          <p:cNvSpPr txBox="1"/>
          <p:nvPr/>
        </p:nvSpPr>
        <p:spPr>
          <a:xfrm>
            <a:off x="3147678" y="199212"/>
            <a:ext cx="2480157" cy="461665"/>
          </a:xfrm>
          <a:prstGeom prst="rect">
            <a:avLst/>
          </a:prstGeom>
          <a:solidFill>
            <a:schemeClr val="bg1"/>
          </a:solidFill>
          <a:ln w="31750" cap="rnd">
            <a:solidFill>
              <a:schemeClr val="bg2"/>
            </a:solidFill>
            <a:round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树</a:t>
            </a:r>
            <a:r>
              <a:rPr lang="en-US" altLang="zh-CN" sz="2400" dirty="0"/>
              <a:t>,</a:t>
            </a:r>
            <a:r>
              <a:rPr lang="en-US" altLang="zh-CN" sz="2400" dirty="0" err="1"/>
              <a:t>treelib</a:t>
            </a:r>
            <a:r>
              <a:rPr lang="zh-CN" altLang="en-US" sz="2400" dirty="0"/>
              <a:t>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FFF1BC-B7FC-4C40-83F3-78EF1E920B91}"/>
              </a:ext>
            </a:extLst>
          </p:cNvPr>
          <p:cNvSpPr txBox="1"/>
          <p:nvPr/>
        </p:nvSpPr>
        <p:spPr>
          <a:xfrm>
            <a:off x="1030407" y="859809"/>
            <a:ext cx="928048" cy="111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</a:rPr>
              <a:t>前向两轮</a:t>
            </a:r>
            <a:r>
              <a:rPr lang="en-US" altLang="zh-CN" sz="1600" b="1" dirty="0">
                <a:solidFill>
                  <a:schemeClr val="tx2"/>
                </a:solidFill>
              </a:rPr>
              <a:t>,</a:t>
            </a:r>
            <a:r>
              <a:rPr lang="zh-CN" altLang="en-US" sz="1600" b="1" dirty="0">
                <a:solidFill>
                  <a:schemeClr val="tx2"/>
                </a:solidFill>
              </a:rPr>
              <a:t>头部</a:t>
            </a:r>
            <a:r>
              <a:rPr lang="en-US" altLang="zh-CN" sz="1600" b="1" dirty="0">
                <a:solidFill>
                  <a:schemeClr val="tx2"/>
                </a:solidFill>
              </a:rPr>
              <a:t>(</a:t>
            </a:r>
            <a:r>
              <a:rPr lang="zh-CN" altLang="en-US" sz="1600" b="1" dirty="0">
                <a:solidFill>
                  <a:schemeClr val="tx2"/>
                </a:solidFill>
              </a:rPr>
              <a:t>根结点</a:t>
            </a:r>
            <a:r>
              <a:rPr lang="en-US" altLang="zh-CN" sz="1600" b="1" dirty="0">
                <a:solidFill>
                  <a:schemeClr val="tx2"/>
                </a:solidFill>
              </a:rPr>
              <a:t>)</a:t>
            </a:r>
            <a:r>
              <a:rPr lang="zh-CN" altLang="en-US" sz="1600" b="1" dirty="0">
                <a:solidFill>
                  <a:schemeClr val="tx2"/>
                </a:solidFill>
              </a:rPr>
              <a:t>为</a:t>
            </a:r>
            <a:r>
              <a:rPr lang="en-US" altLang="zh-CN" sz="1600" b="1" dirty="0">
                <a:solidFill>
                  <a:schemeClr val="tx2"/>
                </a:solidFill>
              </a:rPr>
              <a:t>’0001’</a:t>
            </a:r>
            <a:endParaRPr lang="zh-CN" altLang="en-US" sz="1600" b="1" dirty="0">
              <a:solidFill>
                <a:schemeClr val="tx2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F7FEC1-D9B6-453C-8E8C-88F2FF229472}"/>
              </a:ext>
            </a:extLst>
          </p:cNvPr>
          <p:cNvSpPr txBox="1"/>
          <p:nvPr/>
        </p:nvSpPr>
        <p:spPr>
          <a:xfrm>
            <a:off x="6034178" y="660877"/>
            <a:ext cx="8644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</a:rPr>
              <a:t>后向两轮</a:t>
            </a:r>
            <a:r>
              <a:rPr lang="en-US" altLang="zh-CN" sz="1600" b="1" dirty="0">
                <a:solidFill>
                  <a:schemeClr val="tx2"/>
                </a:solidFill>
              </a:rPr>
              <a:t>,</a:t>
            </a:r>
            <a:r>
              <a:rPr lang="zh-CN" altLang="en-US" sz="1600" b="1" dirty="0">
                <a:solidFill>
                  <a:schemeClr val="tx2"/>
                </a:solidFill>
              </a:rPr>
              <a:t>尾部</a:t>
            </a:r>
            <a:r>
              <a:rPr lang="en-US" altLang="zh-CN" sz="1600" b="1" dirty="0">
                <a:solidFill>
                  <a:schemeClr val="tx2"/>
                </a:solidFill>
              </a:rPr>
              <a:t>(</a:t>
            </a:r>
            <a:r>
              <a:rPr lang="zh-CN" altLang="en-US" sz="1600" b="1" dirty="0">
                <a:solidFill>
                  <a:schemeClr val="tx2"/>
                </a:solidFill>
              </a:rPr>
              <a:t>根结点</a:t>
            </a:r>
            <a:r>
              <a:rPr lang="en-US" altLang="zh-CN" sz="1600" b="1" dirty="0">
                <a:solidFill>
                  <a:schemeClr val="tx2"/>
                </a:solidFill>
              </a:rPr>
              <a:t>)</a:t>
            </a:r>
            <a:r>
              <a:rPr lang="zh-CN" altLang="en-US" sz="1600" b="1" dirty="0">
                <a:solidFill>
                  <a:schemeClr val="tx2"/>
                </a:solidFill>
              </a:rPr>
              <a:t>为</a:t>
            </a:r>
            <a:r>
              <a:rPr lang="en-US" altLang="zh-CN" sz="1600" b="1" dirty="0">
                <a:solidFill>
                  <a:schemeClr val="tx2"/>
                </a:solidFill>
              </a:rPr>
              <a:t>’0001’</a:t>
            </a:r>
            <a:endParaRPr lang="zh-CN" altLang="en-US" sz="1600" b="1" dirty="0">
              <a:solidFill>
                <a:schemeClr val="tx2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97791F7-5F1E-4C9A-85BC-BE063017DC1C}"/>
              </a:ext>
            </a:extLst>
          </p:cNvPr>
          <p:cNvCxnSpPr>
            <a:cxnSpLocks/>
          </p:cNvCxnSpPr>
          <p:nvPr/>
        </p:nvCxnSpPr>
        <p:spPr>
          <a:xfrm>
            <a:off x="809412" y="2043751"/>
            <a:ext cx="2179450" cy="527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7830CDB-9DEC-4B73-9074-5C68966DF132}"/>
              </a:ext>
            </a:extLst>
          </p:cNvPr>
          <p:cNvCxnSpPr>
            <a:cxnSpLocks/>
          </p:cNvCxnSpPr>
          <p:nvPr/>
        </p:nvCxnSpPr>
        <p:spPr>
          <a:xfrm flipH="1">
            <a:off x="5125532" y="1978925"/>
            <a:ext cx="2179450" cy="592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爆炸形: 14 pt  19">
            <a:extLst>
              <a:ext uri="{FF2B5EF4-FFF2-40B4-BE49-F238E27FC236}">
                <a16:creationId xmlns:a16="http://schemas.microsoft.com/office/drawing/2014/main" id="{7BDA318C-171C-41E0-ABC8-A5A66A55D294}"/>
              </a:ext>
            </a:extLst>
          </p:cNvPr>
          <p:cNvSpPr/>
          <p:nvPr/>
        </p:nvSpPr>
        <p:spPr>
          <a:xfrm>
            <a:off x="2978396" y="2307750"/>
            <a:ext cx="2256835" cy="1160913"/>
          </a:xfrm>
          <a:prstGeom prst="irregularSeal2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FF0000"/>
                </a:solidFill>
              </a:rPr>
              <a:t>Collision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0D010C3-89F1-4617-B55D-991A8B96F3BB}"/>
              </a:ext>
            </a:extLst>
          </p:cNvPr>
          <p:cNvSpPr/>
          <p:nvPr/>
        </p:nvSpPr>
        <p:spPr>
          <a:xfrm>
            <a:off x="205986" y="1652796"/>
            <a:ext cx="457200" cy="1705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9146786-EA10-43FC-B118-9CA71527B5F0}"/>
              </a:ext>
            </a:extLst>
          </p:cNvPr>
          <p:cNvSpPr/>
          <p:nvPr/>
        </p:nvSpPr>
        <p:spPr>
          <a:xfrm>
            <a:off x="-24235" y="0"/>
            <a:ext cx="457200" cy="1705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F396268-8C1D-4482-9A14-7F777662E4F8}"/>
              </a:ext>
            </a:extLst>
          </p:cNvPr>
          <p:cNvSpPr/>
          <p:nvPr/>
        </p:nvSpPr>
        <p:spPr>
          <a:xfrm>
            <a:off x="6847782" y="-1"/>
            <a:ext cx="457200" cy="1705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265A209-8CB3-4064-AA02-C06A90DB1181}"/>
              </a:ext>
            </a:extLst>
          </p:cNvPr>
          <p:cNvSpPr/>
          <p:nvPr/>
        </p:nvSpPr>
        <p:spPr>
          <a:xfrm>
            <a:off x="7066731" y="1606465"/>
            <a:ext cx="476501" cy="1628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DEBFB08-88D3-4BC7-9178-D79927574A81}"/>
              </a:ext>
            </a:extLst>
          </p:cNvPr>
          <p:cNvCxnSpPr>
            <a:cxnSpLocks/>
          </p:cNvCxnSpPr>
          <p:nvPr/>
        </p:nvCxnSpPr>
        <p:spPr>
          <a:xfrm>
            <a:off x="199957" y="183971"/>
            <a:ext cx="233008" cy="1382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F4613BE-B6BB-479D-B105-5905A3FEA3DC}"/>
              </a:ext>
            </a:extLst>
          </p:cNvPr>
          <p:cNvCxnSpPr>
            <a:cxnSpLocks/>
          </p:cNvCxnSpPr>
          <p:nvPr/>
        </p:nvCxnSpPr>
        <p:spPr>
          <a:xfrm>
            <a:off x="7025661" y="200876"/>
            <a:ext cx="334828" cy="13273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71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6" grpId="0" animBg="1"/>
      <p:bldP spid="3" grpId="0"/>
      <p:bldP spid="9" grpId="0"/>
      <p:bldP spid="20" grpId="0" animBg="1"/>
      <p:bldP spid="14" grpId="0" animBg="1"/>
      <p:bldP spid="15" grpId="0" animBg="1"/>
      <p:bldP spid="18" grpId="0" animBg="1"/>
      <p:bldP spid="1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4BB296F-8C5D-4E22-9F65-747105BCB53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fb18e64b-9ce1-f854-bea8-6b5e138156dc"/>
</p:tagLst>
</file>

<file path=ppt/theme/theme1.xml><?xml version="1.0" encoding="utf-8"?>
<a:theme xmlns:a="http://schemas.openxmlformats.org/drawingml/2006/main" name="千图网海量PPT模板www.58pic.com​​​">
  <a:themeElements>
    <a:clrScheme name="用这个，配色不要乱改">
      <a:dk1>
        <a:srgbClr val="324260"/>
      </a:dk1>
      <a:lt1>
        <a:srgbClr val="E7E6E6"/>
      </a:lt1>
      <a:dk2>
        <a:srgbClr val="0A425A"/>
      </a:dk2>
      <a:lt2>
        <a:srgbClr val="E7E6E6"/>
      </a:lt2>
      <a:accent1>
        <a:srgbClr val="40586C"/>
      </a:accent1>
      <a:accent2>
        <a:srgbClr val="BFDDE3"/>
      </a:accent2>
      <a:accent3>
        <a:srgbClr val="0A425A"/>
      </a:accent3>
      <a:accent4>
        <a:srgbClr val="FFC000"/>
      </a:accent4>
      <a:accent5>
        <a:srgbClr val="6F3B55"/>
      </a:accent5>
      <a:accent6>
        <a:srgbClr val="BBC9D3"/>
      </a:accent6>
      <a:hlink>
        <a:srgbClr val="000000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Calibri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1208</Words>
  <Application>Microsoft Office PowerPoint</Application>
  <PresentationFormat>全屏显示(16:9)</PresentationFormat>
  <Paragraphs>232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千图网海量PPT模板www.58pic.com​​​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梅 明阳</dc:creator>
  <cp:lastModifiedBy>周 瑞生</cp:lastModifiedBy>
  <cp:revision>148</cp:revision>
  <dcterms:created xsi:type="dcterms:W3CDTF">2020-09-28T13:15:37Z</dcterms:created>
  <dcterms:modified xsi:type="dcterms:W3CDTF">2020-11-24T06:09:03Z</dcterms:modified>
</cp:coreProperties>
</file>