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963" r:id="rId3"/>
    <p:sldId id="964" r:id="rId4"/>
    <p:sldId id="965" r:id="rId5"/>
    <p:sldId id="9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67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4648"/>
  </p:normalViewPr>
  <p:slideViewPr>
    <p:cSldViewPr snapToGrid="0" snapToObjects="1" showGuides="1">
      <p:cViewPr>
        <p:scale>
          <a:sx n="120" d="100"/>
          <a:sy n="120" d="100"/>
        </p:scale>
        <p:origin x="208" y="144"/>
      </p:cViewPr>
      <p:guideLst>
        <p:guide orient="horz" pos="96"/>
        <p:guide pos="67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D281A-6774-E743-B870-3B067A22118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6337A-7CFC-F54F-B03F-4EB052BD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6337A-7CFC-F54F-B03F-4EB052BDD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6337A-7CFC-F54F-B03F-4EB052BDD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8B4-3544-D244-A4C7-EBB16C5E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DF6B-9501-FE45-B154-051904CD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3062-8A1A-294A-9624-0B3A093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D8A0-16AE-7E43-B35C-A671442F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29AB-E0AA-5141-B8F6-8F1C86E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086A-C9F3-D74D-B29B-AE12C5B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5C4CF-EF88-CB46-A90B-0F721582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66F7-342A-8842-88D2-A8EF3A65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A207-6A01-054F-8458-75A72FD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5043-11A9-3A40-B3DE-8A3574AE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6F2C-8EB4-C246-A741-CA671AA8F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3733-D5D7-2C4E-A6F0-58A4F676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558D-5BEC-DA4C-8508-86BE25E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998F-1B27-C049-B7BB-1C8635E3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C52A-5CFB-C744-93F7-14ACBB5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5B6-BE14-134A-B8FE-6F9FB17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C8DB-3E2A-B142-A21E-2EF114CC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647E-67CA-064C-BEE1-4A2E9C05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1CA7-F836-DD44-A834-E0029FC0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D2AC-730D-3142-AE41-4616F7A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6C8F-7EE4-6E42-A721-6DEF8AA5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EC2C-01E5-0D43-92ED-15FD252B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DBC0-9DED-3446-A7C9-198155CB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ADAB-7609-914D-BBCB-55B02E1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2B1A-8CE1-784C-AD90-056F72F4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C1E8-D618-0F4D-89D9-4E7A6CEC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963E-60BE-6B41-9350-B4A61D1ED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A0FAC-817F-E34D-8B66-5C4F10AE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AA2B-2012-E04C-BAF2-955B8F95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6549-0298-F549-8803-68185942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4218-B708-8040-BCE0-3D89DC5B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BEC1-7B1A-3640-8351-9E4C3578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B50A-F0B0-8D48-885E-D723C9E3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A09D-398A-AC44-B79D-CFA02A6B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66ECE-9E62-C742-A66D-E44B489C0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834AF-4D04-7A41-A0DF-C8A2EFEDF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D16B0-A2F1-504A-88F5-2CB98C49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7FB07-B08D-B848-9336-7E3856F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EE95-46B6-6A4E-A6CC-B89B32E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ACC2-C480-484D-AD14-470E4468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50A88-7965-1742-B245-BE1E6F44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F1253-223E-6241-92D4-0A59AE28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8626-BB56-8F49-BD7E-3D1EAF36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9A207-3A15-7247-9476-C8F33425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9982D-A39A-944F-9B62-4001C0C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6B6C0-715A-1345-96E9-05A93985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97A9-5806-B649-8ED8-E818D9BA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989E-DA34-2247-8583-5F8576D4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33C13-7FCA-254B-B9F1-380FC76E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A7E5-F396-0E44-AD0D-2A790E6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33BB-99A7-2C4E-9988-3A282FD0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91DB-F38C-AD4D-BC9B-4AEC748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3093-31FC-9F4E-B8D5-3C094A63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0EE74-EDDF-4E42-926A-35BFB593F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180C-CE1B-8F40-81BB-91DB4A65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A3E9B-BDEA-944C-A08C-CBD95C91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490C-3005-8846-8594-65C4048B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0B8A-3D55-4E4B-BF16-7C11B1B5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3E218-D073-5F4E-8785-78D33537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23BC-4BF2-1A40-816F-12C46364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F87D-55FA-944C-9154-9E80E0BF1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4B0A-703C-C74A-8C3A-9772F109B48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F470-92EC-224B-81E8-09835D31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E39A-F877-1F45-AE4E-B9453D829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530-69CA-984F-9ABC-6ADD26D5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E207-9B13-EB41-A26A-B7CEB0E7C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F600-A6EA-0B44-884E-E79B3E4E7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101-DB9C-5D44-B0AE-6F3003EF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Proposal-flow SUBER-DAO</a:t>
            </a:r>
          </a:p>
        </p:txBody>
      </p:sp>
      <p:sp>
        <p:nvSpPr>
          <p:cNvPr id="4" name="AutoShape 60">
            <a:extLst>
              <a:ext uri="{FF2B5EF4-FFF2-40B4-BE49-F238E27FC236}">
                <a16:creationId xmlns:a16="http://schemas.microsoft.com/office/drawing/2014/main" id="{49539163-CAD8-7D4E-96EE-CF5953FC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5" y="3280366"/>
            <a:ext cx="664390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Default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44EB3-445B-0344-AF9C-2C8036982BCB}"/>
              </a:ext>
            </a:extLst>
          </p:cNvPr>
          <p:cNvCxnSpPr>
            <a:cxnSpLocks/>
          </p:cNvCxnSpPr>
          <p:nvPr/>
        </p:nvCxnSpPr>
        <p:spPr>
          <a:xfrm>
            <a:off x="614832" y="2669099"/>
            <a:ext cx="990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E53E4-02DC-B848-BDC5-2541B3F8106E}"/>
              </a:ext>
            </a:extLst>
          </p:cNvPr>
          <p:cNvCxnSpPr>
            <a:cxnSpLocks/>
          </p:cNvCxnSpPr>
          <p:nvPr/>
        </p:nvCxnSpPr>
        <p:spPr>
          <a:xfrm>
            <a:off x="593209" y="4335001"/>
            <a:ext cx="990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8352B3-95F4-F840-AD78-1174CFB4CEB4}"/>
              </a:ext>
            </a:extLst>
          </p:cNvPr>
          <p:cNvSpPr txBox="1"/>
          <p:nvPr/>
        </p:nvSpPr>
        <p:spPr>
          <a:xfrm>
            <a:off x="539869" y="2378807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F83DB-3D84-2049-A814-A3A58F3C1007}"/>
              </a:ext>
            </a:extLst>
          </p:cNvPr>
          <p:cNvSpPr txBox="1"/>
          <p:nvPr/>
        </p:nvSpPr>
        <p:spPr>
          <a:xfrm>
            <a:off x="539869" y="4437951"/>
            <a:ext cx="11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not Assembly</a:t>
            </a:r>
          </a:p>
        </p:txBody>
      </p:sp>
      <p:sp>
        <p:nvSpPr>
          <p:cNvPr id="14" name="AutoShape 60">
            <a:extLst>
              <a:ext uri="{FF2B5EF4-FFF2-40B4-BE49-F238E27FC236}">
                <a16:creationId xmlns:a16="http://schemas.microsoft.com/office/drawing/2014/main" id="{31024189-3CB9-5245-91B7-065BE23D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96" y="4189345"/>
            <a:ext cx="1361137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Referendum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5487A-982E-CB4D-BDC9-3288CB5435CC}"/>
              </a:ext>
            </a:extLst>
          </p:cNvPr>
          <p:cNvSpPr txBox="1"/>
          <p:nvPr/>
        </p:nvSpPr>
        <p:spPr>
          <a:xfrm>
            <a:off x="1704219" y="3391584"/>
            <a:ext cx="228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referendumQuotum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1A74D-AA5A-2B49-A4E9-6FDAFDFC605B}"/>
              </a:ext>
            </a:extLst>
          </p:cNvPr>
          <p:cNvCxnSpPr>
            <a:cxnSpLocks/>
          </p:cNvCxnSpPr>
          <p:nvPr/>
        </p:nvCxnSpPr>
        <p:spPr>
          <a:xfrm flipV="1">
            <a:off x="1722275" y="2941234"/>
            <a:ext cx="0" cy="12451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0">
            <a:extLst>
              <a:ext uri="{FF2B5EF4-FFF2-40B4-BE49-F238E27FC236}">
                <a16:creationId xmlns:a16="http://schemas.microsoft.com/office/drawing/2014/main" id="{B7697D7A-2A99-F740-9262-62FC18AD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13" y="2520076"/>
            <a:ext cx="1361136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Requires Attention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F60A2D-778F-7A4C-8395-5F34C14AA6D3}"/>
              </a:ext>
            </a:extLst>
          </p:cNvPr>
          <p:cNvCxnSpPr>
            <a:cxnSpLocks/>
          </p:cNvCxnSpPr>
          <p:nvPr/>
        </p:nvCxnSpPr>
        <p:spPr>
          <a:xfrm flipV="1">
            <a:off x="5634845" y="2804440"/>
            <a:ext cx="1582819" cy="10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52E621-7BFA-6E41-802D-4018092552E1}"/>
              </a:ext>
            </a:extLst>
          </p:cNvPr>
          <p:cNvSpPr txBox="1"/>
          <p:nvPr/>
        </p:nvSpPr>
        <p:spPr>
          <a:xfrm>
            <a:off x="3000296" y="4186367"/>
            <a:ext cx="1094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votingWindow</a:t>
            </a:r>
            <a:endParaRPr lang="en-US" sz="1200" dirty="0"/>
          </a:p>
        </p:txBody>
      </p:sp>
      <p:sp>
        <p:nvSpPr>
          <p:cNvPr id="25" name="AutoShape 60">
            <a:extLst>
              <a:ext uri="{FF2B5EF4-FFF2-40B4-BE49-F238E27FC236}">
                <a16:creationId xmlns:a16="http://schemas.microsoft.com/office/drawing/2014/main" id="{DA376944-E874-724C-A5C3-6D1BAF57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026" y="4186367"/>
            <a:ext cx="1480879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Referendum Rejected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AE8CDA-16AF-2847-BA02-AB1BA888002F}"/>
              </a:ext>
            </a:extLst>
          </p:cNvPr>
          <p:cNvCxnSpPr>
            <a:cxnSpLocks/>
          </p:cNvCxnSpPr>
          <p:nvPr/>
        </p:nvCxnSpPr>
        <p:spPr>
          <a:xfrm>
            <a:off x="3033408" y="2817344"/>
            <a:ext cx="97465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0B3C12-4352-5544-AEB4-88B15E645D66}"/>
              </a:ext>
            </a:extLst>
          </p:cNvPr>
          <p:cNvSpPr txBox="1"/>
          <p:nvPr/>
        </p:nvSpPr>
        <p:spPr>
          <a:xfrm>
            <a:off x="2983220" y="2530599"/>
            <a:ext cx="228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votingWindow</a:t>
            </a:r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CB6A88-3EA6-9847-970A-AC19FA609D4F}"/>
              </a:ext>
            </a:extLst>
          </p:cNvPr>
          <p:cNvCxnSpPr>
            <a:cxnSpLocks/>
          </p:cNvCxnSpPr>
          <p:nvPr/>
        </p:nvCxnSpPr>
        <p:spPr>
          <a:xfrm flipV="1">
            <a:off x="838200" y="2668710"/>
            <a:ext cx="0" cy="1666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E7B2CD-5D20-464D-A213-4F8356DCE6CE}"/>
              </a:ext>
            </a:extLst>
          </p:cNvPr>
          <p:cNvCxnSpPr>
            <a:cxnSpLocks/>
          </p:cNvCxnSpPr>
          <p:nvPr/>
        </p:nvCxnSpPr>
        <p:spPr>
          <a:xfrm flipV="1">
            <a:off x="7326825" y="1994941"/>
            <a:ext cx="0" cy="16736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75F43-C77D-6340-B812-250071B20807}"/>
              </a:ext>
            </a:extLst>
          </p:cNvPr>
          <p:cNvCxnSpPr>
            <a:cxnSpLocks/>
          </p:cNvCxnSpPr>
          <p:nvPr/>
        </p:nvCxnSpPr>
        <p:spPr>
          <a:xfrm>
            <a:off x="752299" y="1465708"/>
            <a:ext cx="274301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60">
            <a:extLst>
              <a:ext uri="{FF2B5EF4-FFF2-40B4-BE49-F238E27FC236}">
                <a16:creationId xmlns:a16="http://schemas.microsoft.com/office/drawing/2014/main" id="{17673FBC-0ECC-3343-A92A-61CD0BDE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348" y="2507172"/>
            <a:ext cx="1480879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Reveal or Cancel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58C15E-E9F1-CC41-AF28-4F4920992765}"/>
              </a:ext>
            </a:extLst>
          </p:cNvPr>
          <p:cNvSpPr txBox="1"/>
          <p:nvPr/>
        </p:nvSpPr>
        <p:spPr>
          <a:xfrm>
            <a:off x="5563991" y="2487167"/>
            <a:ext cx="228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revealOrCancelWindow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BDFC1-DC99-3849-9141-7B0F7A401766}"/>
              </a:ext>
            </a:extLst>
          </p:cNvPr>
          <p:cNvCxnSpPr>
            <a:cxnSpLocks/>
          </p:cNvCxnSpPr>
          <p:nvPr/>
        </p:nvCxnSpPr>
        <p:spPr>
          <a:xfrm>
            <a:off x="6244560" y="1947875"/>
            <a:ext cx="1513727" cy="9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5FF370-1794-BE48-9D9D-8520C68CA2A8}"/>
              </a:ext>
            </a:extLst>
          </p:cNvPr>
          <p:cNvSpPr txBox="1"/>
          <p:nvPr/>
        </p:nvSpPr>
        <p:spPr>
          <a:xfrm>
            <a:off x="6197036" y="1675185"/>
            <a:ext cx="158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majorityQuotum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8E3D40-D049-C045-991F-F5A3014D032E}"/>
              </a:ext>
            </a:extLst>
          </p:cNvPr>
          <p:cNvCxnSpPr>
            <a:cxnSpLocks/>
          </p:cNvCxnSpPr>
          <p:nvPr/>
        </p:nvCxnSpPr>
        <p:spPr>
          <a:xfrm>
            <a:off x="6308612" y="3668583"/>
            <a:ext cx="14771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F9C0E1-23D2-9F44-815A-E78A651CFC90}"/>
              </a:ext>
            </a:extLst>
          </p:cNvPr>
          <p:cNvSpPr txBox="1"/>
          <p:nvPr/>
        </p:nvSpPr>
        <p:spPr>
          <a:xfrm>
            <a:off x="6244560" y="3694996"/>
            <a:ext cx="1605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not </a:t>
            </a:r>
            <a:r>
              <a:rPr lang="en-US" sz="1200" dirty="0" err="1"/>
              <a:t>majorityQuotum</a:t>
            </a:r>
            <a:endParaRPr 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FE467B-9287-E24C-85E2-DB3F135E65D3}"/>
              </a:ext>
            </a:extLst>
          </p:cNvPr>
          <p:cNvCxnSpPr>
            <a:cxnSpLocks/>
          </p:cNvCxnSpPr>
          <p:nvPr/>
        </p:nvCxnSpPr>
        <p:spPr>
          <a:xfrm>
            <a:off x="3060031" y="4483635"/>
            <a:ext cx="97465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60">
            <a:extLst>
              <a:ext uri="{FF2B5EF4-FFF2-40B4-BE49-F238E27FC236}">
                <a16:creationId xmlns:a16="http://schemas.microsoft.com/office/drawing/2014/main" id="{8BA0B4AA-EBB8-B24F-BB2F-9BB9126C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780" y="3512663"/>
            <a:ext cx="1077717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Vote Rejected</a:t>
            </a:r>
          </a:p>
        </p:txBody>
      </p:sp>
      <p:sp>
        <p:nvSpPr>
          <p:cNvPr id="61" name="AutoShape 60">
            <a:extLst>
              <a:ext uri="{FF2B5EF4-FFF2-40B4-BE49-F238E27FC236}">
                <a16:creationId xmlns:a16="http://schemas.microsoft.com/office/drawing/2014/main" id="{09744A4E-CCF9-9A47-BC9D-B4439707B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51" y="1827385"/>
            <a:ext cx="812968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Accepted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821885-03B0-9F43-9567-FE872FED37B6}"/>
              </a:ext>
            </a:extLst>
          </p:cNvPr>
          <p:cNvCxnSpPr>
            <a:cxnSpLocks/>
          </p:cNvCxnSpPr>
          <p:nvPr/>
        </p:nvCxnSpPr>
        <p:spPr>
          <a:xfrm>
            <a:off x="8776830" y="1975449"/>
            <a:ext cx="30827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60">
            <a:extLst>
              <a:ext uri="{FF2B5EF4-FFF2-40B4-BE49-F238E27FC236}">
                <a16:creationId xmlns:a16="http://schemas.microsoft.com/office/drawing/2014/main" id="{DF8931F5-2AD1-1C4F-A9AC-F9B7433D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85" y="1833802"/>
            <a:ext cx="812968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In Effect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C2936A-00DB-1A4B-A84E-660FBC4852BA}"/>
              </a:ext>
            </a:extLst>
          </p:cNvPr>
          <p:cNvCxnSpPr>
            <a:cxnSpLocks/>
          </p:cNvCxnSpPr>
          <p:nvPr/>
        </p:nvCxnSpPr>
        <p:spPr>
          <a:xfrm>
            <a:off x="754921" y="1063372"/>
            <a:ext cx="27430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140327C-11F4-2A46-B21D-9531CD74511E}"/>
              </a:ext>
            </a:extLst>
          </p:cNvPr>
          <p:cNvSpPr txBox="1"/>
          <p:nvPr/>
        </p:nvSpPr>
        <p:spPr>
          <a:xfrm>
            <a:off x="1026600" y="920863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Conditional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316AD5-976E-7845-AC60-449145ADF386}"/>
              </a:ext>
            </a:extLst>
          </p:cNvPr>
          <p:cNvSpPr txBox="1"/>
          <p:nvPr/>
        </p:nvSpPr>
        <p:spPr>
          <a:xfrm>
            <a:off x="1026600" y="1306005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8D3099-199F-7747-8FD9-A569E30CFF11}"/>
              </a:ext>
            </a:extLst>
          </p:cNvPr>
          <p:cNvCxnSpPr>
            <a:cxnSpLocks/>
          </p:cNvCxnSpPr>
          <p:nvPr/>
        </p:nvCxnSpPr>
        <p:spPr>
          <a:xfrm>
            <a:off x="752299" y="1893258"/>
            <a:ext cx="274301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6A5780-58C1-E24D-9DE4-A9702BEED200}"/>
              </a:ext>
            </a:extLst>
          </p:cNvPr>
          <p:cNvSpPr txBox="1"/>
          <p:nvPr/>
        </p:nvSpPr>
        <p:spPr>
          <a:xfrm>
            <a:off x="1026600" y="1640431"/>
            <a:ext cx="14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Neither conditional nor time</a:t>
            </a:r>
          </a:p>
        </p:txBody>
      </p:sp>
    </p:spTree>
    <p:extLst>
      <p:ext uri="{BB962C8B-B14F-4D97-AF65-F5344CB8AC3E}">
        <p14:creationId xmlns:p14="http://schemas.microsoft.com/office/powerpoint/2010/main" val="610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101-DB9C-5D44-B0AE-6F3003EF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Proposal-flow SUBER-DAO</a:t>
            </a:r>
          </a:p>
        </p:txBody>
      </p:sp>
      <p:sp>
        <p:nvSpPr>
          <p:cNvPr id="4" name="AutoShape 60">
            <a:extLst>
              <a:ext uri="{FF2B5EF4-FFF2-40B4-BE49-F238E27FC236}">
                <a16:creationId xmlns:a16="http://schemas.microsoft.com/office/drawing/2014/main" id="{49539163-CAD8-7D4E-96EE-CF5953FC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435" y="782005"/>
            <a:ext cx="664390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Proposal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44EB3-445B-0344-AF9C-2C8036982BCB}"/>
              </a:ext>
            </a:extLst>
          </p:cNvPr>
          <p:cNvCxnSpPr>
            <a:cxnSpLocks/>
          </p:cNvCxnSpPr>
          <p:nvPr/>
        </p:nvCxnSpPr>
        <p:spPr>
          <a:xfrm>
            <a:off x="5318012" y="1166318"/>
            <a:ext cx="300893" cy="2901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8352B3-95F4-F840-AD78-1174CFB4CEB4}"/>
              </a:ext>
            </a:extLst>
          </p:cNvPr>
          <p:cNvSpPr txBox="1"/>
          <p:nvPr/>
        </p:nvSpPr>
        <p:spPr>
          <a:xfrm>
            <a:off x="5542176" y="1046164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F83DB-3D84-2049-A814-A3A58F3C1007}"/>
              </a:ext>
            </a:extLst>
          </p:cNvPr>
          <p:cNvSpPr txBox="1"/>
          <p:nvPr/>
        </p:nvSpPr>
        <p:spPr>
          <a:xfrm>
            <a:off x="3647770" y="1068987"/>
            <a:ext cx="11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not Assembly</a:t>
            </a:r>
          </a:p>
        </p:txBody>
      </p:sp>
      <p:sp>
        <p:nvSpPr>
          <p:cNvPr id="14" name="AutoShape 60">
            <a:extLst>
              <a:ext uri="{FF2B5EF4-FFF2-40B4-BE49-F238E27FC236}">
                <a16:creationId xmlns:a16="http://schemas.microsoft.com/office/drawing/2014/main" id="{31024189-3CB9-5245-91B7-065BE23D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91" y="1536375"/>
            <a:ext cx="979671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Referendum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5487A-982E-CB4D-BDC9-3288CB5435CC}"/>
              </a:ext>
            </a:extLst>
          </p:cNvPr>
          <p:cNvSpPr txBox="1"/>
          <p:nvPr/>
        </p:nvSpPr>
        <p:spPr>
          <a:xfrm>
            <a:off x="4304182" y="1905054"/>
            <a:ext cx="15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referendumQuotum</a:t>
            </a:r>
            <a:endParaRPr lang="en-US" sz="1200" dirty="0"/>
          </a:p>
        </p:txBody>
      </p:sp>
      <p:sp>
        <p:nvSpPr>
          <p:cNvPr id="20" name="AutoShape 60">
            <a:extLst>
              <a:ext uri="{FF2B5EF4-FFF2-40B4-BE49-F238E27FC236}">
                <a16:creationId xmlns:a16="http://schemas.microsoft.com/office/drawing/2014/main" id="{B7697D7A-2A99-F740-9262-62FC18AD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805" y="1533074"/>
            <a:ext cx="1361136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Requires Attention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2E621-7BFA-6E41-802D-4018092552E1}"/>
              </a:ext>
            </a:extLst>
          </p:cNvPr>
          <p:cNvSpPr txBox="1"/>
          <p:nvPr/>
        </p:nvSpPr>
        <p:spPr>
          <a:xfrm>
            <a:off x="2858367" y="2213150"/>
            <a:ext cx="1094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votingWindow</a:t>
            </a:r>
            <a:endParaRPr lang="en-US" sz="1200" dirty="0"/>
          </a:p>
        </p:txBody>
      </p:sp>
      <p:sp>
        <p:nvSpPr>
          <p:cNvPr id="25" name="AutoShape 60">
            <a:extLst>
              <a:ext uri="{FF2B5EF4-FFF2-40B4-BE49-F238E27FC236}">
                <a16:creationId xmlns:a16="http://schemas.microsoft.com/office/drawing/2014/main" id="{DA376944-E874-724C-A5C3-6D1BAF57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86" y="2860651"/>
            <a:ext cx="1480879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Referendum Rejected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E7B2CD-5D20-464D-A213-4F8356DCE6CE}"/>
              </a:ext>
            </a:extLst>
          </p:cNvPr>
          <p:cNvCxnSpPr>
            <a:cxnSpLocks/>
          </p:cNvCxnSpPr>
          <p:nvPr/>
        </p:nvCxnSpPr>
        <p:spPr>
          <a:xfrm flipV="1">
            <a:off x="3821439" y="4186366"/>
            <a:ext cx="26211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75F43-C77D-6340-B812-250071B20807}"/>
              </a:ext>
            </a:extLst>
          </p:cNvPr>
          <p:cNvCxnSpPr>
            <a:cxnSpLocks/>
          </p:cNvCxnSpPr>
          <p:nvPr/>
        </p:nvCxnSpPr>
        <p:spPr>
          <a:xfrm>
            <a:off x="752299" y="1465708"/>
            <a:ext cx="274301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60">
            <a:extLst>
              <a:ext uri="{FF2B5EF4-FFF2-40B4-BE49-F238E27FC236}">
                <a16:creationId xmlns:a16="http://schemas.microsoft.com/office/drawing/2014/main" id="{17673FBC-0ECC-3343-A92A-61CD0BDE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04" y="2866752"/>
            <a:ext cx="1480879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Reveal or Cancel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58C15E-E9F1-CC41-AF28-4F4920992765}"/>
              </a:ext>
            </a:extLst>
          </p:cNvPr>
          <p:cNvSpPr txBox="1"/>
          <p:nvPr/>
        </p:nvSpPr>
        <p:spPr>
          <a:xfrm>
            <a:off x="2262535" y="3478208"/>
            <a:ext cx="228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revealOrCancelWindow</a:t>
            </a:r>
            <a:endParaRPr lang="en-US" sz="1200" dirty="0"/>
          </a:p>
        </p:txBody>
      </p:sp>
      <p:sp>
        <p:nvSpPr>
          <p:cNvPr id="60" name="AutoShape 60">
            <a:extLst>
              <a:ext uri="{FF2B5EF4-FFF2-40B4-BE49-F238E27FC236}">
                <a16:creationId xmlns:a16="http://schemas.microsoft.com/office/drawing/2014/main" id="{8BA0B4AA-EBB8-B24F-BB2F-9BB9126C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187" y="4676250"/>
            <a:ext cx="1077717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Vote Rejected</a:t>
            </a:r>
          </a:p>
        </p:txBody>
      </p:sp>
      <p:sp>
        <p:nvSpPr>
          <p:cNvPr id="61" name="AutoShape 60">
            <a:extLst>
              <a:ext uri="{FF2B5EF4-FFF2-40B4-BE49-F238E27FC236}">
                <a16:creationId xmlns:a16="http://schemas.microsoft.com/office/drawing/2014/main" id="{09744A4E-CCF9-9A47-BC9D-B4439707B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81" y="4685085"/>
            <a:ext cx="812968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Accepted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821885-03B0-9F43-9567-FE872FED37B6}"/>
              </a:ext>
            </a:extLst>
          </p:cNvPr>
          <p:cNvCxnSpPr>
            <a:cxnSpLocks/>
          </p:cNvCxnSpPr>
          <p:nvPr/>
        </p:nvCxnSpPr>
        <p:spPr>
          <a:xfrm>
            <a:off x="3064903" y="5108793"/>
            <a:ext cx="0" cy="26787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60">
            <a:extLst>
              <a:ext uri="{FF2B5EF4-FFF2-40B4-BE49-F238E27FC236}">
                <a16:creationId xmlns:a16="http://schemas.microsoft.com/office/drawing/2014/main" id="{DF8931F5-2AD1-1C4F-A9AC-F9B7433D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81" y="5488089"/>
            <a:ext cx="812968" cy="2972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In Effect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C2936A-00DB-1A4B-A84E-660FBC4852BA}"/>
              </a:ext>
            </a:extLst>
          </p:cNvPr>
          <p:cNvCxnSpPr>
            <a:cxnSpLocks/>
          </p:cNvCxnSpPr>
          <p:nvPr/>
        </p:nvCxnSpPr>
        <p:spPr>
          <a:xfrm>
            <a:off x="754921" y="1063372"/>
            <a:ext cx="27430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140327C-11F4-2A46-B21D-9531CD74511E}"/>
              </a:ext>
            </a:extLst>
          </p:cNvPr>
          <p:cNvSpPr txBox="1"/>
          <p:nvPr/>
        </p:nvSpPr>
        <p:spPr>
          <a:xfrm>
            <a:off x="1026600" y="920863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Conditional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316AD5-976E-7845-AC60-449145ADF386}"/>
              </a:ext>
            </a:extLst>
          </p:cNvPr>
          <p:cNvSpPr txBox="1"/>
          <p:nvPr/>
        </p:nvSpPr>
        <p:spPr>
          <a:xfrm>
            <a:off x="1026600" y="1306005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8D3099-199F-7747-8FD9-A569E30CFF11}"/>
              </a:ext>
            </a:extLst>
          </p:cNvPr>
          <p:cNvCxnSpPr>
            <a:cxnSpLocks/>
          </p:cNvCxnSpPr>
          <p:nvPr/>
        </p:nvCxnSpPr>
        <p:spPr>
          <a:xfrm>
            <a:off x="752299" y="1893258"/>
            <a:ext cx="274301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6A5780-58C1-E24D-9DE4-A9702BEED200}"/>
              </a:ext>
            </a:extLst>
          </p:cNvPr>
          <p:cNvSpPr txBox="1"/>
          <p:nvPr/>
        </p:nvSpPr>
        <p:spPr>
          <a:xfrm>
            <a:off x="1026600" y="1640431"/>
            <a:ext cx="14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Neither conditional nor 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92729B-C3B4-2B42-ABB3-BD4AC35DA830}"/>
              </a:ext>
            </a:extLst>
          </p:cNvPr>
          <p:cNvCxnSpPr>
            <a:cxnSpLocks/>
          </p:cNvCxnSpPr>
          <p:nvPr/>
        </p:nvCxnSpPr>
        <p:spPr>
          <a:xfrm flipH="1">
            <a:off x="4665941" y="1179459"/>
            <a:ext cx="292359" cy="2862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371A2-695B-C741-BAA0-BF44FB68622C}"/>
              </a:ext>
            </a:extLst>
          </p:cNvPr>
          <p:cNvCxnSpPr>
            <a:cxnSpLocks/>
          </p:cNvCxnSpPr>
          <p:nvPr/>
        </p:nvCxnSpPr>
        <p:spPr>
          <a:xfrm flipH="1">
            <a:off x="4812120" y="1688279"/>
            <a:ext cx="54223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B856B6-9705-A740-96BA-9C2DB863D07B}"/>
              </a:ext>
            </a:extLst>
          </p:cNvPr>
          <p:cNvCxnSpPr>
            <a:cxnSpLocks/>
          </p:cNvCxnSpPr>
          <p:nvPr/>
        </p:nvCxnSpPr>
        <p:spPr>
          <a:xfrm>
            <a:off x="3985373" y="1975449"/>
            <a:ext cx="0" cy="7925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23D1C0-13B8-6446-A463-8C1CADEC6683}"/>
              </a:ext>
            </a:extLst>
          </p:cNvPr>
          <p:cNvSpPr txBox="1"/>
          <p:nvPr/>
        </p:nvSpPr>
        <p:spPr>
          <a:xfrm>
            <a:off x="6049016" y="2214001"/>
            <a:ext cx="1094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votingWindow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C33F99-3566-1B44-9CD1-179B073DCF1D}"/>
              </a:ext>
            </a:extLst>
          </p:cNvPr>
          <p:cNvCxnSpPr>
            <a:cxnSpLocks/>
          </p:cNvCxnSpPr>
          <p:nvPr/>
        </p:nvCxnSpPr>
        <p:spPr>
          <a:xfrm>
            <a:off x="6041955" y="1947314"/>
            <a:ext cx="17533" cy="8103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416B3B-79B9-AF43-AE9A-088B3D242FCC}"/>
              </a:ext>
            </a:extLst>
          </p:cNvPr>
          <p:cNvCxnSpPr>
            <a:cxnSpLocks/>
          </p:cNvCxnSpPr>
          <p:nvPr/>
        </p:nvCxnSpPr>
        <p:spPr>
          <a:xfrm>
            <a:off x="4125020" y="4252400"/>
            <a:ext cx="300893" cy="2901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32E9CC-CBDC-CE4C-80C2-48BB6BA893DA}"/>
              </a:ext>
            </a:extLst>
          </p:cNvPr>
          <p:cNvSpPr txBox="1"/>
          <p:nvPr/>
        </p:nvSpPr>
        <p:spPr>
          <a:xfrm>
            <a:off x="4349184" y="4132246"/>
            <a:ext cx="140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majorityQuotum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77176-2825-C14A-8F44-DC17DC691C6A}"/>
              </a:ext>
            </a:extLst>
          </p:cNvPr>
          <p:cNvSpPr txBox="1"/>
          <p:nvPr/>
        </p:nvSpPr>
        <p:spPr>
          <a:xfrm>
            <a:off x="1992283" y="4132246"/>
            <a:ext cx="18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not </a:t>
            </a:r>
            <a:r>
              <a:rPr lang="en-US" sz="1200" dirty="0" err="1"/>
              <a:t>majorityQuotum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9BA60-3229-B14D-AACC-E556ED116FF0}"/>
              </a:ext>
            </a:extLst>
          </p:cNvPr>
          <p:cNvCxnSpPr>
            <a:cxnSpLocks/>
          </p:cNvCxnSpPr>
          <p:nvPr/>
        </p:nvCxnSpPr>
        <p:spPr>
          <a:xfrm flipH="1">
            <a:off x="3472949" y="4265541"/>
            <a:ext cx="292359" cy="2862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431078-DBD5-1943-94FF-95F427D66E69}"/>
              </a:ext>
            </a:extLst>
          </p:cNvPr>
          <p:cNvCxnSpPr>
            <a:cxnSpLocks/>
          </p:cNvCxnSpPr>
          <p:nvPr/>
        </p:nvCxnSpPr>
        <p:spPr>
          <a:xfrm>
            <a:off x="3952494" y="3272314"/>
            <a:ext cx="0" cy="7925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BE328-E003-D94B-AB07-959FE036AD72}"/>
              </a:ext>
            </a:extLst>
          </p:cNvPr>
          <p:cNvCxnSpPr>
            <a:cxnSpLocks/>
          </p:cNvCxnSpPr>
          <p:nvPr/>
        </p:nvCxnSpPr>
        <p:spPr>
          <a:xfrm flipV="1">
            <a:off x="5316694" y="3166761"/>
            <a:ext cx="1477571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75E439-D1EE-324B-82B9-03990294E5E9}"/>
              </a:ext>
            </a:extLst>
          </p:cNvPr>
          <p:cNvCxnSpPr>
            <a:cxnSpLocks/>
          </p:cNvCxnSpPr>
          <p:nvPr/>
        </p:nvCxnSpPr>
        <p:spPr>
          <a:xfrm flipV="1">
            <a:off x="2666643" y="5785358"/>
            <a:ext cx="806306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A87F04-5CBB-3949-894B-AF30750B87CB}"/>
              </a:ext>
            </a:extLst>
          </p:cNvPr>
          <p:cNvCxnSpPr>
            <a:cxnSpLocks/>
          </p:cNvCxnSpPr>
          <p:nvPr/>
        </p:nvCxnSpPr>
        <p:spPr>
          <a:xfrm>
            <a:off x="4381437" y="4978139"/>
            <a:ext cx="1046467" cy="421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33CA9F-1E6E-2F4E-B2CB-A6E1F75E8D36}"/>
              </a:ext>
            </a:extLst>
          </p:cNvPr>
          <p:cNvCxnSpPr>
            <a:cxnSpLocks/>
          </p:cNvCxnSpPr>
          <p:nvPr/>
        </p:nvCxnSpPr>
        <p:spPr>
          <a:xfrm flipV="1">
            <a:off x="4836697" y="1086401"/>
            <a:ext cx="642128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101-DB9C-5D44-B0AE-6F3003EF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Penalty-reward proposer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75F43-C77D-6340-B812-250071B20807}"/>
              </a:ext>
            </a:extLst>
          </p:cNvPr>
          <p:cNvCxnSpPr>
            <a:cxnSpLocks/>
          </p:cNvCxnSpPr>
          <p:nvPr/>
        </p:nvCxnSpPr>
        <p:spPr>
          <a:xfrm>
            <a:off x="933053" y="1054036"/>
            <a:ext cx="27430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16AD5-976E-7845-AC60-449145ADF386}"/>
              </a:ext>
            </a:extLst>
          </p:cNvPr>
          <p:cNvSpPr txBox="1"/>
          <p:nvPr/>
        </p:nvSpPr>
        <p:spPr>
          <a:xfrm>
            <a:off x="1207354" y="894333"/>
            <a:ext cx="100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Penalty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8D3099-199F-7747-8FD9-A569E30CFF11}"/>
              </a:ext>
            </a:extLst>
          </p:cNvPr>
          <p:cNvCxnSpPr>
            <a:cxnSpLocks/>
          </p:cNvCxnSpPr>
          <p:nvPr/>
        </p:nvCxnSpPr>
        <p:spPr>
          <a:xfrm>
            <a:off x="933053" y="1481586"/>
            <a:ext cx="274301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6A5780-58C1-E24D-9DE4-A9702BEED200}"/>
              </a:ext>
            </a:extLst>
          </p:cNvPr>
          <p:cNvSpPr txBox="1"/>
          <p:nvPr/>
        </p:nvSpPr>
        <p:spPr>
          <a:xfrm>
            <a:off x="1207354" y="1228759"/>
            <a:ext cx="1411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Reward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75E439-D1EE-324B-82B9-03990294E5E9}"/>
              </a:ext>
            </a:extLst>
          </p:cNvPr>
          <p:cNvCxnSpPr>
            <a:cxnSpLocks/>
          </p:cNvCxnSpPr>
          <p:nvPr/>
        </p:nvCxnSpPr>
        <p:spPr>
          <a:xfrm flipV="1">
            <a:off x="4964334" y="2192089"/>
            <a:ext cx="1497808" cy="1278076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A87F04-5CBB-3949-894B-AF30750B87CB}"/>
              </a:ext>
            </a:extLst>
          </p:cNvPr>
          <p:cNvCxnSpPr>
            <a:cxnSpLocks/>
          </p:cNvCxnSpPr>
          <p:nvPr/>
        </p:nvCxnSpPr>
        <p:spPr>
          <a:xfrm>
            <a:off x="3115340" y="3461740"/>
            <a:ext cx="1848994" cy="12639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BC4C7-836D-004C-A551-C392B1625EE8}"/>
              </a:ext>
            </a:extLst>
          </p:cNvPr>
          <p:cNvCxnSpPr>
            <a:cxnSpLocks/>
          </p:cNvCxnSpPr>
          <p:nvPr/>
        </p:nvCxnSpPr>
        <p:spPr>
          <a:xfrm flipV="1">
            <a:off x="3221665" y="3478592"/>
            <a:ext cx="1742669" cy="13975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3B229E-1551-F346-AE6A-C9E9E657C646}"/>
              </a:ext>
            </a:extLst>
          </p:cNvPr>
          <p:cNvCxnSpPr>
            <a:cxnSpLocks/>
          </p:cNvCxnSpPr>
          <p:nvPr/>
        </p:nvCxnSpPr>
        <p:spPr>
          <a:xfrm>
            <a:off x="4964334" y="3470165"/>
            <a:ext cx="158532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1C5E2-040E-E84C-ADFA-39998CE5F49E}"/>
              </a:ext>
            </a:extLst>
          </p:cNvPr>
          <p:cNvCxnSpPr/>
          <p:nvPr/>
        </p:nvCxnSpPr>
        <p:spPr>
          <a:xfrm>
            <a:off x="3221665" y="4880344"/>
            <a:ext cx="3413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BAD38-FC8C-4746-8398-C337CD6897FE}"/>
              </a:ext>
            </a:extLst>
          </p:cNvPr>
          <p:cNvSpPr txBox="1"/>
          <p:nvPr/>
        </p:nvSpPr>
        <p:spPr>
          <a:xfrm>
            <a:off x="3327990" y="5092996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voted in favor of the proposal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4937CA-711D-FB4F-AD11-FF6E35B51401}"/>
              </a:ext>
            </a:extLst>
          </p:cNvPr>
          <p:cNvCxnSpPr>
            <a:cxnSpLocks/>
          </p:cNvCxnSpPr>
          <p:nvPr/>
        </p:nvCxnSpPr>
        <p:spPr>
          <a:xfrm>
            <a:off x="3115340" y="2027247"/>
            <a:ext cx="0" cy="2902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3228DC-F4D7-1043-9E94-105A24674E9C}"/>
              </a:ext>
            </a:extLst>
          </p:cNvPr>
          <p:cNvSpPr txBox="1"/>
          <p:nvPr/>
        </p:nvSpPr>
        <p:spPr>
          <a:xfrm>
            <a:off x="4774019" y="4908872"/>
            <a:ext cx="69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73768C-9F6C-F845-8E95-D8FCAD834DD5}"/>
              </a:ext>
            </a:extLst>
          </p:cNvPr>
          <p:cNvSpPr txBox="1"/>
          <p:nvPr/>
        </p:nvSpPr>
        <p:spPr>
          <a:xfrm>
            <a:off x="6289158" y="4897160"/>
            <a:ext cx="69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D3E5BB-F310-5E4A-9C53-D79535C5220A}"/>
              </a:ext>
            </a:extLst>
          </p:cNvPr>
          <p:cNvSpPr txBox="1"/>
          <p:nvPr/>
        </p:nvSpPr>
        <p:spPr>
          <a:xfrm>
            <a:off x="3115340" y="4884557"/>
            <a:ext cx="69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FB06F1-584B-624A-B855-1C5A6C343A96}"/>
              </a:ext>
            </a:extLst>
          </p:cNvPr>
          <p:cNvSpPr txBox="1"/>
          <p:nvPr/>
        </p:nvSpPr>
        <p:spPr>
          <a:xfrm>
            <a:off x="1644302" y="3808029"/>
            <a:ext cx="147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slashed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B2030E-DDC3-F541-99E8-97A7505C096C}"/>
              </a:ext>
            </a:extLst>
          </p:cNvPr>
          <p:cNvSpPr txBox="1"/>
          <p:nvPr/>
        </p:nvSpPr>
        <p:spPr>
          <a:xfrm>
            <a:off x="1644302" y="2842565"/>
            <a:ext cx="14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reward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2BAE2-E250-AD49-9E22-44F10080F5A5}"/>
              </a:ext>
            </a:extLst>
          </p:cNvPr>
          <p:cNvSpPr txBox="1"/>
          <p:nvPr/>
        </p:nvSpPr>
        <p:spPr>
          <a:xfrm>
            <a:off x="2069714" y="3309324"/>
            <a:ext cx="20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slash/reward</a:t>
            </a:r>
          </a:p>
        </p:txBody>
      </p:sp>
    </p:spTree>
    <p:extLst>
      <p:ext uri="{BB962C8B-B14F-4D97-AF65-F5344CB8AC3E}">
        <p14:creationId xmlns:p14="http://schemas.microsoft.com/office/powerpoint/2010/main" val="9238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7ACC-3FBE-014D-BF3B-D3666096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business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4975-3F78-B046-B4DA-82744C39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284AF-C4AE-3544-9A6F-162CE5B095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utoShape 60">
            <a:extLst>
              <a:ext uri="{FF2B5EF4-FFF2-40B4-BE49-F238E27FC236}">
                <a16:creationId xmlns:a16="http://schemas.microsoft.com/office/drawing/2014/main" id="{AE59423F-EAF1-2D4A-9707-0DBF3D5C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24" y="3884508"/>
            <a:ext cx="1828800" cy="6020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Proposal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createPurchaseOrder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0" name="AutoShape 60">
            <a:extLst>
              <a:ext uri="{FF2B5EF4-FFF2-40B4-BE49-F238E27FC236}">
                <a16:creationId xmlns:a16="http://schemas.microsoft.com/office/drawing/2014/main" id="{DE8B74E0-6C6D-8141-B828-B87D6C3A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18" y="4648200"/>
            <a:ext cx="1828800" cy="7347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awaiting finalization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sellerConfirmBefore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adjustOrderAfter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4" name="AutoShape 60">
            <a:extLst>
              <a:ext uri="{FF2B5EF4-FFF2-40B4-BE49-F238E27FC236}">
                <a16:creationId xmlns:a16="http://schemas.microsoft.com/office/drawing/2014/main" id="{F7D95C2A-1EE9-0E43-A38A-4DB3E719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234" y="3670181"/>
            <a:ext cx="1828800" cy="8199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cancelled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cancelOrder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sellerConfirmBefore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5" name="AutoShape 60">
            <a:extLst>
              <a:ext uri="{FF2B5EF4-FFF2-40B4-BE49-F238E27FC236}">
                <a16:creationId xmlns:a16="http://schemas.microsoft.com/office/drawing/2014/main" id="{3C60B205-0BF4-9748-8BF5-4F24A0BF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631" y="2755782"/>
            <a:ext cx="1828800" cy="82573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conflict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adjustOrderAfter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finalizeOrder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6" name="AutoShape 60">
            <a:extLst>
              <a:ext uri="{FF2B5EF4-FFF2-40B4-BE49-F238E27FC236}">
                <a16:creationId xmlns:a16="http://schemas.microsoft.com/office/drawing/2014/main" id="{2E46092F-A1B5-D741-AB6E-C3F52EE2C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631" y="4780882"/>
            <a:ext cx="1828800" cy="6020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final approval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confirmOrderAfter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7" name="AutoShape 60">
            <a:extLst>
              <a:ext uri="{FF2B5EF4-FFF2-40B4-BE49-F238E27FC236}">
                <a16:creationId xmlns:a16="http://schemas.microsoft.com/office/drawing/2014/main" id="{2969ECFC-EA29-4440-BBDE-6D10F214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631" y="3880166"/>
            <a:ext cx="1828800" cy="6020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final approval buyer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confirmOrderAfter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29" name="AutoShape 60">
            <a:extLst>
              <a:ext uri="{FF2B5EF4-FFF2-40B4-BE49-F238E27FC236}">
                <a16:creationId xmlns:a16="http://schemas.microsoft.com/office/drawing/2014/main" id="{157C07B4-1E06-0D45-9B74-7E52D308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0" y="2971800"/>
            <a:ext cx="1828800" cy="11959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Status: finalized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Triggered by: buyer / seller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/ holding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finalizeOrder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finalizeOrderHolding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210FA-A324-B943-8A9E-29A0703B42ED}"/>
              </a:ext>
            </a:extLst>
          </p:cNvPr>
          <p:cNvCxnSpPr>
            <a:cxnSpLocks/>
          </p:cNvCxnSpPr>
          <p:nvPr/>
        </p:nvCxnSpPr>
        <p:spPr>
          <a:xfrm flipH="1">
            <a:off x="4000711" y="3888094"/>
            <a:ext cx="380" cy="14948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F4C0C-44BB-8142-BE57-CEED60845998}"/>
              </a:ext>
            </a:extLst>
          </p:cNvPr>
          <p:cNvCxnSpPr>
            <a:cxnSpLocks/>
          </p:cNvCxnSpPr>
          <p:nvPr/>
        </p:nvCxnSpPr>
        <p:spPr>
          <a:xfrm>
            <a:off x="3695911" y="4214399"/>
            <a:ext cx="3048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33347-2D66-0A48-A3AA-1C7E364A8EB6}"/>
              </a:ext>
            </a:extLst>
          </p:cNvPr>
          <p:cNvCxnSpPr>
            <a:cxnSpLocks/>
          </p:cNvCxnSpPr>
          <p:nvPr/>
        </p:nvCxnSpPr>
        <p:spPr>
          <a:xfrm>
            <a:off x="6286711" y="2979451"/>
            <a:ext cx="0" cy="2399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9F8BF-6A85-B143-9459-6FD2DF5D9C27}"/>
              </a:ext>
            </a:extLst>
          </p:cNvPr>
          <p:cNvCxnSpPr>
            <a:cxnSpLocks/>
          </p:cNvCxnSpPr>
          <p:nvPr/>
        </p:nvCxnSpPr>
        <p:spPr>
          <a:xfrm>
            <a:off x="5981911" y="5081916"/>
            <a:ext cx="32406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116752-8686-024B-BAAD-E6EEC11DBDFD}"/>
              </a:ext>
            </a:extLst>
          </p:cNvPr>
          <p:cNvCxnSpPr>
            <a:cxnSpLocks/>
          </p:cNvCxnSpPr>
          <p:nvPr/>
        </p:nvCxnSpPr>
        <p:spPr>
          <a:xfrm>
            <a:off x="8314925" y="2979450"/>
            <a:ext cx="0" cy="24523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93030-7A1D-E94B-8519-CF9B1744AE40}"/>
              </a:ext>
            </a:extLst>
          </p:cNvPr>
          <p:cNvCxnSpPr>
            <a:cxnSpLocks/>
          </p:cNvCxnSpPr>
          <p:nvPr/>
        </p:nvCxnSpPr>
        <p:spPr>
          <a:xfrm>
            <a:off x="8343900" y="3670181"/>
            <a:ext cx="3810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2C98D1-F493-A249-AEC4-BF2DBB3295BD}"/>
              </a:ext>
            </a:extLst>
          </p:cNvPr>
          <p:cNvCxnSpPr>
            <a:cxnSpLocks/>
          </p:cNvCxnSpPr>
          <p:nvPr/>
        </p:nvCxnSpPr>
        <p:spPr>
          <a:xfrm flipH="1" flipV="1">
            <a:off x="9025096" y="4214399"/>
            <a:ext cx="14446" cy="17560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870081-E154-9847-B7D4-4A63D1A8E845}"/>
              </a:ext>
            </a:extLst>
          </p:cNvPr>
          <p:cNvCxnSpPr>
            <a:cxnSpLocks/>
          </p:cNvCxnSpPr>
          <p:nvPr/>
        </p:nvCxnSpPr>
        <p:spPr>
          <a:xfrm>
            <a:off x="6155406" y="5287901"/>
            <a:ext cx="0" cy="6755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0759E8-CCA2-4B40-961D-3A7A79B54D6A}"/>
              </a:ext>
            </a:extLst>
          </p:cNvPr>
          <p:cNvCxnSpPr>
            <a:cxnSpLocks/>
          </p:cNvCxnSpPr>
          <p:nvPr/>
        </p:nvCxnSpPr>
        <p:spPr>
          <a:xfrm flipH="1">
            <a:off x="6143943" y="5963488"/>
            <a:ext cx="2885969" cy="69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Freeform 17">
            <a:extLst>
              <a:ext uri="{FF2B5EF4-FFF2-40B4-BE49-F238E27FC236}">
                <a16:creationId xmlns:a16="http://schemas.microsoft.com/office/drawing/2014/main" id="{97475281-91AA-8E47-8A68-8DA2F80EFB29}"/>
              </a:ext>
            </a:extLst>
          </p:cNvPr>
          <p:cNvSpPr>
            <a:spLocks/>
          </p:cNvSpPr>
          <p:nvPr/>
        </p:nvSpPr>
        <p:spPr bwMode="auto">
          <a:xfrm rot="14531929">
            <a:off x="4891315" y="5398874"/>
            <a:ext cx="276192" cy="256769"/>
          </a:xfrm>
          <a:custGeom>
            <a:avLst/>
            <a:gdLst/>
            <a:ahLst/>
            <a:cxnLst>
              <a:cxn ang="0">
                <a:pos x="608" y="470"/>
              </a:cxn>
              <a:cxn ang="0">
                <a:pos x="623" y="429"/>
              </a:cxn>
              <a:cxn ang="0">
                <a:pos x="634" y="392"/>
              </a:cxn>
              <a:cxn ang="0">
                <a:pos x="640" y="356"/>
              </a:cxn>
              <a:cxn ang="0">
                <a:pos x="643" y="309"/>
              </a:cxn>
              <a:cxn ang="0">
                <a:pos x="638" y="264"/>
              </a:cxn>
              <a:cxn ang="0">
                <a:pos x="631" y="226"/>
              </a:cxn>
              <a:cxn ang="0">
                <a:pos x="620" y="194"/>
              </a:cxn>
              <a:cxn ang="0">
                <a:pos x="606" y="163"/>
              </a:cxn>
              <a:cxn ang="0">
                <a:pos x="588" y="133"/>
              </a:cxn>
              <a:cxn ang="0">
                <a:pos x="564" y="100"/>
              </a:cxn>
              <a:cxn ang="0">
                <a:pos x="539" y="74"/>
              </a:cxn>
              <a:cxn ang="0">
                <a:pos x="503" y="46"/>
              </a:cxn>
              <a:cxn ang="0">
                <a:pos x="466" y="27"/>
              </a:cxn>
              <a:cxn ang="0">
                <a:pos x="430" y="13"/>
              </a:cxn>
              <a:cxn ang="0">
                <a:pos x="395" y="4"/>
              </a:cxn>
              <a:cxn ang="0">
                <a:pos x="346" y="0"/>
              </a:cxn>
              <a:cxn ang="0">
                <a:pos x="306" y="3"/>
              </a:cxn>
              <a:cxn ang="0">
                <a:pos x="267" y="10"/>
              </a:cxn>
              <a:cxn ang="0">
                <a:pos x="224" y="23"/>
              </a:cxn>
              <a:cxn ang="0">
                <a:pos x="182" y="42"/>
              </a:cxn>
              <a:cxn ang="0">
                <a:pos x="112" y="92"/>
              </a:cxn>
              <a:cxn ang="0">
                <a:pos x="64" y="140"/>
              </a:cxn>
              <a:cxn ang="0">
                <a:pos x="0" y="146"/>
              </a:cxn>
              <a:cxn ang="0">
                <a:pos x="188" y="263"/>
              </a:cxn>
              <a:cxn ang="0">
                <a:pos x="169" y="203"/>
              </a:cxn>
              <a:cxn ang="0">
                <a:pos x="214" y="162"/>
              </a:cxn>
              <a:cxn ang="0">
                <a:pos x="276" y="127"/>
              </a:cxn>
              <a:cxn ang="0">
                <a:pos x="320" y="114"/>
              </a:cxn>
              <a:cxn ang="0">
                <a:pos x="362" y="107"/>
              </a:cxn>
              <a:cxn ang="0">
                <a:pos x="405" y="106"/>
              </a:cxn>
              <a:cxn ang="0">
                <a:pos x="451" y="117"/>
              </a:cxn>
              <a:cxn ang="0">
                <a:pos x="493" y="133"/>
              </a:cxn>
              <a:cxn ang="0">
                <a:pos x="527" y="154"/>
              </a:cxn>
              <a:cxn ang="0">
                <a:pos x="556" y="180"/>
              </a:cxn>
              <a:cxn ang="0">
                <a:pos x="581" y="213"/>
              </a:cxn>
              <a:cxn ang="0">
                <a:pos x="607" y="260"/>
              </a:cxn>
              <a:cxn ang="0">
                <a:pos x="620" y="309"/>
              </a:cxn>
              <a:cxn ang="0">
                <a:pos x="627" y="351"/>
              </a:cxn>
              <a:cxn ang="0">
                <a:pos x="622" y="389"/>
              </a:cxn>
              <a:cxn ang="0">
                <a:pos x="619" y="419"/>
              </a:cxn>
              <a:cxn ang="0">
                <a:pos x="609" y="451"/>
              </a:cxn>
              <a:cxn ang="0">
                <a:pos x="577" y="519"/>
              </a:cxn>
            </a:cxnLst>
            <a:rect l="0" t="0" r="r" b="b"/>
            <a:pathLst>
              <a:path w="644" h="520">
                <a:moveTo>
                  <a:pt x="577" y="519"/>
                </a:moveTo>
                <a:lnTo>
                  <a:pt x="608" y="470"/>
                </a:lnTo>
                <a:lnTo>
                  <a:pt x="616" y="452"/>
                </a:lnTo>
                <a:lnTo>
                  <a:pt x="623" y="429"/>
                </a:lnTo>
                <a:lnTo>
                  <a:pt x="630" y="412"/>
                </a:lnTo>
                <a:lnTo>
                  <a:pt x="634" y="392"/>
                </a:lnTo>
                <a:lnTo>
                  <a:pt x="638" y="375"/>
                </a:lnTo>
                <a:lnTo>
                  <a:pt x="640" y="356"/>
                </a:lnTo>
                <a:lnTo>
                  <a:pt x="642" y="335"/>
                </a:lnTo>
                <a:lnTo>
                  <a:pt x="643" y="309"/>
                </a:lnTo>
                <a:lnTo>
                  <a:pt x="641" y="286"/>
                </a:lnTo>
                <a:lnTo>
                  <a:pt x="638" y="264"/>
                </a:lnTo>
                <a:lnTo>
                  <a:pt x="635" y="245"/>
                </a:lnTo>
                <a:lnTo>
                  <a:pt x="631" y="226"/>
                </a:lnTo>
                <a:lnTo>
                  <a:pt x="628" y="212"/>
                </a:lnTo>
                <a:lnTo>
                  <a:pt x="620" y="194"/>
                </a:lnTo>
                <a:lnTo>
                  <a:pt x="613" y="180"/>
                </a:lnTo>
                <a:lnTo>
                  <a:pt x="606" y="163"/>
                </a:lnTo>
                <a:lnTo>
                  <a:pt x="599" y="151"/>
                </a:lnTo>
                <a:lnTo>
                  <a:pt x="588" y="133"/>
                </a:lnTo>
                <a:lnTo>
                  <a:pt x="578" y="117"/>
                </a:lnTo>
                <a:lnTo>
                  <a:pt x="564" y="100"/>
                </a:lnTo>
                <a:lnTo>
                  <a:pt x="552" y="88"/>
                </a:lnTo>
                <a:lnTo>
                  <a:pt x="539" y="74"/>
                </a:lnTo>
                <a:lnTo>
                  <a:pt x="524" y="59"/>
                </a:lnTo>
                <a:lnTo>
                  <a:pt x="503" y="46"/>
                </a:lnTo>
                <a:lnTo>
                  <a:pt x="485" y="34"/>
                </a:lnTo>
                <a:lnTo>
                  <a:pt x="466" y="27"/>
                </a:lnTo>
                <a:lnTo>
                  <a:pt x="450" y="20"/>
                </a:lnTo>
                <a:lnTo>
                  <a:pt x="430" y="13"/>
                </a:lnTo>
                <a:lnTo>
                  <a:pt x="412" y="8"/>
                </a:lnTo>
                <a:lnTo>
                  <a:pt x="395" y="4"/>
                </a:lnTo>
                <a:lnTo>
                  <a:pt x="373" y="2"/>
                </a:lnTo>
                <a:lnTo>
                  <a:pt x="346" y="0"/>
                </a:lnTo>
                <a:lnTo>
                  <a:pt x="323" y="0"/>
                </a:lnTo>
                <a:lnTo>
                  <a:pt x="306" y="3"/>
                </a:lnTo>
                <a:lnTo>
                  <a:pt x="286" y="6"/>
                </a:lnTo>
                <a:lnTo>
                  <a:pt x="267" y="10"/>
                </a:lnTo>
                <a:lnTo>
                  <a:pt x="248" y="14"/>
                </a:lnTo>
                <a:lnTo>
                  <a:pt x="224" y="23"/>
                </a:lnTo>
                <a:lnTo>
                  <a:pt x="204" y="32"/>
                </a:lnTo>
                <a:lnTo>
                  <a:pt x="182" y="42"/>
                </a:lnTo>
                <a:lnTo>
                  <a:pt x="142" y="67"/>
                </a:lnTo>
                <a:lnTo>
                  <a:pt x="112" y="92"/>
                </a:lnTo>
                <a:lnTo>
                  <a:pt x="85" y="117"/>
                </a:lnTo>
                <a:lnTo>
                  <a:pt x="64" y="140"/>
                </a:lnTo>
                <a:lnTo>
                  <a:pt x="42" y="172"/>
                </a:lnTo>
                <a:lnTo>
                  <a:pt x="0" y="146"/>
                </a:lnTo>
                <a:lnTo>
                  <a:pt x="25" y="315"/>
                </a:lnTo>
                <a:lnTo>
                  <a:pt x="188" y="263"/>
                </a:lnTo>
                <a:lnTo>
                  <a:pt x="147" y="236"/>
                </a:lnTo>
                <a:lnTo>
                  <a:pt x="169" y="203"/>
                </a:lnTo>
                <a:lnTo>
                  <a:pt x="190" y="183"/>
                </a:lnTo>
                <a:lnTo>
                  <a:pt x="214" y="162"/>
                </a:lnTo>
                <a:lnTo>
                  <a:pt x="253" y="136"/>
                </a:lnTo>
                <a:lnTo>
                  <a:pt x="276" y="127"/>
                </a:lnTo>
                <a:lnTo>
                  <a:pt x="296" y="120"/>
                </a:lnTo>
                <a:lnTo>
                  <a:pt x="320" y="114"/>
                </a:lnTo>
                <a:lnTo>
                  <a:pt x="342" y="109"/>
                </a:lnTo>
                <a:lnTo>
                  <a:pt x="362" y="107"/>
                </a:lnTo>
                <a:lnTo>
                  <a:pt x="382" y="107"/>
                </a:lnTo>
                <a:lnTo>
                  <a:pt x="405" y="106"/>
                </a:lnTo>
                <a:lnTo>
                  <a:pt x="430" y="112"/>
                </a:lnTo>
                <a:lnTo>
                  <a:pt x="451" y="117"/>
                </a:lnTo>
                <a:lnTo>
                  <a:pt x="470" y="123"/>
                </a:lnTo>
                <a:lnTo>
                  <a:pt x="493" y="133"/>
                </a:lnTo>
                <a:lnTo>
                  <a:pt x="513" y="146"/>
                </a:lnTo>
                <a:lnTo>
                  <a:pt x="527" y="154"/>
                </a:lnTo>
                <a:lnTo>
                  <a:pt x="540" y="166"/>
                </a:lnTo>
                <a:lnTo>
                  <a:pt x="556" y="180"/>
                </a:lnTo>
                <a:lnTo>
                  <a:pt x="570" y="196"/>
                </a:lnTo>
                <a:lnTo>
                  <a:pt x="581" y="213"/>
                </a:lnTo>
                <a:lnTo>
                  <a:pt x="593" y="231"/>
                </a:lnTo>
                <a:lnTo>
                  <a:pt x="607" y="260"/>
                </a:lnTo>
                <a:lnTo>
                  <a:pt x="614" y="282"/>
                </a:lnTo>
                <a:lnTo>
                  <a:pt x="620" y="309"/>
                </a:lnTo>
                <a:lnTo>
                  <a:pt x="622" y="333"/>
                </a:lnTo>
                <a:lnTo>
                  <a:pt x="627" y="351"/>
                </a:lnTo>
                <a:lnTo>
                  <a:pt x="626" y="371"/>
                </a:lnTo>
                <a:lnTo>
                  <a:pt x="622" y="389"/>
                </a:lnTo>
                <a:lnTo>
                  <a:pt x="621" y="403"/>
                </a:lnTo>
                <a:lnTo>
                  <a:pt x="619" y="419"/>
                </a:lnTo>
                <a:lnTo>
                  <a:pt x="613" y="435"/>
                </a:lnTo>
                <a:lnTo>
                  <a:pt x="609" y="451"/>
                </a:lnTo>
                <a:lnTo>
                  <a:pt x="601" y="470"/>
                </a:lnTo>
                <a:lnTo>
                  <a:pt x="577" y="519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63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sz="120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45" name="AutoShape 60">
            <a:extLst>
              <a:ext uri="{FF2B5EF4-FFF2-40B4-BE49-F238E27FC236}">
                <a16:creationId xmlns:a16="http://schemas.microsoft.com/office/drawing/2014/main" id="{7DCBF7E3-C75F-D440-ADBC-CD027753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42" y="4777297"/>
            <a:ext cx="1828800" cy="60206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Adjustment via function: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adjustOrderBefore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+mj-lt"/>
              <a:ea typeface="宋体" charset="-122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A0B7306-E94B-7C4C-AAF3-671B03E00B62}"/>
              </a:ext>
            </a:extLst>
          </p:cNvPr>
          <p:cNvSpPr>
            <a:spLocks/>
          </p:cNvSpPr>
          <p:nvPr/>
        </p:nvSpPr>
        <p:spPr bwMode="auto">
          <a:xfrm rot="14531929">
            <a:off x="2584170" y="4518287"/>
            <a:ext cx="276192" cy="256769"/>
          </a:xfrm>
          <a:custGeom>
            <a:avLst/>
            <a:gdLst/>
            <a:ahLst/>
            <a:cxnLst>
              <a:cxn ang="0">
                <a:pos x="608" y="470"/>
              </a:cxn>
              <a:cxn ang="0">
                <a:pos x="623" y="429"/>
              </a:cxn>
              <a:cxn ang="0">
                <a:pos x="634" y="392"/>
              </a:cxn>
              <a:cxn ang="0">
                <a:pos x="640" y="356"/>
              </a:cxn>
              <a:cxn ang="0">
                <a:pos x="643" y="309"/>
              </a:cxn>
              <a:cxn ang="0">
                <a:pos x="638" y="264"/>
              </a:cxn>
              <a:cxn ang="0">
                <a:pos x="631" y="226"/>
              </a:cxn>
              <a:cxn ang="0">
                <a:pos x="620" y="194"/>
              </a:cxn>
              <a:cxn ang="0">
                <a:pos x="606" y="163"/>
              </a:cxn>
              <a:cxn ang="0">
                <a:pos x="588" y="133"/>
              </a:cxn>
              <a:cxn ang="0">
                <a:pos x="564" y="100"/>
              </a:cxn>
              <a:cxn ang="0">
                <a:pos x="539" y="74"/>
              </a:cxn>
              <a:cxn ang="0">
                <a:pos x="503" y="46"/>
              </a:cxn>
              <a:cxn ang="0">
                <a:pos x="466" y="27"/>
              </a:cxn>
              <a:cxn ang="0">
                <a:pos x="430" y="13"/>
              </a:cxn>
              <a:cxn ang="0">
                <a:pos x="395" y="4"/>
              </a:cxn>
              <a:cxn ang="0">
                <a:pos x="346" y="0"/>
              </a:cxn>
              <a:cxn ang="0">
                <a:pos x="306" y="3"/>
              </a:cxn>
              <a:cxn ang="0">
                <a:pos x="267" y="10"/>
              </a:cxn>
              <a:cxn ang="0">
                <a:pos x="224" y="23"/>
              </a:cxn>
              <a:cxn ang="0">
                <a:pos x="182" y="42"/>
              </a:cxn>
              <a:cxn ang="0">
                <a:pos x="112" y="92"/>
              </a:cxn>
              <a:cxn ang="0">
                <a:pos x="64" y="140"/>
              </a:cxn>
              <a:cxn ang="0">
                <a:pos x="0" y="146"/>
              </a:cxn>
              <a:cxn ang="0">
                <a:pos x="188" y="263"/>
              </a:cxn>
              <a:cxn ang="0">
                <a:pos x="169" y="203"/>
              </a:cxn>
              <a:cxn ang="0">
                <a:pos x="214" y="162"/>
              </a:cxn>
              <a:cxn ang="0">
                <a:pos x="276" y="127"/>
              </a:cxn>
              <a:cxn ang="0">
                <a:pos x="320" y="114"/>
              </a:cxn>
              <a:cxn ang="0">
                <a:pos x="362" y="107"/>
              </a:cxn>
              <a:cxn ang="0">
                <a:pos x="405" y="106"/>
              </a:cxn>
              <a:cxn ang="0">
                <a:pos x="451" y="117"/>
              </a:cxn>
              <a:cxn ang="0">
                <a:pos x="493" y="133"/>
              </a:cxn>
              <a:cxn ang="0">
                <a:pos x="527" y="154"/>
              </a:cxn>
              <a:cxn ang="0">
                <a:pos x="556" y="180"/>
              </a:cxn>
              <a:cxn ang="0">
                <a:pos x="581" y="213"/>
              </a:cxn>
              <a:cxn ang="0">
                <a:pos x="607" y="260"/>
              </a:cxn>
              <a:cxn ang="0">
                <a:pos x="620" y="309"/>
              </a:cxn>
              <a:cxn ang="0">
                <a:pos x="627" y="351"/>
              </a:cxn>
              <a:cxn ang="0">
                <a:pos x="622" y="389"/>
              </a:cxn>
              <a:cxn ang="0">
                <a:pos x="619" y="419"/>
              </a:cxn>
              <a:cxn ang="0">
                <a:pos x="609" y="451"/>
              </a:cxn>
              <a:cxn ang="0">
                <a:pos x="577" y="519"/>
              </a:cxn>
            </a:cxnLst>
            <a:rect l="0" t="0" r="r" b="b"/>
            <a:pathLst>
              <a:path w="644" h="520">
                <a:moveTo>
                  <a:pt x="577" y="519"/>
                </a:moveTo>
                <a:lnTo>
                  <a:pt x="608" y="470"/>
                </a:lnTo>
                <a:lnTo>
                  <a:pt x="616" y="452"/>
                </a:lnTo>
                <a:lnTo>
                  <a:pt x="623" y="429"/>
                </a:lnTo>
                <a:lnTo>
                  <a:pt x="630" y="412"/>
                </a:lnTo>
                <a:lnTo>
                  <a:pt x="634" y="392"/>
                </a:lnTo>
                <a:lnTo>
                  <a:pt x="638" y="375"/>
                </a:lnTo>
                <a:lnTo>
                  <a:pt x="640" y="356"/>
                </a:lnTo>
                <a:lnTo>
                  <a:pt x="642" y="335"/>
                </a:lnTo>
                <a:lnTo>
                  <a:pt x="643" y="309"/>
                </a:lnTo>
                <a:lnTo>
                  <a:pt x="641" y="286"/>
                </a:lnTo>
                <a:lnTo>
                  <a:pt x="638" y="264"/>
                </a:lnTo>
                <a:lnTo>
                  <a:pt x="635" y="245"/>
                </a:lnTo>
                <a:lnTo>
                  <a:pt x="631" y="226"/>
                </a:lnTo>
                <a:lnTo>
                  <a:pt x="628" y="212"/>
                </a:lnTo>
                <a:lnTo>
                  <a:pt x="620" y="194"/>
                </a:lnTo>
                <a:lnTo>
                  <a:pt x="613" y="180"/>
                </a:lnTo>
                <a:lnTo>
                  <a:pt x="606" y="163"/>
                </a:lnTo>
                <a:lnTo>
                  <a:pt x="599" y="151"/>
                </a:lnTo>
                <a:lnTo>
                  <a:pt x="588" y="133"/>
                </a:lnTo>
                <a:lnTo>
                  <a:pt x="578" y="117"/>
                </a:lnTo>
                <a:lnTo>
                  <a:pt x="564" y="100"/>
                </a:lnTo>
                <a:lnTo>
                  <a:pt x="552" y="88"/>
                </a:lnTo>
                <a:lnTo>
                  <a:pt x="539" y="74"/>
                </a:lnTo>
                <a:lnTo>
                  <a:pt x="524" y="59"/>
                </a:lnTo>
                <a:lnTo>
                  <a:pt x="503" y="46"/>
                </a:lnTo>
                <a:lnTo>
                  <a:pt x="485" y="34"/>
                </a:lnTo>
                <a:lnTo>
                  <a:pt x="466" y="27"/>
                </a:lnTo>
                <a:lnTo>
                  <a:pt x="450" y="20"/>
                </a:lnTo>
                <a:lnTo>
                  <a:pt x="430" y="13"/>
                </a:lnTo>
                <a:lnTo>
                  <a:pt x="412" y="8"/>
                </a:lnTo>
                <a:lnTo>
                  <a:pt x="395" y="4"/>
                </a:lnTo>
                <a:lnTo>
                  <a:pt x="373" y="2"/>
                </a:lnTo>
                <a:lnTo>
                  <a:pt x="346" y="0"/>
                </a:lnTo>
                <a:lnTo>
                  <a:pt x="323" y="0"/>
                </a:lnTo>
                <a:lnTo>
                  <a:pt x="306" y="3"/>
                </a:lnTo>
                <a:lnTo>
                  <a:pt x="286" y="6"/>
                </a:lnTo>
                <a:lnTo>
                  <a:pt x="267" y="10"/>
                </a:lnTo>
                <a:lnTo>
                  <a:pt x="248" y="14"/>
                </a:lnTo>
                <a:lnTo>
                  <a:pt x="224" y="23"/>
                </a:lnTo>
                <a:lnTo>
                  <a:pt x="204" y="32"/>
                </a:lnTo>
                <a:lnTo>
                  <a:pt x="182" y="42"/>
                </a:lnTo>
                <a:lnTo>
                  <a:pt x="142" y="67"/>
                </a:lnTo>
                <a:lnTo>
                  <a:pt x="112" y="92"/>
                </a:lnTo>
                <a:lnTo>
                  <a:pt x="85" y="117"/>
                </a:lnTo>
                <a:lnTo>
                  <a:pt x="64" y="140"/>
                </a:lnTo>
                <a:lnTo>
                  <a:pt x="42" y="172"/>
                </a:lnTo>
                <a:lnTo>
                  <a:pt x="0" y="146"/>
                </a:lnTo>
                <a:lnTo>
                  <a:pt x="25" y="315"/>
                </a:lnTo>
                <a:lnTo>
                  <a:pt x="188" y="263"/>
                </a:lnTo>
                <a:lnTo>
                  <a:pt x="147" y="236"/>
                </a:lnTo>
                <a:lnTo>
                  <a:pt x="169" y="203"/>
                </a:lnTo>
                <a:lnTo>
                  <a:pt x="190" y="183"/>
                </a:lnTo>
                <a:lnTo>
                  <a:pt x="214" y="162"/>
                </a:lnTo>
                <a:lnTo>
                  <a:pt x="253" y="136"/>
                </a:lnTo>
                <a:lnTo>
                  <a:pt x="276" y="127"/>
                </a:lnTo>
                <a:lnTo>
                  <a:pt x="296" y="120"/>
                </a:lnTo>
                <a:lnTo>
                  <a:pt x="320" y="114"/>
                </a:lnTo>
                <a:lnTo>
                  <a:pt x="342" y="109"/>
                </a:lnTo>
                <a:lnTo>
                  <a:pt x="362" y="107"/>
                </a:lnTo>
                <a:lnTo>
                  <a:pt x="382" y="107"/>
                </a:lnTo>
                <a:lnTo>
                  <a:pt x="405" y="106"/>
                </a:lnTo>
                <a:lnTo>
                  <a:pt x="430" y="112"/>
                </a:lnTo>
                <a:lnTo>
                  <a:pt x="451" y="117"/>
                </a:lnTo>
                <a:lnTo>
                  <a:pt x="470" y="123"/>
                </a:lnTo>
                <a:lnTo>
                  <a:pt x="493" y="133"/>
                </a:lnTo>
                <a:lnTo>
                  <a:pt x="513" y="146"/>
                </a:lnTo>
                <a:lnTo>
                  <a:pt x="527" y="154"/>
                </a:lnTo>
                <a:lnTo>
                  <a:pt x="540" y="166"/>
                </a:lnTo>
                <a:lnTo>
                  <a:pt x="556" y="180"/>
                </a:lnTo>
                <a:lnTo>
                  <a:pt x="570" y="196"/>
                </a:lnTo>
                <a:lnTo>
                  <a:pt x="581" y="213"/>
                </a:lnTo>
                <a:lnTo>
                  <a:pt x="593" y="231"/>
                </a:lnTo>
                <a:lnTo>
                  <a:pt x="607" y="260"/>
                </a:lnTo>
                <a:lnTo>
                  <a:pt x="614" y="282"/>
                </a:lnTo>
                <a:lnTo>
                  <a:pt x="620" y="309"/>
                </a:lnTo>
                <a:lnTo>
                  <a:pt x="622" y="333"/>
                </a:lnTo>
                <a:lnTo>
                  <a:pt x="627" y="351"/>
                </a:lnTo>
                <a:lnTo>
                  <a:pt x="626" y="371"/>
                </a:lnTo>
                <a:lnTo>
                  <a:pt x="622" y="389"/>
                </a:lnTo>
                <a:lnTo>
                  <a:pt x="621" y="403"/>
                </a:lnTo>
                <a:lnTo>
                  <a:pt x="619" y="419"/>
                </a:lnTo>
                <a:lnTo>
                  <a:pt x="613" y="435"/>
                </a:lnTo>
                <a:lnTo>
                  <a:pt x="609" y="451"/>
                </a:lnTo>
                <a:lnTo>
                  <a:pt x="601" y="470"/>
                </a:lnTo>
                <a:lnTo>
                  <a:pt x="577" y="519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63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sz="120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48" name="AutoShape 60">
            <a:extLst>
              <a:ext uri="{FF2B5EF4-FFF2-40B4-BE49-F238E27FC236}">
                <a16:creationId xmlns:a16="http://schemas.microsoft.com/office/drawing/2014/main" id="{A4B08F8E-0504-D644-AFF2-AAD9DD7C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234" y="5671566"/>
            <a:ext cx="1828800" cy="60206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round/>
            <a:headEnd type="none" w="sm" len="sm"/>
            <a:tailEnd type="none" w="med" len="lg"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tIns="91440" bIns="9144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Adjustment via function: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adjustOrderAfter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 </a:t>
            </a:r>
            <a:b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</a:b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+mj-lt"/>
                <a:ea typeface="宋体" charset="-122"/>
              </a:rPr>
              <a:t>Max 3 times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E71457-3A77-BF49-A5D9-ACC03D1DBE93}"/>
              </a:ext>
            </a:extLst>
          </p:cNvPr>
          <p:cNvCxnSpPr>
            <a:cxnSpLocks/>
          </p:cNvCxnSpPr>
          <p:nvPr/>
        </p:nvCxnSpPr>
        <p:spPr>
          <a:xfrm flipH="1">
            <a:off x="5929220" y="5269693"/>
            <a:ext cx="2261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DCFE3777-10DF-0B4E-B002-4E8C1EC0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00202"/>
            <a:ext cx="8915400" cy="101583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Doing business is only possible via creating purchase orders</a:t>
            </a:r>
          </a:p>
          <a:p>
            <a:r>
              <a:rPr lang="en-US" dirty="0"/>
              <a:t>A purchase order in the BATCoin system has the same identifier as in the existing system</a:t>
            </a:r>
          </a:p>
          <a:p>
            <a:r>
              <a:rPr lang="en-US" dirty="0"/>
              <a:t>Purchase orders cause payments in </a:t>
            </a:r>
            <a:r>
              <a:rPr lang="en-US" dirty="0" err="1"/>
              <a:t>BATCoins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7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15676</TotalTime>
  <Words>229</Words>
  <Application>Microsoft Macintosh PowerPoint</Application>
  <PresentationFormat>Widescreen</PresentationFormat>
  <Paragraphs>91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Proposal-flow SUBER-DAO</vt:lpstr>
      <vt:lpstr>Proposal-flow SUBER-DAO</vt:lpstr>
      <vt:lpstr>Penalty-reward proposer</vt:lpstr>
      <vt:lpstr>Doing business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Rinke Hendriksen</dc:creator>
  <cp:lastModifiedBy>Rinke Hendriksen</cp:lastModifiedBy>
  <cp:revision>12</cp:revision>
  <dcterms:created xsi:type="dcterms:W3CDTF">2018-09-13T09:22:51Z</dcterms:created>
  <dcterms:modified xsi:type="dcterms:W3CDTF">2018-09-24T06:39:16Z</dcterms:modified>
</cp:coreProperties>
</file>