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96" r:id="rId2"/>
    <p:sldId id="545" r:id="rId3"/>
    <p:sldId id="546" r:id="rId4"/>
    <p:sldId id="547" r:id="rId5"/>
    <p:sldId id="548" r:id="rId6"/>
    <p:sldId id="549" r:id="rId7"/>
    <p:sldId id="550" r:id="rId8"/>
    <p:sldId id="553" r:id="rId9"/>
    <p:sldId id="588" r:id="rId10"/>
    <p:sldId id="587" r:id="rId11"/>
    <p:sldId id="555" r:id="rId12"/>
    <p:sldId id="566" r:id="rId13"/>
    <p:sldId id="572" r:id="rId14"/>
    <p:sldId id="567" r:id="rId15"/>
    <p:sldId id="568" r:id="rId16"/>
    <p:sldId id="569" r:id="rId17"/>
    <p:sldId id="571" r:id="rId18"/>
    <p:sldId id="570" r:id="rId19"/>
    <p:sldId id="573" r:id="rId20"/>
    <p:sldId id="574" r:id="rId21"/>
    <p:sldId id="576" r:id="rId22"/>
    <p:sldId id="579" r:id="rId23"/>
    <p:sldId id="577" r:id="rId24"/>
    <p:sldId id="578" r:id="rId25"/>
    <p:sldId id="580" r:id="rId26"/>
    <p:sldId id="5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88"/>
            <p14:sldId id="587"/>
            <p14:sldId id="555"/>
          </p14:sldIdLst>
        </p14:section>
        <p14:section name="CCA" id="{D824828A-FD6C-44A8-A4FC-66860C9240C5}">
          <p14:sldIdLst/>
        </p14:section>
        <p14:section name="CCA и AE" id="{5070B96E-F8CA-483A-921F-FAE502A76B81}">
          <p14:sldIdLst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746" autoAdjust="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12.09.2024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12.09.2024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12.09.2024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smtClean="0"/>
              <a:t>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Стойкость</a:t>
            </a:r>
            <a:r>
              <a:rPr lang="en-US" dirty="0"/>
              <a:t>:</a:t>
            </a:r>
            <a:endParaRPr lang="ru-RU" dirty="0"/>
          </a:p>
          <a:p>
            <a:r>
              <a:rPr lang="ru-RU" b="1" dirty="0" smtClean="0"/>
              <a:t>Стойкое шифрование</a:t>
            </a:r>
            <a:r>
              <a:rPr lang="ru-RU" b="1" smtClean="0"/>
              <a:t>, против </a:t>
            </a:r>
            <a:r>
              <a:rPr lang="ru-RU" b="1" dirty="0" smtClean="0"/>
              <a:t>пассивных противников</a:t>
            </a:r>
            <a:endParaRPr lang="ru-RU" b="1" dirty="0"/>
          </a:p>
          <a:p>
            <a:r>
              <a:rPr lang="ru-RU" b="1" dirty="0"/>
              <a:t>Целостность </a:t>
            </a:r>
            <a:r>
              <a:rPr lang="ru-RU" b="1" dirty="0" err="1" smtClean="0"/>
              <a:t>шифртекстов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CI)</a:t>
            </a:r>
            <a:r>
              <a:rPr lang="ru-RU" dirty="0" smtClean="0"/>
              <a:t> </a:t>
            </a:r>
            <a:r>
              <a:rPr lang="ru-RU" dirty="0"/>
              <a:t>(противник не может получить корректный </a:t>
            </a:r>
            <a:r>
              <a:rPr lang="ru-RU" dirty="0" err="1"/>
              <a:t>шифртекст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6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модель стойкого шифрования</a:t>
            </a:r>
            <a:r>
              <a:rPr lang="en-US" dirty="0" smtClean="0"/>
              <a:t> + CI</a:t>
            </a:r>
            <a:endParaRPr lang="ru-RU" dirty="0" smtClean="0"/>
          </a:p>
          <a:p>
            <a:r>
              <a:rPr lang="ru-RU" dirty="0" smtClean="0"/>
              <a:t>Обеспечивает целостность сообщений и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Обеспечивает конфиденциальность</a:t>
            </a:r>
          </a:p>
          <a:p>
            <a:r>
              <a:rPr lang="ru-RU" dirty="0" smtClean="0"/>
              <a:t>Защита от активных противников</a:t>
            </a:r>
          </a:p>
          <a:p>
            <a:r>
              <a:rPr lang="ru-RU" dirty="0" smtClean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 smtClean="0"/>
              <a:t>Можно решить введя специальный формат сообщений, включающих счётчики или идентификаторы</a:t>
            </a:r>
            <a:endParaRPr lang="en-US" dirty="0" smtClean="0"/>
          </a:p>
          <a:p>
            <a:pPr lvl="1"/>
            <a:r>
              <a:rPr lang="ru-RU" dirty="0" smtClean="0"/>
              <a:t>Вообще говоря это задача протоколов, а не конструкций (примитивов)</a:t>
            </a:r>
          </a:p>
          <a:p>
            <a:r>
              <a:rPr lang="ru-RU" dirty="0" smtClean="0"/>
              <a:t>Возможны атаки по побочным каналам (например, атаки по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/>
              <a:t>Combining MAC and ENC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17089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Необходимо использование </a:t>
            </a:r>
            <a:r>
              <a:rPr lang="ru-RU" b="1" dirty="0" smtClean="0"/>
              <a:t>различных, независимых ключей</a:t>
            </a:r>
            <a:r>
              <a:rPr lang="ru-RU" dirty="0" smtClean="0"/>
              <a:t> для </a:t>
            </a:r>
            <a:r>
              <a:rPr lang="en-US" dirty="0" smtClean="0"/>
              <a:t>MAC </a:t>
            </a:r>
            <a:r>
              <a:rPr lang="ru-RU" dirty="0" smtClean="0"/>
              <a:t>и шифрования (использование одинаковых ключей может вести к реальным атакам, например при использовании </a:t>
            </a:r>
            <a:r>
              <a:rPr lang="en-US" dirty="0" smtClean="0"/>
              <a:t>CBC </a:t>
            </a:r>
            <a:r>
              <a:rPr lang="ru-RU" dirty="0" smtClean="0"/>
              <a:t>шифрования и </a:t>
            </a:r>
            <a:r>
              <a:rPr lang="en-US" dirty="0" smtClean="0"/>
              <a:t>CBC MAC)</a:t>
            </a:r>
            <a:endParaRPr lang="ru-RU" dirty="0" smtClean="0"/>
          </a:p>
          <a:p>
            <a:r>
              <a:rPr lang="en-US" dirty="0" smtClean="0"/>
              <a:t>MAC </a:t>
            </a:r>
            <a:r>
              <a:rPr lang="ru-RU" dirty="0" smtClean="0"/>
              <a:t>должны вычисляться для </a:t>
            </a:r>
            <a:r>
              <a:rPr lang="ru-RU" b="1" dirty="0" smtClean="0"/>
              <a:t>всего</a:t>
            </a:r>
            <a:r>
              <a:rPr lang="ru-RU" dirty="0" smtClean="0"/>
              <a:t> </a:t>
            </a:r>
            <a:r>
              <a:rPr lang="ru-RU" dirty="0" err="1" smtClean="0"/>
              <a:t>шифртекста</a:t>
            </a:r>
            <a:r>
              <a:rPr lang="ru-RU" dirty="0" smtClean="0"/>
              <a:t> (</a:t>
            </a:r>
            <a:r>
              <a:rPr lang="ru-RU" b="1" dirty="0" smtClean="0"/>
              <a:t>включая</a:t>
            </a:r>
            <a:r>
              <a:rPr lang="ru-RU" dirty="0" smtClean="0"/>
              <a:t> </a:t>
            </a:r>
            <a:r>
              <a:rPr lang="en-US" dirty="0" smtClean="0"/>
              <a:t>IV)</a:t>
            </a:r>
            <a:endParaRPr lang="en-US" dirty="0"/>
          </a:p>
          <a:p>
            <a:r>
              <a:rPr lang="ru-RU" dirty="0" smtClean="0"/>
              <a:t>Проверка целостности осуществляется </a:t>
            </a:r>
            <a:r>
              <a:rPr lang="ru-RU" b="1" dirty="0" smtClean="0"/>
              <a:t>строго до</a:t>
            </a:r>
            <a:r>
              <a:rPr lang="ru-RU" dirty="0" smtClean="0"/>
              <a:t> </a:t>
            </a:r>
            <a:r>
              <a:rPr lang="ru-RU" dirty="0" err="1" smtClean="0"/>
              <a:t>расшифрования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MAC-then-encrypt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r>
              <a:rPr lang="ru-RU" b="1" dirty="0" smtClean="0"/>
              <a:t>Не </a:t>
            </a:r>
            <a:r>
              <a:rPr lang="ru-RU" b="1" dirty="0"/>
              <a:t>является </a:t>
            </a:r>
            <a:r>
              <a:rPr lang="en-US" b="1" dirty="0"/>
              <a:t>AE </a:t>
            </a:r>
            <a:r>
              <a:rPr lang="ru-RU" b="1" dirty="0"/>
              <a:t>стойким</a:t>
            </a:r>
            <a:r>
              <a:rPr lang="en-US" b="1" dirty="0"/>
              <a:t> </a:t>
            </a:r>
            <a:r>
              <a:rPr lang="ru-RU" b="1" dirty="0"/>
              <a:t>в общем случае</a:t>
            </a:r>
            <a:r>
              <a:rPr lang="ru-RU" dirty="0"/>
              <a:t>, возможны атаки (сл. </a:t>
            </a:r>
            <a:r>
              <a:rPr lang="en-US" dirty="0" smtClean="0"/>
              <a:t>padding </a:t>
            </a:r>
            <a:r>
              <a:rPr lang="en-US" dirty="0"/>
              <a:t>oracle</a:t>
            </a:r>
            <a:r>
              <a:rPr lang="ru-RU" dirty="0"/>
              <a:t>) </a:t>
            </a:r>
          </a:p>
          <a:p>
            <a:r>
              <a:rPr lang="ru-RU" dirty="0"/>
              <a:t>Является </a:t>
            </a:r>
            <a:r>
              <a:rPr lang="en-US" dirty="0" smtClean="0"/>
              <a:t>AE </a:t>
            </a:r>
            <a:r>
              <a:rPr lang="ru-RU" dirty="0" smtClean="0"/>
              <a:t>стойким </a:t>
            </a:r>
            <a:r>
              <a:rPr lang="ru-RU" dirty="0"/>
              <a:t>для </a:t>
            </a:r>
            <a:r>
              <a:rPr lang="ru-RU" b="1" dirty="0"/>
              <a:t>некоторых </a:t>
            </a:r>
            <a:r>
              <a:rPr lang="ru-RU" b="1" dirty="0" smtClean="0"/>
              <a:t>стойких </a:t>
            </a:r>
            <a:r>
              <a:rPr lang="ru-RU" b="1" dirty="0"/>
              <a:t>шифров </a:t>
            </a:r>
            <a:r>
              <a:rPr lang="ru-RU" dirty="0"/>
              <a:t>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Проверка аутентичности происходит после </a:t>
            </a:r>
            <a:r>
              <a:rPr lang="ru-RU" dirty="0" err="1" smtClean="0"/>
              <a:t>расширования</a:t>
            </a:r>
            <a:r>
              <a:rPr lang="ru-RU" dirty="0" smtClean="0"/>
              <a:t> (что и ведёт к ряду атак, в том числе по времени)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Encrypt-and-MAC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endParaRPr lang="ru-RU" dirty="0" smtClean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</a:t>
            </a:r>
            <a:r>
              <a:rPr lang="ru-RU" dirty="0" smtClean="0"/>
              <a:t>случае</a:t>
            </a:r>
          </a:p>
          <a:p>
            <a:endParaRPr lang="ru-RU" dirty="0"/>
          </a:p>
          <a:p>
            <a:r>
              <a:rPr lang="ru-RU" dirty="0" smtClean="0"/>
              <a:t>Вообще говоря, из </a:t>
            </a:r>
            <a:r>
              <a:rPr lang="en-US" dirty="0" smtClean="0"/>
              <a:t>MAC </a:t>
            </a:r>
            <a:r>
              <a:rPr lang="ru-RU" dirty="0" smtClean="0"/>
              <a:t>можно восстановить часть сообщения (на стойкий </a:t>
            </a:r>
            <a:r>
              <a:rPr lang="en-US" dirty="0" smtClean="0"/>
              <a:t>MAC </a:t>
            </a:r>
            <a:r>
              <a:rPr lang="ru-RU" dirty="0" smtClean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Обеспечение конфиденциальности</a:t>
            </a:r>
            <a:endParaRPr lang="ru-RU" dirty="0"/>
          </a:p>
          <a:p>
            <a:r>
              <a:rPr lang="ru-RU" dirty="0" smtClean="0"/>
              <a:t>Защита только против пассивных противников (не вносящих изменения в канал связи)</a:t>
            </a:r>
          </a:p>
          <a:p>
            <a:r>
              <a:rPr lang="ru-RU" dirty="0" smtClean="0"/>
              <a:t>Поточные и блочные шифры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Обеспечение целостности</a:t>
            </a:r>
          </a:p>
          <a:p>
            <a:r>
              <a:rPr lang="ru-RU" dirty="0" smtClean="0"/>
              <a:t>Защита от подделки при атаке по выбранным сообщениям</a:t>
            </a:r>
          </a:p>
          <a:p>
            <a:r>
              <a:rPr lang="en-US" dirty="0" smtClean="0"/>
              <a:t>CBC-MAC, HMAC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Можем ли мы построить режимы, при которых будет обеспечивать </a:t>
            </a:r>
            <a:r>
              <a:rPr lang="en-US" dirty="0" smtClean="0"/>
              <a:t>AE </a:t>
            </a:r>
            <a:r>
              <a:rPr lang="ru-RU" dirty="0" smtClean="0"/>
              <a:t>стойкость изначально?</a:t>
            </a:r>
          </a:p>
          <a:p>
            <a:pPr marL="0" indent="0">
              <a:buNone/>
            </a:pPr>
            <a:r>
              <a:rPr lang="ru-RU" dirty="0" smtClean="0"/>
              <a:t>Можем – </a:t>
            </a:r>
            <a:r>
              <a:rPr lang="en-US" dirty="0" smtClean="0"/>
              <a:t>GCM,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Описанные режимы являются не только </a:t>
            </a:r>
            <a:r>
              <a:rPr lang="en-US" dirty="0" smtClean="0"/>
              <a:t>AE </a:t>
            </a:r>
            <a:r>
              <a:rPr lang="ru-RU" dirty="0" smtClean="0"/>
              <a:t>шифрованием, но и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authenticated </a:t>
            </a:r>
            <a:r>
              <a:rPr lang="en-US" b="1" dirty="0"/>
              <a:t>encryption with associated </a:t>
            </a:r>
            <a:r>
              <a:rPr lang="en-US" b="1" dirty="0" smtClean="0"/>
              <a:t>data)</a:t>
            </a:r>
            <a:r>
              <a:rPr lang="ru-RU" dirty="0" smtClean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</a:t>
            </a:r>
            <a:r>
              <a:rPr lang="en-US" b="1" dirty="0" smtClean="0"/>
              <a:t>data</a:t>
            </a:r>
            <a:r>
              <a:rPr lang="ru-RU" b="1" dirty="0" smtClean="0"/>
              <a:t>)</a:t>
            </a:r>
            <a:r>
              <a:rPr lang="ru-RU" dirty="0" smtClean="0"/>
              <a:t>. Все режимы </a:t>
            </a:r>
            <a:r>
              <a:rPr lang="ru-RU" dirty="0"/>
              <a:t>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dirty="0" smtClean="0">
                <a:latin typeface="Arial" charset="0"/>
              </a:rPr>
              <a:t>One </a:t>
            </a:r>
            <a:r>
              <a:rPr lang="en-US" sz="2667" dirty="0">
                <a:latin typeface="Arial" charset="0"/>
              </a:rPr>
              <a:t>E() op. per block. 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 smtClean="0"/>
              <a:t>Полностью </a:t>
            </a:r>
            <a:r>
              <a:rPr lang="ru-RU" dirty="0" err="1" smtClean="0"/>
              <a:t>параллелизуется</a:t>
            </a:r>
            <a:endParaRPr lang="ru-RU" dirty="0" smtClean="0"/>
          </a:p>
          <a:p>
            <a:r>
              <a:rPr lang="ru-RU" dirty="0" smtClean="0"/>
              <a:t>Патентовано</a:t>
            </a:r>
            <a:r>
              <a:rPr lang="en-US" dirty="0" smtClean="0"/>
              <a:t> (</a:t>
            </a:r>
            <a:r>
              <a:rPr lang="ru-RU" dirty="0" smtClean="0"/>
              <a:t>спасибо </a:t>
            </a:r>
            <a:r>
              <a:rPr lang="en-US" dirty="0" err="1" smtClean="0"/>
              <a:t>Rogaway</a:t>
            </a:r>
            <a:r>
              <a:rPr lang="en-US" dirty="0" smtClean="0"/>
              <a:t>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 smtClean="0"/>
              <a:t>CTR-mode-then-CW-MAC</a:t>
            </a:r>
            <a:endParaRPr lang="ru-RU" dirty="0" smtClean="0"/>
          </a:p>
          <a:p>
            <a:r>
              <a:rPr lang="ru-RU" dirty="0" err="1" smtClean="0"/>
              <a:t>Параллелизуется</a:t>
            </a:r>
            <a:r>
              <a:rPr lang="ru-RU" dirty="0" smtClean="0"/>
              <a:t> только шифрование</a:t>
            </a:r>
          </a:p>
          <a:p>
            <a:r>
              <a:rPr lang="en-US" dirty="0" smtClean="0"/>
              <a:t>MAC </a:t>
            </a:r>
            <a:r>
              <a:rPr lang="ru-RU" dirty="0" smtClean="0"/>
              <a:t>последовательный, не требует вычисления </a:t>
            </a:r>
            <a:r>
              <a:rPr lang="en-US" dirty="0" smtClean="0"/>
              <a:t>PRP</a:t>
            </a:r>
          </a:p>
          <a:p>
            <a:r>
              <a:rPr lang="ru-RU" dirty="0" err="1" smtClean="0"/>
              <a:t>Стандрат</a:t>
            </a:r>
            <a:r>
              <a:rPr lang="ru-RU" dirty="0" smtClean="0"/>
              <a:t> </a:t>
            </a:r>
            <a:r>
              <a:rPr lang="en-US" smtClean="0"/>
              <a:t>NIST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dirty="0" smtClean="0"/>
              <a:t>CTR-mode-and-CBC-MAC</a:t>
            </a:r>
          </a:p>
          <a:p>
            <a:r>
              <a:rPr lang="ru-RU" dirty="0" err="1"/>
              <a:t>Параллелизуется</a:t>
            </a:r>
            <a:r>
              <a:rPr lang="ru-RU"/>
              <a:t> только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</a:t>
            </a:r>
            <a:r>
              <a:rPr lang="ru-RU" dirty="0" smtClean="0"/>
              <a:t>требует </a:t>
            </a:r>
            <a:r>
              <a:rPr lang="ru-RU" dirty="0"/>
              <a:t>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защищенных каналов необходимо использовать </a:t>
            </a:r>
            <a:r>
              <a:rPr lang="en-US" dirty="0" smtClean="0"/>
              <a:t>AE </a:t>
            </a:r>
            <a:r>
              <a:rPr lang="ru-RU" dirty="0" smtClean="0"/>
              <a:t>шифрование</a:t>
            </a:r>
          </a:p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Никогда не реализовывать криптографию!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Аутентифицированное шифрование</a:t>
            </a:r>
          </a:p>
          <a:p>
            <a:r>
              <a:rPr lang="ru-RU" dirty="0" smtClean="0"/>
              <a:t>Шифрование с защитой от подделки </a:t>
            </a:r>
            <a:r>
              <a:rPr lang="ru-RU" dirty="0" err="1" smtClean="0"/>
              <a:t>шифртекстов</a:t>
            </a:r>
            <a:r>
              <a:rPr lang="ru-RU" dirty="0" smtClean="0"/>
              <a:t> (т.е. обеспечение аутентичности и конфиденциальности)</a:t>
            </a:r>
          </a:p>
          <a:p>
            <a:r>
              <a:rPr lang="ru-RU" dirty="0" smtClean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smtClean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 smtClean="0"/>
              <a:t>Противник получает любые пакеты, имеющие заголовок</a:t>
            </a:r>
            <a:r>
              <a:rPr lang="en-US" sz="2933" dirty="0" smtClean="0"/>
              <a:t> </a:t>
            </a:r>
            <a:r>
              <a:rPr lang="en-US" sz="2933" dirty="0"/>
              <a:t>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Стойкое шифрование 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обеспечения безопасности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необходимо обеспечить целостность, но не конфиденциальность - нужно использовать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Если необходимо обеспечить конфиденциальность и целостность – использовать аутентифицированное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отклонён (не пройдена проверка аутентичности)</a:t>
                </a:r>
              </a:p>
              <a:p>
                <a:endParaRPr lang="ru-RU" dirty="0"/>
              </a:p>
              <a:p>
                <a:r>
                  <a:rPr lang="en-US" dirty="0" smtClean="0"/>
                  <a:t>CI – </a:t>
                </a:r>
                <a:r>
                  <a:rPr lang="ru-RU" dirty="0" smtClean="0"/>
                  <a:t>(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integrity</a:t>
                </a:r>
                <a:r>
                  <a:rPr lang="ru-RU" dirty="0" smtClean="0"/>
                  <a:t>) целостность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r>
                  <a:rPr lang="en-US" dirty="0" smtClean="0"/>
                  <a:t>PI – (plaintext integrity) </a:t>
                </a:r>
                <a:r>
                  <a:rPr lang="ru-RU" dirty="0" smtClean="0"/>
                  <a:t>целостность открытых текстов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</a:t>
            </a:r>
            <a:r>
              <a:rPr lang="ru-RU" dirty="0" smtClean="0"/>
              <a:t>и </a:t>
            </a:r>
            <a:r>
              <a:rPr lang="en-US" dirty="0" smtClean="0"/>
              <a:t>CI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ru-RU" dirty="0" smtClean="0"/>
              <a:t>более сильное понятие стойкости</a:t>
            </a:r>
            <a:endParaRPr lang="en-US" dirty="0" smtClean="0"/>
          </a:p>
          <a:p>
            <a:r>
              <a:rPr lang="en-US" dirty="0" smtClean="0"/>
              <a:t>CI </a:t>
            </a:r>
            <a:r>
              <a:rPr lang="ru-RU" dirty="0" smtClean="0"/>
              <a:t>стойкость говорит, что сложно навязать новый </a:t>
            </a:r>
            <a:r>
              <a:rPr lang="ru-RU" dirty="0" err="1" smtClean="0"/>
              <a:t>шифртекст</a:t>
            </a:r>
            <a:r>
              <a:rPr lang="ru-RU" dirty="0" smtClean="0"/>
              <a:t> получателю</a:t>
            </a:r>
          </a:p>
          <a:p>
            <a:r>
              <a:rPr lang="en-US" dirty="0"/>
              <a:t>P</a:t>
            </a:r>
            <a:r>
              <a:rPr lang="en-US" dirty="0" smtClean="0"/>
              <a:t>I </a:t>
            </a:r>
            <a:r>
              <a:rPr lang="ru-RU" dirty="0" smtClean="0"/>
              <a:t>стойкость говорит, что сложно навязать новые расшифрованные данные получателю</a:t>
            </a:r>
          </a:p>
          <a:p>
            <a:r>
              <a:rPr lang="ru-RU" dirty="0" smtClean="0"/>
              <a:t>Возможно существование шифра </a:t>
            </a:r>
            <a:r>
              <a:rPr lang="en-US" dirty="0" smtClean="0"/>
              <a:t>PI </a:t>
            </a:r>
            <a:r>
              <a:rPr lang="ru-RU" dirty="0" smtClean="0"/>
              <a:t>стойкого, но не </a:t>
            </a:r>
            <a:r>
              <a:rPr lang="en-US" dirty="0" smtClean="0"/>
              <a:t>CI </a:t>
            </a:r>
            <a:r>
              <a:rPr lang="ru-RU" dirty="0" smtClean="0"/>
              <a:t>стойкого</a:t>
            </a:r>
          </a:p>
          <a:p>
            <a:pPr marL="0" indent="0">
              <a:buNone/>
            </a:pPr>
            <a:r>
              <a:rPr lang="ru-RU" dirty="0" smtClean="0"/>
              <a:t>Например – пусть шифр недетерминированный. Тогда одному </a:t>
            </a:r>
            <a:r>
              <a:rPr lang="en-US" dirty="0" smtClean="0"/>
              <a:t>PT </a:t>
            </a:r>
            <a:r>
              <a:rPr lang="ru-RU" dirty="0" smtClean="0"/>
              <a:t>соответствует множество </a:t>
            </a:r>
            <a:r>
              <a:rPr lang="en-US" dirty="0" smtClean="0"/>
              <a:t>CT</a:t>
            </a:r>
            <a:r>
              <a:rPr lang="ru-RU" dirty="0" smtClean="0"/>
              <a:t>. Если противник может создавать </a:t>
            </a:r>
            <a:r>
              <a:rPr lang="ru-RU" b="1" dirty="0" smtClean="0"/>
              <a:t>новые </a:t>
            </a:r>
            <a:r>
              <a:rPr lang="en-US" b="1" dirty="0" smtClean="0"/>
              <a:t>CT </a:t>
            </a:r>
            <a:r>
              <a:rPr lang="ru-RU" dirty="0" smtClean="0"/>
              <a:t>для </a:t>
            </a:r>
            <a:r>
              <a:rPr lang="ru-RU" b="1" dirty="0" smtClean="0"/>
              <a:t>существующих сообщений</a:t>
            </a:r>
            <a:r>
              <a:rPr lang="ru-RU" dirty="0" smtClean="0"/>
              <a:t>, </a:t>
            </a:r>
            <a:r>
              <a:rPr lang="ru-RU" b="1" dirty="0" smtClean="0"/>
              <a:t>но не может для новых </a:t>
            </a:r>
            <a:r>
              <a:rPr lang="ru-RU" dirty="0" smtClean="0"/>
              <a:t>то он </a:t>
            </a:r>
            <a:r>
              <a:rPr lang="en-US" dirty="0" smtClean="0"/>
              <a:t>PI</a:t>
            </a:r>
            <a:r>
              <a:rPr lang="ru-RU" dirty="0" smtClean="0"/>
              <a:t>, но не </a:t>
            </a:r>
            <a:r>
              <a:rPr lang="en-US" dirty="0" smtClean="0"/>
              <a:t>CI </a:t>
            </a:r>
            <a:r>
              <a:rPr lang="ru-RU" dirty="0" smtClean="0"/>
              <a:t>стойкий.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11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Words>935</Words>
  <Application>Microsoft Office PowerPoint</Application>
  <PresentationFormat>Широкоэкранный</PresentationFormat>
  <Paragraphs>243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Comic Sans MS</vt:lpstr>
      <vt:lpstr>Symbol</vt:lpstr>
      <vt:lpstr>Tahoma</vt:lpstr>
      <vt:lpstr>Тема Office</vt:lpstr>
      <vt:lpstr>  Аутентифицированное шифрование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CA и CI стойкость</vt:lpstr>
      <vt:lpstr>Аутентифицированное шифрование</vt:lpstr>
      <vt:lpstr>Следствия аутентифицированного шифрования</vt:lpstr>
      <vt:lpstr>Аутентифицированное шифрование</vt:lpstr>
      <vt:lpstr>Combining MAC and ENC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1456</cp:revision>
  <dcterms:created xsi:type="dcterms:W3CDTF">2018-08-24T12:25:18Z</dcterms:created>
  <dcterms:modified xsi:type="dcterms:W3CDTF">2024-09-12T18:33:21Z</dcterms:modified>
</cp:coreProperties>
</file>