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35" r:id="rId16"/>
    <p:sldId id="303" r:id="rId17"/>
    <p:sldId id="329" r:id="rId18"/>
    <p:sldId id="330" r:id="rId19"/>
    <p:sldId id="307" r:id="rId20"/>
    <p:sldId id="308" r:id="rId21"/>
    <p:sldId id="306" r:id="rId22"/>
    <p:sldId id="309" r:id="rId23"/>
    <p:sldId id="265" r:id="rId24"/>
    <p:sldId id="310" r:id="rId25"/>
    <p:sldId id="312" r:id="rId26"/>
    <p:sldId id="313" r:id="rId27"/>
    <p:sldId id="302" r:id="rId28"/>
    <p:sldId id="314" r:id="rId29"/>
    <p:sldId id="315" r:id="rId30"/>
    <p:sldId id="304" r:id="rId31"/>
    <p:sldId id="316" r:id="rId32"/>
    <p:sldId id="317" r:id="rId33"/>
    <p:sldId id="318" r:id="rId34"/>
    <p:sldId id="319" r:id="rId35"/>
    <p:sldId id="320" r:id="rId36"/>
    <p:sldId id="321" r:id="rId37"/>
    <p:sldId id="33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35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  <p14:section name="Тесты" id="{DDD172D3-3B54-46C3-B891-D955ACC0C540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057" autoAdjust="0"/>
  </p:normalViewPr>
  <p:slideViewPr>
    <p:cSldViewPr snapToGrid="0">
      <p:cViewPr varScale="1">
        <p:scale>
          <a:sx n="111" d="100"/>
          <a:sy n="111" d="100"/>
        </p:scale>
        <p:origin x="78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0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0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  <a:r>
              <a:rPr lang="en-US" dirty="0"/>
              <a:t> (</a:t>
            </a:r>
            <a:r>
              <a:rPr lang="ru-RU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/>
              <a:t>МИФИ 2024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07" y="3899403"/>
            <a:ext cx="1938460" cy="1855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7749" y="5754419"/>
            <a:ext cx="375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Плейлист</a:t>
            </a:r>
            <a:r>
              <a:rPr lang="ru-RU" dirty="0"/>
              <a:t> в ожидании пары</a:t>
            </a:r>
            <a:br>
              <a:rPr lang="ru-RU" dirty="0"/>
            </a:br>
            <a:r>
              <a:rPr lang="ru-RU" dirty="0"/>
              <a:t>(может быть белый экран до 10 сек)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8931237" y="6488668"/>
            <a:ext cx="792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Тестовый пробный</a:t>
            </a:r>
            <a:r>
              <a:rPr lang="en-US" dirty="0"/>
              <a:t> </a:t>
            </a:r>
            <a:r>
              <a:rPr lang="ru-RU" dirty="0"/>
              <a:t>альфа запуск</a:t>
            </a:r>
            <a:r>
              <a:rPr lang="en-US" dirty="0"/>
              <a:t> </a:t>
            </a:r>
            <a:r>
              <a:rPr lang="ru-RU" dirty="0"/>
              <a:t>раннего доступа бегущей строки </a:t>
            </a:r>
            <a:r>
              <a:rPr lang="en-US" dirty="0"/>
              <a:t>|</a:t>
            </a:r>
            <a:r>
              <a:rPr lang="ru-RU" dirty="0"/>
              <a:t> Самое время вспомнить термин «Абсолютная стойкость» </a:t>
            </a:r>
            <a:r>
              <a:rPr lang="en-US" dirty="0"/>
              <a:t>| </a:t>
            </a:r>
            <a:r>
              <a:rPr lang="ru-RU" dirty="0"/>
              <a:t>Термин «Предикат» тоже можно вспомнить </a:t>
            </a:r>
            <a:r>
              <a:rPr lang="en-US" dirty="0"/>
              <a:t>| </a:t>
            </a:r>
            <a:r>
              <a:rPr lang="ru-RU" dirty="0"/>
              <a:t>Сегодня четверг</a:t>
            </a:r>
            <a:r>
              <a:rPr lang="en-US" dirty="0"/>
              <a:t> |  </a:t>
            </a:r>
            <a:r>
              <a:rPr lang="ru-RU" dirty="0"/>
              <a:t>Придётся что-то делать для получения оценки </a:t>
            </a:r>
            <a:r>
              <a:rPr lang="ru-RU" b="1" dirty="0"/>
              <a:t>(╯°□°)╯︵ ┻━┻ </a:t>
            </a:r>
            <a:r>
              <a:rPr lang="en-US" dirty="0"/>
              <a:t>| </a:t>
            </a:r>
            <a:r>
              <a:rPr lang="en-US" dirty="0" err="1"/>
              <a:t>vps</a:t>
            </a:r>
            <a:r>
              <a:rPr lang="en-US" dirty="0"/>
              <a:t> + 3x-ui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Интересный факт – когда то первая лекция была по материалам первых двух презентаций, но студенты слишком громко вопили от боли </a:t>
            </a:r>
            <a:r>
              <a:rPr lang="en-US" dirty="0"/>
              <a:t>| </a:t>
            </a:r>
            <a:r>
              <a:rPr lang="ru-RU" dirty="0"/>
              <a:t>На лекции можно кушать и пить чай </a:t>
            </a:r>
            <a:r>
              <a:rPr lang="en-US" dirty="0"/>
              <a:t>| FLAG_{secret_flag_is_d0bbd0bed0b2d0b8d182d0b5206374662dd0bdd0b8d0bad0bed0b2} | </a:t>
            </a:r>
            <a:r>
              <a:rPr lang="ru-RU" dirty="0"/>
              <a:t>«Симметричные» пишется с двумя «м» </a:t>
            </a:r>
            <a:r>
              <a:rPr lang="en-US" dirty="0"/>
              <a:t>|  </a:t>
            </a:r>
            <a:r>
              <a:rPr lang="ru-RU" dirty="0"/>
              <a:t>«Асимметричные» пишутся с одной «с» и двумя «м»</a:t>
            </a:r>
            <a:r>
              <a:rPr lang="en-US" dirty="0"/>
              <a:t> | </a:t>
            </a:r>
            <a:r>
              <a:rPr lang="ru-RU" dirty="0"/>
              <a:t>Если только вы не подразумеваете </a:t>
            </a:r>
            <a:r>
              <a:rPr lang="en-US" dirty="0" err="1"/>
              <a:t>Assy</a:t>
            </a:r>
            <a:r>
              <a:rPr lang="en-US" dirty="0"/>
              <a:t>-metric |  </a:t>
            </a:r>
            <a:r>
              <a:rPr lang="ru-RU" dirty="0"/>
              <a:t>Скоро начнём… </a:t>
            </a:r>
            <a:r>
              <a:rPr lang="en-US" dirty="0"/>
              <a:t>| " OR 1 = 1; DROP TABLE USERS -- - | </a:t>
            </a:r>
            <a:r>
              <a:rPr lang="ru-RU" dirty="0"/>
              <a:t>Всё в этом мире делится на хэш-функции и на не-хэш-функции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 |</a:t>
            </a:r>
            <a:r>
              <a:rPr lang="ru-RU" dirty="0"/>
              <a:t> </a:t>
            </a:r>
            <a:r>
              <a:rPr lang="en-US" dirty="0"/>
              <a:t>end;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игры на различимость,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Входом</a:t>
                </a:r>
                <a:r>
                  <a:rPr lang="ru-RU" dirty="0"/>
                  <a:t> игры называется</a:t>
                </a:r>
                <a:r>
                  <a:rPr lang="en-US" dirty="0"/>
                  <a:t> </a:t>
                </a:r>
                <a:r>
                  <a:rPr lang="ru-RU" dirty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неизвестное для атакующего, определяющего эксперимент</a:t>
                </a:r>
              </a:p>
              <a:p>
                <a:r>
                  <a:rPr lang="ru-RU" b="1" dirty="0"/>
                  <a:t>Экспериментом</a:t>
                </a:r>
                <a:r>
                  <a:rPr lang="ru-RU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/>
                  <a:t>Ход игры </a:t>
                </a:r>
                <a:r>
                  <a:rPr lang="ru-RU" dirty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/>
                  <a:t>Цель игры </a:t>
                </a:r>
                <a:r>
                  <a:rPr lang="ru-RU" dirty="0"/>
                  <a:t>– атакующий пытается различить </a:t>
                </a:r>
                <a:r>
                  <a:rPr lang="ru-RU"/>
                  <a:t>два эксперимента</a:t>
                </a:r>
                <a:endParaRPr lang="ru-RU" dirty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вычислимого шифра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определим два эксперимента, </a:t>
                </a:r>
                <a:r>
                  <a:rPr lang="en-US" dirty="0" err="1"/>
                  <a:t>Exp</a:t>
                </a:r>
                <a:r>
                  <a:rPr lang="ru-RU" dirty="0"/>
                  <a:t>.</a:t>
                </a:r>
                <a:r>
                  <a:rPr lang="en-US" dirty="0"/>
                  <a:t> 0 </a:t>
                </a:r>
                <a:r>
                  <a:rPr lang="ru-RU" dirty="0"/>
                  <a:t>и </a:t>
                </a:r>
                <a:r>
                  <a:rPr lang="en-US" dirty="0" err="1"/>
                  <a:t>Exp</a:t>
                </a:r>
                <a:r>
                  <a:rPr lang="ru-RU" dirty="0"/>
                  <a:t>.</a:t>
                </a:r>
                <a:r>
                  <a:rPr lang="en-US" dirty="0"/>
                  <a:t> 1</a:t>
                </a:r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Противник </a:t>
                </a:r>
                <a:r>
                  <a:rPr lang="en-US" dirty="0"/>
                  <a:t> </a:t>
                </a:r>
                <a:r>
                  <a:rPr lang="ru-RU" dirty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одинаковой длины</a:t>
                </a:r>
                <a:endParaRPr lang="ru-RU" dirty="0"/>
              </a:p>
              <a:p>
                <a:r>
                  <a:rPr lang="ru-RU" dirty="0"/>
                  <a:t>Претендент вычисляет </a:t>
                </a:r>
                <a:r>
                  <a:rPr lang="en-US" i="1" dirty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отправляет противнику</a:t>
                </a:r>
              </a:p>
              <a:p>
                <a:r>
                  <a:rPr lang="ru-RU" dirty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b="1" dirty="0"/>
                  <a:t>Преимуществом</a:t>
                </a:r>
                <a:r>
                  <a:rPr lang="ru-RU" dirty="0"/>
                  <a:t> (</a:t>
                </a:r>
                <a:r>
                  <a:rPr lang="en-US" b="1" dirty="0"/>
                  <a:t>Advantage</a:t>
                </a:r>
                <a:r>
                  <a:rPr lang="en-US" dirty="0"/>
                  <a:t>)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в игре на семантическую стойкость есть величина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(одноразово) </a:t>
                </a:r>
                <a:r>
                  <a:rPr lang="ru-RU" b="1" dirty="0"/>
                  <a:t>семантически стойкий</a:t>
                </a:r>
                <a:r>
                  <a:rPr lang="ru-RU" dirty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</a:t>
                </a:r>
                <a:r>
                  <a:rPr lang="ru-RU" b="1" dirty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– вычислительно невозможно отличить шифртексты различных сообщений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Заметим, что нам важна только разница вероятностей событий.</a:t>
                </a:r>
              </a:p>
              <a:p>
                <a:r>
                  <a:rPr lang="ru-RU" dirty="0"/>
                  <a:t>Большая разность означит, что противник может различать эксперименты</a:t>
                </a:r>
              </a:p>
              <a:p>
                <a:r>
                  <a:rPr lang="ru-RU" dirty="0"/>
                  <a:t>Малая – что противник различает эксперименты с трудом</a:t>
                </a:r>
              </a:p>
              <a:p>
                <a:pPr marL="0" indent="0">
                  <a:buNone/>
                </a:pPr>
                <a:r>
                  <a:rPr lang="ru-RU" dirty="0"/>
                  <a:t>Также замети, при замене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, как выхода противника, то его преимущество не изменится.</a:t>
                </a:r>
              </a:p>
              <a:p>
                <a:pPr marL="0" indent="0">
                  <a:buNone/>
                </a:pPr>
                <a:r>
                  <a:rPr lang="ru-RU" dirty="0"/>
                  <a:t>Иными словами – важна не величина, которая выдаёт противник, а то, что данные величины позволяют различать эксперименты.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 rotWithShape="0">
                <a:blip r:embed="rId2"/>
                <a:stretch>
                  <a:fillRect l="-1077" t="-2101" r="-1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5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«Ослабленная» версия абсолютной стойкости</a:t>
                </a:r>
                <a:r>
                  <a:rPr lang="en-US" dirty="0"/>
                  <a:t>: </a:t>
                </a:r>
                <a:r>
                  <a:rPr lang="ru-RU" dirty="0"/>
                  <a:t>только </a:t>
                </a:r>
                <a:r>
                  <a:rPr lang="ru-RU" b="1" dirty="0"/>
                  <a:t>эффективные</a:t>
                </a:r>
                <a:r>
                  <a:rPr lang="ru-RU" dirty="0"/>
                  <a:t> </a:t>
                </a:r>
                <a:r>
                  <a:rPr lang="ru-RU" b="1" dirty="0"/>
                  <a:t>противники</a:t>
                </a:r>
                <a:r>
                  <a:rPr lang="ru-RU" dirty="0"/>
                  <a:t> и разность вероятностей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 в заданные сообщения </a:t>
                </a:r>
                <a:r>
                  <a:rPr lang="ru-RU" b="1" dirty="0"/>
                  <a:t>не превосходит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Позволяет использовать </a:t>
                </a:r>
                <a:r>
                  <a:rPr lang="ru-RU" b="1" dirty="0"/>
                  <a:t>короткие ключи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Примеры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Одноразовый блокнот – семантически стойкий шифр</a:t>
                </a:r>
              </a:p>
              <a:p>
                <a:r>
                  <a:rPr lang="ru-RU" dirty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/>
                  <a:t>Шифр подстановки – не семантически стойкий шифр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позволяющий выиграть игру на семантическую стойкость.</a:t>
                </a:r>
              </a:p>
              <a:p>
                <a:r>
                  <a:rPr lang="ru-RU" dirty="0"/>
                  <a:t>Генерация двух</a:t>
                </a:r>
                <a:r>
                  <a:rPr lang="en-US" dirty="0"/>
                  <a:t> </a:t>
                </a:r>
                <a:r>
                  <a:rPr lang="ru-RU" dirty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Получение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для одного из сообщений</a:t>
                </a:r>
                <a:endParaRPr lang="en-US" dirty="0"/>
              </a:p>
              <a:p>
                <a:r>
                  <a:rPr lang="ru-RU" dirty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A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blipFill>
                  <a:blip r:embed="rId3"/>
                  <a:stretch>
                    <a:fillRect r="-346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5" y="5141858"/>
            <a:ext cx="2805116" cy="645318"/>
            <a:chOff x="3216" y="3442"/>
            <a:chExt cx="1767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  <a:r>
              <a:rPr lang="en-US" dirty="0"/>
              <a:t> (</a:t>
            </a:r>
            <a:r>
              <a:rPr lang="ru-RU" dirty="0"/>
              <a:t>через существующую атаку)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алгоритм позволяющий получить наименее значимый бит </a:t>
                </a:r>
                <a:r>
                  <a:rPr lang="en-US" dirty="0"/>
                  <a:t>(LSB)</a:t>
                </a:r>
                <a:r>
                  <a:rPr lang="ru-RU" dirty="0"/>
                  <a:t> открытого текста через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позволяющий выиграть игру на семантическую стойкость.</a:t>
                </a:r>
              </a:p>
              <a:p>
                <a:r>
                  <a:rPr lang="ru-RU" dirty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с различным наименее значимым битом</a:t>
                </a:r>
                <a:endParaRPr lang="en-US" dirty="0"/>
              </a:p>
              <a:p>
                <a:r>
                  <a:rPr lang="ru-RU" dirty="0"/>
                  <a:t>Получение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для одного из сообщений</a:t>
                </a:r>
                <a:endParaRPr lang="en-US" dirty="0"/>
              </a:p>
              <a:p>
                <a:r>
                  <a:rPr lang="ru-RU" dirty="0"/>
                  <a:t>Передача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Получение наименее значимого бита отрытого текста, определение эксперимента.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16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алгоритм позволяющий получить наименее значимый бит </a:t>
                </a:r>
                <a:r>
                  <a:rPr lang="en-US" dirty="0"/>
                  <a:t>(LSB)</a:t>
                </a:r>
                <a:r>
                  <a:rPr lang="ru-RU" dirty="0"/>
                  <a:t> открытого текста через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Доказательства сведением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/>
                  <a:t>Построим</a:t>
                </a:r>
                <a:r>
                  <a:rPr lang="en-US" dirty="0"/>
                  <a:t>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против</a:t>
                </a:r>
                <a:r>
                  <a:rPr lang="en-US" dirty="0"/>
                  <a:t> </a:t>
                </a:r>
                <a:r>
                  <a:rPr lang="ru-RU" dirty="0"/>
                  <a:t>семантической</a:t>
                </a:r>
                <a:r>
                  <a:rPr lang="en-US" dirty="0"/>
                  <a:t> </a:t>
                </a:r>
                <a:r>
                  <a:rPr lang="ru-RU" dirty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Доказательства сведением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Атака на восстановление сообщений</a:t>
                </a:r>
                <a:r>
                  <a:rPr lang="en-US" dirty="0"/>
                  <a:t>: </a:t>
                </a:r>
                <a:r>
                  <a:rPr lang="ru-RU" dirty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сообщений 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/>
                  <a:t> называется </a:t>
                </a:r>
                <a:r>
                  <a:rPr lang="ru-RU" b="1" dirty="0"/>
                  <a:t>стойким к атаке на восстановление сообщений</a:t>
                </a:r>
                <a:r>
                  <a:rPr lang="ru-RU" b="0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-</a:t>
                </a:r>
                <a:r>
                  <a:rPr lang="ru-RU" b="0" dirty="0"/>
                  <a:t> пренебрежимо малая величина.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генерирует </a:t>
                </a:r>
                <a:r>
                  <a:rPr lang="ru-RU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/>
                  <a:t>шифртекстом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 (us)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  <a:p>
            <a:pPr algn="ctr"/>
            <a:r>
              <a:rPr lang="en-US" dirty="0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</a:t>
                </a:r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есть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вероятность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/>
          </a:p>
          <a:p>
            <a:r>
              <a:rPr lang="ru-RU" sz="3600" b="1" dirty="0"/>
              <a:t>Определение абсолютной стойкости через предикат</a:t>
            </a:r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битов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</a:t>
                </a:r>
                <a:r>
                  <a:rPr lang="en-US" i="1" dirty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(Например функция </a:t>
                </a:r>
                <a:r>
                  <a:rPr lang="ru-RU"/>
                  <a:t>вычисления бита </a:t>
                </a:r>
                <a:r>
                  <a:rPr lang="ru-RU" dirty="0"/>
                  <a:t>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битов 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битов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</a:t>
                </a:r>
                <a:r>
                  <a:rPr lang="ru-RU" dirty="0"/>
                  <a:t>функция вычисления</a:t>
                </a:r>
                <a:r>
                  <a:rPr lang="en-US" dirty="0"/>
                  <a:t> </a:t>
                </a:r>
                <a:r>
                  <a:rPr lang="ru-RU" dirty="0"/>
                  <a:t>бита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(здесь и далее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)</a:t>
                </a:r>
                <a:r>
                  <a:rPr lang="ru-RU" i="1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стойким к восстановлению битов</a:t>
                </a:r>
                <a:r>
                  <a:rPr lang="ru-RU" dirty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восстановление битов 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отправляет претенденту, получая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 (us)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  <a:p>
            <a:pPr algn="ctr"/>
            <a:r>
              <a:rPr lang="en-US" dirty="0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</a:t>
                </a:r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угадали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не угадали чётность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(альтернативная формулировка)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1.10. (обобщение 1.</a:t>
                </a:r>
                <a:r>
                  <a:rPr lang="en-US" b="1" dirty="0"/>
                  <a:t>9</a:t>
                </a:r>
                <a:r>
                  <a:rPr lang="ru-RU" b="1" dirty="0"/>
                  <a:t>) </a:t>
                </a:r>
                <a:r>
                  <a:rPr lang="ru-RU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. </a:t>
                </a: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/>
                  <a:t> </a:t>
                </a:r>
                <a:r>
                  <a:rPr lang="en-US" b="0" i="0" dirty="0" err="1"/>
                  <a:t>событие</a:t>
                </a:r>
                <a:r>
                  <a:rPr lang="en-US" b="0" i="0" dirty="0"/>
                  <a:t>, </a:t>
                </a:r>
                <a:r>
                  <a:rPr lang="en-US" b="0" i="0" dirty="0" err="1"/>
                  <a:t>при</a:t>
                </a:r>
                <a:r>
                  <a:rPr lang="en-US" b="0" i="0" dirty="0"/>
                  <a:t> </a:t>
                </a:r>
                <a:r>
                  <a:rPr lang="en-US" b="0" i="0" dirty="0" err="1"/>
                  <a:t>котором</a:t>
                </a:r>
                <a:r>
                  <a:rPr lang="en-US" b="0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доказательство аналогично </a:t>
                </a:r>
                <a:r>
                  <a:rPr lang="ru-RU" b="1" dirty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/>
              <a:t>Требуется размер ключа равный размеру сообщения</a:t>
            </a:r>
          </a:p>
          <a:p>
            <a:pPr lvl="1"/>
            <a:r>
              <a:rPr lang="ru-RU" dirty="0"/>
              <a:t>Невозможно добиться стойкости при переменной длине сообщений</a:t>
            </a:r>
          </a:p>
          <a:p>
            <a:r>
              <a:rPr lang="ru-RU" dirty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/>
              <a:t>Стойкость к восстановлению сообщений</a:t>
            </a:r>
          </a:p>
          <a:p>
            <a:pPr lvl="1"/>
            <a:r>
              <a:rPr lang="ru-RU" dirty="0"/>
              <a:t>Стойкость к восстановлению битов сообщений</a:t>
            </a:r>
          </a:p>
          <a:p>
            <a:r>
              <a:rPr lang="ru-RU" dirty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/>
              <a:t>Доказательства стойкости методом сведения (</a:t>
            </a:r>
            <a:r>
              <a:rPr lang="en-US" dirty="0"/>
              <a:t>reduction)</a:t>
            </a:r>
            <a:endParaRPr lang="ru-RU" dirty="0"/>
          </a:p>
          <a:p>
            <a:pPr lvl="1"/>
            <a:r>
              <a:rPr lang="ru-RU" dirty="0"/>
              <a:t>Построение атак через моделирование игры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284" y="1408579"/>
                <a:ext cx="5344257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/>
                  <a:t>Определение абсолютной стойкости через вероятность (без предиката)</a:t>
                </a:r>
                <a:r>
                  <a:rPr lang="en-US" sz="3200" b="1" dirty="0" smtClean="0"/>
                  <a:t>:</a:t>
                </a:r>
              </a:p>
              <a:p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имеем</a:t>
                </a:r>
                <a:r>
                  <a:rPr lang="en-US" sz="3200" dirty="0" smtClean="0"/>
                  <a:t>:</a:t>
                </a:r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???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???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3200" dirty="0"/>
              </a:p>
              <a:p>
                <a:endParaRPr lang="ru-RU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84" y="1408579"/>
                <a:ext cx="5344257" cy="4585871"/>
              </a:xfrm>
              <a:prstGeom prst="rect">
                <a:avLst/>
              </a:prstGeom>
              <a:blipFill>
                <a:blip r:embed="rId2"/>
                <a:stretch>
                  <a:fillRect l="-2968" t="-1729" r="-3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Вычислимый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Вычислимый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пара </a:t>
                </a:r>
                <a:r>
                  <a:rPr lang="ru-RU" b="1" dirty="0"/>
                  <a:t>эффективных</a:t>
                </a:r>
                <a:r>
                  <a:rPr lang="ru-RU" dirty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вероятностная функция </a:t>
                </a:r>
                <a:r>
                  <a:rPr lang="ru-RU" dirty="0" err="1"/>
                  <a:t>зашифрования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– функция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распределённый и выполняется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Ослабим свойство абсолютной стойкости</a:t>
                </a:r>
                <a:r>
                  <a:rPr lang="en-US" dirty="0"/>
                  <a:t>: </a:t>
                </a:r>
                <a:r>
                  <a:rPr lang="ru-RU" dirty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игры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Игра состоит из двух сторон – </a:t>
                </a:r>
                <a:r>
                  <a:rPr lang="ru-RU" b="1" dirty="0"/>
                  <a:t>противника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(</a:t>
                </a:r>
                <a:r>
                  <a:rPr lang="en-US" b="1" dirty="0"/>
                  <a:t>Adversary</a:t>
                </a:r>
                <a:r>
                  <a:rPr lang="en-US" dirty="0"/>
                  <a:t>)</a:t>
                </a:r>
                <a:r>
                  <a:rPr lang="ru-RU" dirty="0"/>
                  <a:t> и </a:t>
                </a:r>
                <a:r>
                  <a:rPr lang="ru-RU" b="1" dirty="0"/>
                  <a:t>претендента</a:t>
                </a:r>
                <a:r>
                  <a:rPr lang="en-US" dirty="0"/>
                  <a:t> (</a:t>
                </a:r>
                <a:r>
                  <a:rPr lang="en-US" b="1" dirty="0"/>
                  <a:t>Challenger</a:t>
                </a:r>
                <a:r>
                  <a:rPr lang="en-US" dirty="0"/>
                  <a:t>)</a:t>
                </a:r>
                <a:r>
                  <a:rPr lang="ru-RU" dirty="0"/>
                  <a:t>, моделируемые </a:t>
                </a:r>
                <a:r>
                  <a:rPr lang="ru-RU" b="1" dirty="0"/>
                  <a:t>эффективными</a:t>
                </a:r>
                <a:r>
                  <a:rPr lang="ru-RU" dirty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вероятностный</a:t>
                </a:r>
              </a:p>
              <a:p>
                <a:r>
                  <a:rPr lang="ru-RU" b="1" dirty="0"/>
                  <a:t>Входом</a:t>
                </a:r>
                <a:r>
                  <a:rPr lang="ru-RU" dirty="0"/>
                  <a:t> игры называется</a:t>
                </a:r>
                <a:r>
                  <a:rPr lang="en-US" dirty="0"/>
                  <a:t> </a:t>
                </a:r>
                <a:r>
                  <a:rPr lang="ru-RU" dirty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/>
              </a:p>
              <a:p>
                <a:r>
                  <a:rPr lang="ru-RU" b="1" dirty="0"/>
                  <a:t>Ход игры </a:t>
                </a:r>
                <a:r>
                  <a:rPr lang="ru-RU" dirty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b</a:t>
            </a:r>
            <a:r>
              <a:rPr lang="en-US" sz="2400" i="1" dirty="0"/>
              <a:t>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500472"/>
            <a:ext cx="487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Bellare</a:t>
            </a:r>
            <a:r>
              <a:rPr lang="en-US" dirty="0"/>
              <a:t>, </a:t>
            </a:r>
            <a:r>
              <a:rPr lang="en-US" dirty="0" err="1"/>
              <a:t>Rogaway</a:t>
            </a:r>
            <a:r>
              <a:rPr lang="en-US" dirty="0"/>
              <a:t> The Game-Playing Technique ‘04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1510</Words>
  <Application>Microsoft Office PowerPoint</Application>
  <PresentationFormat>Широкоэкранный</PresentationFormat>
  <Paragraphs>335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475</cp:revision>
  <dcterms:created xsi:type="dcterms:W3CDTF">2018-08-24T12:25:18Z</dcterms:created>
  <dcterms:modified xsi:type="dcterms:W3CDTF">2024-09-12T18:32:00Z</dcterms:modified>
</cp:coreProperties>
</file>