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335" r:id="rId4"/>
    <p:sldId id="336" r:id="rId5"/>
    <p:sldId id="334" r:id="rId6"/>
    <p:sldId id="331" r:id="rId7"/>
    <p:sldId id="258" r:id="rId8"/>
    <p:sldId id="259" r:id="rId9"/>
    <p:sldId id="324" r:id="rId10"/>
    <p:sldId id="325" r:id="rId11"/>
    <p:sldId id="261" r:id="rId12"/>
    <p:sldId id="260" r:id="rId13"/>
    <p:sldId id="266" r:id="rId14"/>
    <p:sldId id="274" r:id="rId15"/>
    <p:sldId id="269" r:id="rId16"/>
    <p:sldId id="270" r:id="rId17"/>
    <p:sldId id="271" r:id="rId18"/>
    <p:sldId id="323" r:id="rId19"/>
    <p:sldId id="332" r:id="rId20"/>
    <p:sldId id="326" r:id="rId21"/>
    <p:sldId id="322" r:id="rId22"/>
    <p:sldId id="273" r:id="rId23"/>
    <p:sldId id="267" r:id="rId24"/>
    <p:sldId id="275" r:id="rId25"/>
    <p:sldId id="278" r:id="rId26"/>
    <p:sldId id="279" r:id="rId27"/>
    <p:sldId id="328" r:id="rId28"/>
    <p:sldId id="276" r:id="rId29"/>
    <p:sldId id="277" r:id="rId30"/>
    <p:sldId id="280" r:id="rId31"/>
    <p:sldId id="281" r:id="rId32"/>
    <p:sldId id="268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327" r:id="rId43"/>
    <p:sldId id="291" r:id="rId44"/>
    <p:sldId id="292" r:id="rId45"/>
    <p:sldId id="293" r:id="rId46"/>
    <p:sldId id="294" r:id="rId47"/>
    <p:sldId id="296" r:id="rId48"/>
    <p:sldId id="329" r:id="rId49"/>
    <p:sldId id="295" r:id="rId50"/>
    <p:sldId id="297" r:id="rId51"/>
    <p:sldId id="330" r:id="rId52"/>
    <p:sldId id="333" r:id="rId5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F0A6B2F-72A2-4B80-9CCA-8781ED2C4189}">
          <p14:sldIdLst>
            <p14:sldId id="256"/>
          </p14:sldIdLst>
        </p14:section>
        <p14:section name="Организационные моменты" id="{BFEFF392-E437-4593-B654-0F5465DCD357}">
          <p14:sldIdLst>
            <p14:sldId id="257"/>
            <p14:sldId id="335"/>
            <p14:sldId id="336"/>
            <p14:sldId id="334"/>
            <p14:sldId id="331"/>
            <p14:sldId id="258"/>
            <p14:sldId id="259"/>
            <p14:sldId id="324"/>
            <p14:sldId id="325"/>
            <p14:sldId id="261"/>
          </p14:sldIdLst>
        </p14:section>
        <p14:section name="Введение" id="{1192B5C9-FAF4-4ACC-875D-8D3B21472120}">
          <p14:sldIdLst>
            <p14:sldId id="260"/>
            <p14:sldId id="266"/>
            <p14:sldId id="274"/>
            <p14:sldId id="269"/>
            <p14:sldId id="270"/>
            <p14:sldId id="271"/>
            <p14:sldId id="323"/>
            <p14:sldId id="332"/>
            <p14:sldId id="326"/>
            <p14:sldId id="322"/>
            <p14:sldId id="273"/>
          </p14:sldIdLst>
        </p14:section>
        <p14:section name="Шифр Шеннона" id="{44E0ABCF-00BA-42F7-95F9-0820AD447BF9}">
          <p14:sldIdLst>
            <p14:sldId id="267"/>
            <p14:sldId id="275"/>
            <p14:sldId id="278"/>
            <p14:sldId id="279"/>
            <p14:sldId id="328"/>
            <p14:sldId id="276"/>
            <p14:sldId id="277"/>
            <p14:sldId id="280"/>
            <p14:sldId id="281"/>
          </p14:sldIdLst>
        </p14:section>
        <p14:section name="Абсолютная стойкость" id="{5AEABAF8-5B61-404B-A7B4-672C40557545}">
          <p14:sldIdLst>
            <p14:sldId id="268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327"/>
            <p14:sldId id="291"/>
            <p14:sldId id="292"/>
            <p14:sldId id="293"/>
            <p14:sldId id="294"/>
            <p14:sldId id="296"/>
            <p14:sldId id="329"/>
            <p14:sldId id="295"/>
            <p14:sldId id="297"/>
          </p14:sldIdLst>
        </p14:section>
        <p14:section name="Выводы" id="{DBB8A91A-3157-4835-9428-3543E107E76C}">
          <p14:sldIdLst>
            <p14:sldId id="330"/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58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09.09.2024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5760-61D2-4B80-8A8D-A874439CE6F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267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Картинка</a:t>
            </a:r>
            <a:r>
              <a:rPr lang="ru-RU" baseline="0" dirty="0" smtClean="0"/>
              <a:t> про энтропию ключа и энтропию </a:t>
            </a:r>
            <a:r>
              <a:rPr lang="ru-RU" baseline="0" dirty="0" err="1" smtClean="0"/>
              <a:t>шт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5760-61D2-4B80-8A8D-A874439CE6F8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90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09.09.2024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09.09.2024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09.09.2024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09.09.2024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09.09.2024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09.09.2024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09.09.2024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09.09.2024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09.09.2024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09.09.2024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09.09.2024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09.09.2024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1.png"/><Relationship Id="rId4" Type="http://schemas.openxmlformats.org/officeDocument/2006/relationships/image" Target="../media/image8.gi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8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8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ptoCourse/CryptoLabs/wiki/&#1089;&#1087;&#1080;&#1089;&#1086;&#1082;-&#1083;&#1072;&#1073;&#1086;&#1088;&#1072;&#1090;&#1086;&#1088;&#1085;&#1099;&#1093;-&#1088;&#1072;&#1073;&#1086;&#1090;" TargetMode="External"/><Relationship Id="rId2" Type="http://schemas.openxmlformats.org/officeDocument/2006/relationships/hyperlink" Target="https://github.com/CryptoCourse/CryptoLectures/wiki/&#1057;&#1087;&#1080;&#1089;&#1086;&#1082;-&#1076;&#1086;&#1084;&#1072;&#1096;&#1085;&#1080;&#1093;-&#1088;&#1072;&#1073;&#1086;&#1090;-&#1080;-&#1083;&#1077;&#1082;&#1094;&#1080;&#1081;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8.gif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gg/Vb38A6H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https://t.me/f1589" TargetMode="Externa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38785"/>
            <a:ext cx="9144000" cy="394633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Абсолютная и </a:t>
            </a:r>
            <a:r>
              <a:rPr lang="en-US" dirty="0" smtClean="0"/>
              <a:t>C</a:t>
            </a:r>
            <a:r>
              <a:rPr lang="ru-RU" dirty="0" err="1" smtClean="0"/>
              <a:t>емантическая</a:t>
            </a:r>
            <a:r>
              <a:rPr lang="ru-RU" dirty="0" smtClean="0"/>
              <a:t> стойкость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smtClean="0"/>
              <a:t>МИФИ </a:t>
            </a:r>
            <a:r>
              <a:rPr lang="ru-RU" smtClean="0"/>
              <a:t>2024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183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 прошлого года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3816"/>
            <a:ext cx="6743700" cy="21526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712" y="4093978"/>
            <a:ext cx="68103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7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Обратная связь и пожелания по курсу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9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Историческая задача криптографической защит</a:t>
            </a:r>
            <a:r>
              <a:rPr lang="ru-RU" dirty="0"/>
              <a:t>е</a:t>
            </a:r>
            <a:r>
              <a:rPr lang="ru-RU" dirty="0" smtClean="0"/>
              <a:t>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397251" y="3482943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18418" y="3482943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277848" y="4184920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зашифрованного сообщения по открытому каналу</a:t>
            </a:r>
          </a:p>
          <a:p>
            <a:r>
              <a:rPr lang="ru-RU" sz="2600" dirty="0" smtClean="0"/>
              <a:t>При перехвате зашифрованного сообщения открытый текст должен остаться неизвестным для злоумышленника </a:t>
            </a:r>
            <a:endParaRPr lang="en-US" sz="2600" dirty="0" smtClean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34" y="5638089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4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/>
          <a:lstStyle/>
          <a:p>
            <a:r>
              <a:rPr lang="ru-RU" b="1" dirty="0" err="1" smtClean="0"/>
              <a:t>Досистемный</a:t>
            </a:r>
            <a:r>
              <a:rPr lang="ru-RU" b="1" dirty="0" smtClean="0"/>
              <a:t> </a:t>
            </a:r>
            <a:r>
              <a:rPr lang="en-US" b="1" dirty="0" smtClean="0"/>
              <a:t> </a:t>
            </a:r>
            <a:r>
              <a:rPr lang="ru-RU" b="1" dirty="0" smtClean="0"/>
              <a:t>подход</a:t>
            </a:r>
            <a:r>
              <a:rPr lang="ru-RU" dirty="0" smtClean="0"/>
              <a:t>– </a:t>
            </a:r>
            <a:r>
              <a:rPr lang="ru-RU" dirty="0"/>
              <a:t>построение и анализ криптосистем, которые выглядят «сложными» для </a:t>
            </a:r>
            <a:r>
              <a:rPr lang="ru-RU" dirty="0" smtClean="0"/>
              <a:t>создателя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 smtClean="0"/>
              <a:t>Предположении о стойкости исходит «из очевидной сложности взлома» для создателя схемы</a:t>
            </a:r>
          </a:p>
          <a:p>
            <a:r>
              <a:rPr lang="ru-RU" dirty="0" smtClean="0"/>
              <a:t>Примеры – шифр Цезаря, шифр простой замены, шифр </a:t>
            </a:r>
            <a:r>
              <a:rPr lang="ru-RU" dirty="0" err="1" smtClean="0"/>
              <a:t>Вижинера</a:t>
            </a: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402781" y="2783943"/>
            <a:ext cx="3158836" cy="19335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Шифр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11125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Современная </a:t>
            </a:r>
            <a:r>
              <a:rPr lang="ru-RU" dirty="0"/>
              <a:t>задача криптографической </a:t>
            </a:r>
            <a:r>
              <a:rPr lang="ru-RU" dirty="0" smtClean="0"/>
              <a:t>защиты информации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 dirty="0"/>
          </a:p>
        </p:txBody>
      </p:sp>
      <p:grpSp>
        <p:nvGrpSpPr>
          <p:cNvPr id="5" name="Group 17"/>
          <p:cNvGrpSpPr/>
          <p:nvPr/>
        </p:nvGrpSpPr>
        <p:grpSpPr>
          <a:xfrm>
            <a:off x="1234289" y="5125244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755456" y="5125244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114886" y="5827221"/>
            <a:ext cx="21256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Передача сообщения по открытому каналу</a:t>
            </a:r>
          </a:p>
          <a:p>
            <a:r>
              <a:rPr lang="ru-RU" sz="2600" dirty="0" smtClean="0"/>
              <a:t>Возможен активный злоумышленник</a:t>
            </a:r>
          </a:p>
          <a:p>
            <a:r>
              <a:rPr lang="ru-RU" sz="2600" dirty="0" smtClean="0"/>
              <a:t>Обеспечение конфиденциальности, аутентичности, целостности, </a:t>
            </a:r>
            <a:r>
              <a:rPr lang="ru-RU" sz="2600" dirty="0" err="1" smtClean="0"/>
              <a:t>неотказуемости</a:t>
            </a:r>
            <a:r>
              <a:rPr lang="ru-RU" sz="2600" dirty="0" smtClean="0"/>
              <a:t> и др.</a:t>
            </a:r>
            <a:endParaRPr lang="en-US" sz="2600" dirty="0" smtClean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7" y="5302543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 стрелкой 15"/>
          <p:cNvCxnSpPr/>
          <p:nvPr/>
        </p:nvCxnSpPr>
        <p:spPr>
          <a:xfrm flipV="1">
            <a:off x="6274806" y="5827221"/>
            <a:ext cx="225431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Выноска-облако 22"/>
              <p:cNvSpPr/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′?</m:t>
                      </m:r>
                    </m:oMath>
                  </m:oMathPara>
                </a14:m>
                <a:endParaRPr lang="en-US" sz="2400" dirty="0" smtClean="0"/>
              </a:p>
              <a:p>
                <a:pPr algn="ctr"/>
                <a:r>
                  <a:rPr lang="en-US" sz="2400" dirty="0" smtClean="0"/>
                  <a:t>Alice?</a:t>
                </a:r>
                <a:endParaRPr lang="ru-RU" sz="2400" dirty="0"/>
              </a:p>
            </p:txBody>
          </p:sp>
        </mc:Choice>
        <mc:Fallback xmlns="">
          <p:sp>
            <p:nvSpPr>
              <p:cNvPr id="23" name="Выноска-облако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847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sz="2600" b="1" dirty="0" smtClean="0"/>
              <a:t>Системный </a:t>
            </a:r>
            <a:r>
              <a:rPr lang="en-US" sz="2600" b="1" dirty="0" smtClean="0"/>
              <a:t> </a:t>
            </a:r>
            <a:r>
              <a:rPr lang="ru-RU" sz="2600" b="1" dirty="0" smtClean="0"/>
              <a:t>подход</a:t>
            </a:r>
            <a:r>
              <a:rPr lang="ru-RU" sz="2600" dirty="0" smtClean="0"/>
              <a:t>– </a:t>
            </a:r>
            <a:r>
              <a:rPr lang="ru-RU" sz="2600" dirty="0"/>
              <a:t>построение и анализ </a:t>
            </a:r>
            <a:r>
              <a:rPr lang="ru-RU" sz="2600" dirty="0" smtClean="0"/>
              <a:t>криптосистем на основе криптографических примитивов</a:t>
            </a:r>
          </a:p>
          <a:p>
            <a:r>
              <a:rPr lang="ru-RU" sz="2600" dirty="0" smtClean="0"/>
              <a:t>Возможно наличие не только средств обеспечения секретности, но и аутентичности, целостности и других</a:t>
            </a:r>
          </a:p>
          <a:p>
            <a:r>
              <a:rPr lang="ru-RU" sz="2600" dirty="0" smtClean="0"/>
              <a:t>Предположении о стойкости исходит из анализа системы в целом, через сведение стойкости в сложности вычислительно сложной задачи</a:t>
            </a:r>
          </a:p>
          <a:p>
            <a:r>
              <a:rPr lang="ru-RU" sz="2600" dirty="0" smtClean="0"/>
              <a:t>При замене части системы необходимо произвести анализ заново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Шифр</a:t>
            </a:r>
            <a:endParaRPr lang="ru-RU" sz="26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Хэш</a:t>
            </a:r>
            <a:r>
              <a:rPr lang="ru-RU" sz="2600" dirty="0"/>
              <a:t>-</a:t>
            </a:r>
            <a:r>
              <a:rPr lang="ru-RU" sz="2600" dirty="0" smtClean="0"/>
              <a:t>функция</a:t>
            </a:r>
            <a:endParaRPr lang="ru-RU" sz="26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Код аутентичности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122946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Способы построения и анализа криптосистем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b="1" dirty="0" smtClean="0"/>
              <a:t>Современный</a:t>
            </a:r>
            <a:r>
              <a:rPr lang="ru-RU" sz="2600" b="1" dirty="0" smtClean="0"/>
              <a:t> </a:t>
            </a:r>
            <a:r>
              <a:rPr lang="en-US" sz="2600" b="1" dirty="0" smtClean="0"/>
              <a:t> </a:t>
            </a:r>
            <a:r>
              <a:rPr lang="ru-RU" sz="2600" b="1" dirty="0" smtClean="0"/>
              <a:t>подход</a:t>
            </a:r>
            <a:r>
              <a:rPr lang="en-US" sz="2600" b="1" smtClean="0"/>
              <a:t> </a:t>
            </a:r>
            <a:r>
              <a:rPr lang="ru-RU" sz="2600" smtClean="0"/>
              <a:t>– </a:t>
            </a:r>
            <a:r>
              <a:rPr lang="ru-RU" sz="2600" dirty="0"/>
              <a:t>построение и анализ </a:t>
            </a:r>
            <a:r>
              <a:rPr lang="ru-RU" sz="2600" dirty="0" smtClean="0"/>
              <a:t>криптосистем на основе абстрактных моделей криптографических примитивов </a:t>
            </a:r>
          </a:p>
          <a:p>
            <a:r>
              <a:rPr lang="ru-RU" sz="2600" dirty="0" smtClean="0"/>
              <a:t>Вместо анализа частных свойств примитивов и их взаимодействия производится анализ самой конструкции, вне зависимости от используемых примитивов и их </a:t>
            </a:r>
            <a:r>
              <a:rPr lang="ru-RU" dirty="0" smtClean="0"/>
              <a:t>стойкости</a:t>
            </a:r>
            <a:endParaRPr lang="ru-RU" sz="2600" dirty="0" smtClean="0"/>
          </a:p>
          <a:p>
            <a:r>
              <a:rPr lang="ru-RU" sz="2600" dirty="0" smtClean="0"/>
              <a:t>Предположении о стойкости исходит из анализа системы в предположении об априорной стойкости примитивов</a:t>
            </a:r>
          </a:p>
          <a:p>
            <a:r>
              <a:rPr lang="ru-RU" sz="2600" dirty="0" smtClean="0"/>
              <a:t>При замене части системы нет необходимости проводить повторных анализ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PRP</a:t>
            </a:r>
            <a:endParaRPr lang="ru-RU" sz="26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One </a:t>
            </a:r>
            <a:r>
              <a:rPr lang="en-US" sz="2600" smtClean="0"/>
              <a:t>way Hash</a:t>
            </a:r>
            <a:endParaRPr lang="ru-RU" sz="26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PRF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96655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Наиболее распространённый способ доказательства практической стойкости криптографического примитива является сведение атаки на него к вычислительно сложной задаче. Иными словами показывается, что произвести атаку на примитив так же сложно как решить вычислительно сложную задачу.</a:t>
            </a:r>
            <a:r>
              <a:rPr lang="en-US" sz="2600" dirty="0" smtClean="0"/>
              <a:t> </a:t>
            </a:r>
            <a:endParaRPr lang="ru-RU" sz="2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Атака на криптографический примитив</a:t>
            </a:r>
            <a:endParaRPr lang="ru-RU" sz="2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Возможность решения вычислительно сложной задачи</a:t>
            </a:r>
            <a:endParaRPr lang="ru-RU" sz="2600" dirty="0"/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64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 smtClean="0"/>
              <a:t>Доказательство стойкости</a:t>
            </a:r>
            <a:r>
              <a:rPr lang="en-US" sz="2600" dirty="0" smtClean="0"/>
              <a:t> </a:t>
            </a:r>
            <a:r>
              <a:rPr lang="ru-RU" sz="2600" dirty="0" smtClean="0"/>
              <a:t>криптосистемы показывается сведением её к стойкости криптографических примитив. При современном подходе описание системы использует только абстрактные модели примитивов (</a:t>
            </a:r>
            <a:r>
              <a:rPr lang="en-US" sz="2600" dirty="0" smtClean="0"/>
              <a:t>PRF, PRP, </a:t>
            </a:r>
            <a:r>
              <a:rPr lang="ru-RU" sz="2600" dirty="0" smtClean="0"/>
              <a:t>и другие).</a:t>
            </a:r>
            <a:r>
              <a:rPr lang="en-US" sz="2600" dirty="0" smtClean="0"/>
              <a:t> </a:t>
            </a:r>
          </a:p>
          <a:p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/>
              <a:t>Атака</a:t>
            </a:r>
            <a:r>
              <a:rPr lang="en-US" sz="2600" dirty="0" smtClean="0"/>
              <a:t> </a:t>
            </a:r>
            <a:r>
              <a:rPr lang="en-US" sz="2600" dirty="0" err="1" smtClean="0"/>
              <a:t>на</a:t>
            </a:r>
            <a:r>
              <a:rPr lang="en-US" sz="2600" dirty="0" smtClean="0"/>
              <a:t> </a:t>
            </a:r>
            <a:r>
              <a:rPr lang="en-US" sz="2600" dirty="0" err="1" smtClean="0"/>
              <a:t>криптосистему</a:t>
            </a:r>
            <a:endParaRPr lang="ru-RU" sz="2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 smtClean="0"/>
              <a:t>Атака</a:t>
            </a:r>
            <a:r>
              <a:rPr lang="en-US" sz="2600" dirty="0" smtClean="0"/>
              <a:t> </a:t>
            </a:r>
            <a:r>
              <a:rPr lang="en-US" sz="2600" dirty="0" err="1" smtClean="0"/>
              <a:t>на</a:t>
            </a:r>
            <a:r>
              <a:rPr lang="en-US" sz="2600" dirty="0" smtClean="0"/>
              <a:t> </a:t>
            </a:r>
            <a:r>
              <a:rPr lang="en-US" sz="2600" dirty="0" err="1" smtClean="0"/>
              <a:t>примитив</a:t>
            </a:r>
            <a:endParaRPr lang="ru-RU" sz="2600" dirty="0"/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31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(</a:t>
            </a:r>
            <a:r>
              <a:rPr lang="en-US" dirty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491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курса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8121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Лекции</a:t>
            </a:r>
            <a:r>
              <a:rPr lang="en-US" dirty="0" smtClean="0"/>
              <a:t>:</a:t>
            </a:r>
            <a:r>
              <a:rPr lang="ru-RU" dirty="0" smtClean="0"/>
              <a:t> 16 недель</a:t>
            </a:r>
          </a:p>
          <a:p>
            <a:endParaRPr lang="ru-RU" dirty="0"/>
          </a:p>
          <a:p>
            <a:r>
              <a:rPr lang="ru-RU" dirty="0" smtClean="0"/>
              <a:t>Сдача разделов</a:t>
            </a:r>
            <a:r>
              <a:rPr lang="en-US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3</a:t>
            </a:r>
            <a:r>
              <a:rPr lang="ru-RU" dirty="0" smtClean="0"/>
              <a:t> блока</a:t>
            </a:r>
          </a:p>
          <a:p>
            <a:pPr lvl="1"/>
            <a:r>
              <a:rPr lang="ru-RU" dirty="0" smtClean="0"/>
              <a:t>Для каждого блока жёсткий </a:t>
            </a:r>
            <a:r>
              <a:rPr lang="ru-RU" dirty="0" err="1" smtClean="0"/>
              <a:t>дедлайн</a:t>
            </a:r>
            <a:r>
              <a:rPr lang="ru-RU" dirty="0" smtClean="0"/>
              <a:t> (без переносов)</a:t>
            </a:r>
            <a:endParaRPr lang="en-US" dirty="0" smtClean="0"/>
          </a:p>
          <a:p>
            <a:pPr lvl="1"/>
            <a:r>
              <a:rPr lang="en-US" dirty="0">
                <a:hlinkClick r:id="rId2"/>
              </a:rPr>
              <a:t>https://github.com/CryptoCourse/CryptoLectures/wiki/</a:t>
            </a:r>
            <a:r>
              <a:rPr lang="ru-RU" dirty="0" smtClean="0">
                <a:hlinkClick r:id="rId2"/>
              </a:rPr>
              <a:t>Список-домашних-работ-и-лекций</a:t>
            </a:r>
            <a:endParaRPr lang="ru-RU" dirty="0" smtClean="0"/>
          </a:p>
          <a:p>
            <a:pPr lvl="1"/>
            <a:r>
              <a:rPr lang="en-US" dirty="0" smtClean="0">
                <a:hlinkClick r:id="rId3"/>
              </a:rPr>
              <a:t>https://github.com/CryptoCourse/CryptoLabs/wiki/</a:t>
            </a:r>
            <a:r>
              <a:rPr lang="ru-RU" dirty="0" smtClean="0">
                <a:hlinkClick r:id="rId3"/>
              </a:rPr>
              <a:t>список-лабораторных-работ</a:t>
            </a:r>
            <a:endParaRPr lang="ru-RU" dirty="0" smtClean="0"/>
          </a:p>
          <a:p>
            <a:pPr lvl="1"/>
            <a:r>
              <a:rPr lang="ru-RU" b="1" dirty="0" smtClean="0"/>
              <a:t>Штраф за пропуск </a:t>
            </a:r>
            <a:r>
              <a:rPr lang="ru-RU" b="1" dirty="0" err="1" smtClean="0"/>
              <a:t>дедлайна</a:t>
            </a:r>
            <a:r>
              <a:rPr lang="en-US" b="1" dirty="0" smtClean="0"/>
              <a:t>: </a:t>
            </a:r>
            <a:r>
              <a:rPr lang="ru-RU" b="1" dirty="0" smtClean="0"/>
              <a:t>для </a:t>
            </a:r>
            <a:r>
              <a:rPr lang="ru-RU" b="1" dirty="0" err="1" smtClean="0"/>
              <a:t>дз</a:t>
            </a:r>
            <a:r>
              <a:rPr lang="en-US" b="1" dirty="0" smtClean="0"/>
              <a:t> </a:t>
            </a:r>
            <a:r>
              <a:rPr lang="ru-RU" b="1" dirty="0" smtClean="0"/>
              <a:t>-5</a:t>
            </a:r>
            <a:r>
              <a:rPr lang="en-US" b="1" dirty="0" smtClean="0"/>
              <a:t>/100 </a:t>
            </a:r>
            <a:r>
              <a:rPr lang="ru-RU" b="1" dirty="0" smtClean="0"/>
              <a:t>к итоговой оценке за семестр за каждый </a:t>
            </a:r>
            <a:r>
              <a:rPr lang="ru-RU" b="1" dirty="0" err="1" smtClean="0"/>
              <a:t>дедлайн</a:t>
            </a:r>
            <a:r>
              <a:rPr lang="ru-RU" b="1" dirty="0" smtClean="0"/>
              <a:t> в неделю</a:t>
            </a:r>
            <a:r>
              <a:rPr lang="en-US" b="1" dirty="0" smtClean="0"/>
              <a:t>;</a:t>
            </a:r>
            <a:r>
              <a:rPr lang="ru-RU" b="1" dirty="0" smtClean="0"/>
              <a:t> </a:t>
            </a:r>
            <a:r>
              <a:rPr lang="ru-RU" b="1" dirty="0" err="1" smtClean="0"/>
              <a:t>лабы</a:t>
            </a:r>
            <a:r>
              <a:rPr lang="ru-RU" b="1" dirty="0" smtClean="0"/>
              <a:t> после </a:t>
            </a:r>
            <a:r>
              <a:rPr lang="ru-RU" b="1" dirty="0" err="1" smtClean="0"/>
              <a:t>дедлайна</a:t>
            </a:r>
            <a:r>
              <a:rPr lang="ru-RU" b="1" dirty="0" smtClean="0"/>
              <a:t> не сдаются (и -</a:t>
            </a:r>
            <a:r>
              <a:rPr lang="en-US" b="1" dirty="0"/>
              <a:t>5</a:t>
            </a:r>
            <a:r>
              <a:rPr lang="ru-RU" b="1" dirty="0" smtClean="0"/>
              <a:t> к итоговой оценке за каждую </a:t>
            </a:r>
            <a:r>
              <a:rPr lang="ru-RU" b="1" dirty="0"/>
              <a:t>пропущенную</a:t>
            </a:r>
            <a:r>
              <a:rPr lang="ru-RU" b="1" dirty="0" smtClean="0"/>
              <a:t> </a:t>
            </a:r>
            <a:r>
              <a:rPr lang="ru-RU" b="1" dirty="0" err="1" smtClean="0"/>
              <a:t>лабу</a:t>
            </a:r>
            <a:r>
              <a:rPr lang="ru-RU" b="1" dirty="0" smtClean="0"/>
              <a:t>)</a:t>
            </a:r>
            <a:endParaRPr lang="ru-RU" b="1" dirty="0"/>
          </a:p>
          <a:p>
            <a:r>
              <a:rPr lang="ru-RU" dirty="0" smtClean="0"/>
              <a:t>Для сдачи каждого блока</a:t>
            </a:r>
            <a:r>
              <a:rPr lang="en-US" dirty="0" smtClean="0"/>
              <a:t>:</a:t>
            </a:r>
          </a:p>
          <a:p>
            <a:pPr lvl="1"/>
            <a:r>
              <a:rPr lang="ru-RU" dirty="0" smtClean="0"/>
              <a:t>Сдача лабораторных работ для данного блока</a:t>
            </a:r>
          </a:p>
          <a:p>
            <a:pPr lvl="1"/>
            <a:r>
              <a:rPr lang="ru-RU" dirty="0" smtClean="0"/>
              <a:t>Сдача домашних работ</a:t>
            </a:r>
          </a:p>
          <a:p>
            <a:pPr lvl="1"/>
            <a:r>
              <a:rPr lang="ru-RU" dirty="0" smtClean="0"/>
              <a:t>Сдача теории по лабораторным и домашним</a:t>
            </a:r>
          </a:p>
          <a:p>
            <a:pPr lvl="1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675" y="365125"/>
            <a:ext cx="21431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3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(</a:t>
            </a:r>
            <a:r>
              <a:rPr lang="en-US" dirty="0"/>
              <a:t>Security Reduction)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система. Показать что система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стойкая.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(Показать сведение 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к 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От противного. Пусть существует атака на систему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Попробуем использовать эту атаку для построения атаки на систему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i="0" dirty="0" smtClean="0">
                    <a:latin typeface="+mj-lt"/>
                    <a:ea typeface="Cambria Math" panose="02040503050406030204" pitchFamily="18" charset="0"/>
                  </a:rPr>
                  <a:t>. </a:t>
                </a:r>
                <a:endParaRPr lang="ru-RU" b="0" i="0" dirty="0" smtClean="0"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(Строим атаку на систему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i="0" dirty="0" smtClean="0">
                    <a:ea typeface="Cambria Math" panose="02040503050406030204" pitchFamily="18" charset="0"/>
                  </a:rPr>
                  <a:t>).</a:t>
                </a: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Следовательно, из предположения нестойкости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i="0" dirty="0" smtClean="0">
                    <a:ea typeface="Cambria Math" panose="02040503050406030204" pitchFamily="18" charset="0"/>
                  </a:rPr>
                  <a:t> (</a:t>
                </a:r>
                <a:r>
                  <a:rPr lang="ru-RU" b="0" i="0" dirty="0" smtClean="0">
                    <a:ea typeface="Cambria Math" panose="02040503050406030204" pitchFamily="18" charset="0"/>
                  </a:rPr>
                  <a:t>предположения о наличии атаки) мы построили атаку на систему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i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ea typeface="Cambria Math" panose="02040503050406030204" pitchFamily="18" charset="0"/>
                  </a:rPr>
                  <a:t>Но система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 – стойкая, следовательно предположение не верно и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 – стойкая.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96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46"/>
          <p:cNvSpPr/>
          <p:nvPr/>
        </p:nvSpPr>
        <p:spPr>
          <a:xfrm>
            <a:off x="480291" y="1473068"/>
            <a:ext cx="7921696" cy="45028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(</a:t>
            </a:r>
            <a:r>
              <a:rPr lang="en-US" dirty="0" smtClean="0"/>
              <a:t>Security Reduction)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846343" y="3146982"/>
            <a:ext cx="182642" cy="32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846716" y="2194058"/>
            <a:ext cx="3549113" cy="3658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057280" y="294891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PRP</a:t>
            </a:r>
            <a:endParaRPr lang="ru-RU" sz="26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057280" y="387844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One </a:t>
            </a:r>
            <a:r>
              <a:rPr lang="en-US" sz="2600" smtClean="0"/>
              <a:t>way Hash</a:t>
            </a:r>
            <a:endParaRPr lang="ru-RU" sz="26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057280" y="483171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 smtClean="0"/>
              <a:t>PRF</a:t>
            </a:r>
            <a:endParaRPr lang="ru-RU" sz="26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8709311" y="294891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AES</a:t>
            </a:r>
            <a:endParaRPr lang="ru-RU" sz="26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8709311" y="383957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SHA-256</a:t>
            </a:r>
            <a:endParaRPr lang="ru-RU" sz="26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646993" y="483171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 smtClean="0"/>
              <a:t>HMAC</a:t>
            </a:r>
            <a:endParaRPr lang="ru-RU" sz="2600" dirty="0"/>
          </a:p>
        </p:txBody>
      </p:sp>
      <p:cxnSp>
        <p:nvCxnSpPr>
          <p:cNvPr id="30" name="Прямая со стрелкой 29"/>
          <p:cNvCxnSpPr>
            <a:stCxn id="22" idx="3"/>
            <a:endCxn id="26" idx="1"/>
          </p:cNvCxnSpPr>
          <p:nvPr/>
        </p:nvCxnSpPr>
        <p:spPr>
          <a:xfrm>
            <a:off x="4180389" y="3286776"/>
            <a:ext cx="452892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3" idx="3"/>
            <a:endCxn id="27" idx="1"/>
          </p:cNvCxnSpPr>
          <p:nvPr/>
        </p:nvCxnSpPr>
        <p:spPr>
          <a:xfrm flipV="1">
            <a:off x="4180389" y="4177434"/>
            <a:ext cx="4528922" cy="3887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4236572" y="5222313"/>
            <a:ext cx="42600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8" idx="3"/>
            <a:endCxn id="27" idx="2"/>
          </p:cNvCxnSpPr>
          <p:nvPr/>
        </p:nvCxnSpPr>
        <p:spPr>
          <a:xfrm flipV="1">
            <a:off x="7770102" y="4515294"/>
            <a:ext cx="2500764" cy="654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1471568" y="1549103"/>
            <a:ext cx="64162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 err="1"/>
              <a:t>Абстрактное</a:t>
            </a:r>
            <a:r>
              <a:rPr lang="en-US" sz="2600" dirty="0"/>
              <a:t> </a:t>
            </a:r>
            <a:r>
              <a:rPr lang="en-US" sz="2600" dirty="0" err="1"/>
              <a:t>описание</a:t>
            </a:r>
            <a:r>
              <a:rPr lang="en-US" sz="2600" dirty="0"/>
              <a:t> </a:t>
            </a:r>
            <a:r>
              <a:rPr lang="en-US" sz="2600" dirty="0" err="1"/>
              <a:t>криптосистемы</a:t>
            </a:r>
            <a:endParaRPr lang="ru-RU" sz="2600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480291" y="6076872"/>
            <a:ext cx="7921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Показывается теоретическая стойкость, при предположении о стойкости абстрактных примитивов. </a:t>
            </a:r>
            <a:endParaRPr lang="ru-RU" sz="2400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8507009" y="4922710"/>
            <a:ext cx="36849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/>
              <a:t>Показывается стойкость против известных атак, предполагается теоретическая стойкость.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54316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Сведение стойкости криптографический примитивов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8302"/>
          </a:xfrm>
        </p:spPr>
        <p:txBody>
          <a:bodyPr>
            <a:normAutofit/>
          </a:bodyPr>
          <a:lstStyle/>
          <a:p>
            <a:r>
              <a:rPr lang="ru-RU" sz="2600" dirty="0" smtClean="0"/>
              <a:t>Для симметричных криптосистем стойкость сводится к задаче </a:t>
            </a:r>
            <a:r>
              <a:rPr lang="en-US" sz="2600" dirty="0" smtClean="0"/>
              <a:t>3SAT:</a:t>
            </a:r>
            <a:endParaRPr lang="ru-RU" sz="2200" dirty="0" smtClean="0"/>
          </a:p>
          <a:p>
            <a:pPr lvl="1"/>
            <a:r>
              <a:rPr lang="ru-RU" sz="2200" dirty="0" smtClean="0"/>
              <a:t>Пусть дана </a:t>
            </a:r>
            <a:r>
              <a:rPr lang="ru-RU" sz="2200" dirty="0" err="1" smtClean="0"/>
              <a:t>булевая</a:t>
            </a:r>
            <a:r>
              <a:rPr lang="ru-RU" sz="2200" dirty="0" smtClean="0"/>
              <a:t> функция от </a:t>
            </a:r>
            <a:r>
              <a:rPr lang="en-US" sz="2200" dirty="0" smtClean="0"/>
              <a:t>N </a:t>
            </a:r>
            <a:r>
              <a:rPr lang="ru-RU" sz="2200" dirty="0" smtClean="0"/>
              <a:t>переменных</a:t>
            </a:r>
          </a:p>
          <a:p>
            <a:pPr lvl="1"/>
            <a:r>
              <a:rPr lang="ru-RU" sz="2200" dirty="0" smtClean="0"/>
              <a:t>Найти вектор решений, при котором значение булевой функции равно 1.</a:t>
            </a:r>
          </a:p>
          <a:p>
            <a:pPr lvl="1"/>
            <a:r>
              <a:rPr lang="en-US" sz="2200" dirty="0" smtClean="0"/>
              <a:t>NP </a:t>
            </a:r>
            <a:r>
              <a:rPr lang="ru-RU" sz="2200" dirty="0" smtClean="0"/>
              <a:t>полная задача</a:t>
            </a:r>
          </a:p>
          <a:p>
            <a:pPr lvl="1"/>
            <a:endParaRPr lang="ru-RU" sz="2200" dirty="0"/>
          </a:p>
          <a:p>
            <a:r>
              <a:rPr lang="ru-RU" sz="2600" dirty="0"/>
              <a:t>Для </a:t>
            </a:r>
            <a:r>
              <a:rPr lang="ru-RU" sz="2600" dirty="0" smtClean="0"/>
              <a:t>асимметричных </a:t>
            </a:r>
            <a:r>
              <a:rPr lang="ru-RU" sz="2600" dirty="0"/>
              <a:t>криптосистем стойкость </a:t>
            </a:r>
            <a:r>
              <a:rPr lang="ru-RU" sz="2600" dirty="0" smtClean="0"/>
              <a:t>может сводится</a:t>
            </a:r>
            <a:r>
              <a:rPr lang="en-US" sz="2600" dirty="0" smtClean="0"/>
              <a:t>:</a:t>
            </a:r>
            <a:endParaRPr lang="ru-RU" sz="2200" dirty="0"/>
          </a:p>
          <a:p>
            <a:pPr lvl="1"/>
            <a:r>
              <a:rPr lang="ru-RU" sz="2200" dirty="0" smtClean="0"/>
              <a:t>Задача дискретного логарифмирования в конечных группах</a:t>
            </a:r>
          </a:p>
          <a:p>
            <a:pPr lvl="1"/>
            <a:r>
              <a:rPr lang="ru-RU" sz="2200" dirty="0" smtClean="0"/>
              <a:t>Задача факторизации больших целых чисел</a:t>
            </a:r>
          </a:p>
          <a:p>
            <a:pPr lvl="1"/>
            <a:r>
              <a:rPr lang="ru-RU" sz="2200" dirty="0" smtClean="0"/>
              <a:t>Задача нахождения кратчайшего вектора решётки</a:t>
            </a:r>
          </a:p>
          <a:p>
            <a:pPr lvl="1"/>
            <a:r>
              <a:rPr lang="ru-RU" sz="2200" dirty="0" smtClean="0"/>
              <a:t>Задача декодирования линейных кодов</a:t>
            </a:r>
          </a:p>
          <a:p>
            <a:pPr lvl="1"/>
            <a:r>
              <a:rPr lang="ru-RU" sz="2200" dirty="0" smtClean="0"/>
              <a:t>Задача решения многомерных квадратичных многочленов</a:t>
            </a:r>
          </a:p>
          <a:p>
            <a:pPr lvl="1"/>
            <a:r>
              <a:rPr lang="ru-RU" sz="2200" dirty="0" smtClean="0"/>
              <a:t>Др.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Шеннона  - пара функций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таких что</m:t>
                    </m:r>
                  </m:oMath>
                </a14:m>
                <a:r>
                  <a:rPr lang="en-US" b="0" dirty="0" smtClean="0"/>
                  <a:t>:</a:t>
                </a:r>
              </a:p>
              <a:p>
                <a:r>
                  <a:rPr lang="ru-RU" dirty="0" smtClean="0"/>
                  <a:t>(1)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0" dirty="0" smtClean="0"/>
                  <a:t>называемой открытым текстом, </a:t>
                </a:r>
                <a:r>
                  <a:rPr lang="en-US" b="0" dirty="0" smtClean="0"/>
                  <a:t>PT) </a:t>
                </a:r>
                <a:r>
                  <a:rPr lang="ru-RU" b="0" dirty="0" smtClean="0"/>
                  <a:t>и даёт на выходе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en-US" b="0" dirty="0" smtClean="0"/>
                  <a:t>CT)</a:t>
                </a:r>
                <a:r>
                  <a:rPr lang="ru-RU" dirty="0" smtClean="0"/>
                  <a:t>, такой что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 smtClean="0"/>
                  <a:t> </a:t>
                </a: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есть </a:t>
                </a:r>
                <a:r>
                  <a:rPr lang="ru-RU" b="1" dirty="0" err="1" smtClean="0"/>
                  <a:t>зашифрование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:r>
                  <a:rPr lang="ru-RU" dirty="0" smtClean="0"/>
                  <a:t> (2)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(</a:t>
                </a:r>
                <a:r>
                  <a:rPr lang="ru-RU" b="1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</a:t>
                </a:r>
                <a:r>
                  <a:rPr lang="ru-RU" b="0" dirty="0" err="1" smtClean="0"/>
                  <a:t>шифртекст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даёт на выходе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, такое что</a:t>
                </a:r>
              </a:p>
              <a:p>
                <a:pPr marL="0" indent="0" algn="ctr">
                  <a:buNone/>
                </a:pP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это </a:t>
                </a:r>
                <a:r>
                  <a:rPr lang="ru-RU" b="1" dirty="0" err="1" smtClean="0"/>
                  <a:t>расшифрование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 smtClean="0"/>
                  <a:t> 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 smtClean="0"/>
                  <a:t>.</a:t>
                </a:r>
                <a:endParaRPr lang="en-US" b="0" dirty="0" smtClean="0"/>
              </a:p>
              <a:p>
                <a:endParaRPr lang="en-US" b="0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942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Шифр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 smtClean="0"/>
                  <a:t>(3)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 smtClean="0"/>
                  <a:t> обращает функци</a:t>
                </a:r>
                <a:r>
                  <a:rPr lang="ru-RU" dirty="0" smtClean="0"/>
                  <a:t>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b="0" dirty="0" smtClean="0"/>
                  <a:t>)</a:t>
                </a:r>
                <a:r>
                  <a:rPr lang="en-US" b="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множество ключей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1" dirty="0" smtClean="0"/>
                  <a:t> – </a:t>
                </a:r>
                <a:r>
                  <a:rPr lang="ru-RU" b="1" dirty="0" smtClean="0"/>
                  <a:t>множество сообщений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ru-RU" b="1" dirty="0" smtClean="0"/>
                  <a:t>– множество </a:t>
                </a:r>
                <a:r>
                  <a:rPr lang="ru-RU" b="1" dirty="0" err="1" smtClean="0"/>
                  <a:t>шифртекстов</a:t>
                </a:r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шифром  Шеннона, определённым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называют пару функций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которых выполняются свойства (1) – (3).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31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dirty="0" smtClean="0"/>
                  <a:t>)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000…00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111…11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- </a:t>
                </a:r>
                <a:r>
                  <a:rPr lang="ru-RU" dirty="0" smtClean="0"/>
                  <a:t>двоичный вектор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000…00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111…11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произвольной длины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вектор, длины не больше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48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dirty="0" smtClean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)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) – </a:t>
                </a:r>
                <a:r>
                  <a:rPr lang="ru-RU" dirty="0"/>
                  <a:t>конкатенация векторов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 smtClean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я координата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b="0" dirty="0" smtClean="0"/>
                  <a:t>- </a:t>
                </a:r>
                <a:r>
                  <a:rPr lang="ru-RU" b="0" dirty="0" err="1" smtClean="0"/>
                  <a:t>подвектор</a:t>
                </a:r>
                <a:r>
                  <a:rPr lang="ru-RU" b="0" dirty="0" smtClean="0"/>
                  <a:t>, полученный из координат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941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Нотация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, </a:t>
                </a:r>
                <a:r>
                  <a:rPr lang="ru-RU" dirty="0" smtClean="0"/>
                  <a:t>выбранный случайно равновероятно</a:t>
                </a:r>
                <a:r>
                  <a:rPr lang="en-US" dirty="0" smtClean="0"/>
                  <a:t> (</a:t>
                </a:r>
                <a:r>
                  <a:rPr lang="ru-RU" dirty="0" smtClean="0"/>
                  <a:t>если не указано явно иное распределение)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– выбор случайного равновероятного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</a:t>
                </a:r>
                <a:r>
                  <a:rPr lang="en-US" dirty="0"/>
                  <a:t>(</a:t>
                </a:r>
                <a:r>
                  <a:rPr lang="ru-RU" dirty="0"/>
                  <a:t>если не указано явно иное распределение)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b="0" dirty="0" smtClean="0"/>
                  <a:t> – вероятность события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О.Т. (</a:t>
                </a:r>
                <a:r>
                  <a:rPr lang="en-US" dirty="0" smtClean="0"/>
                  <a:t>P.T.</a:t>
                </a:r>
                <a:r>
                  <a:rPr lang="ru-RU" dirty="0" smtClean="0"/>
                  <a:t>)</a:t>
                </a:r>
                <a:r>
                  <a:rPr lang="en-US" dirty="0" smtClean="0"/>
                  <a:t> – </a:t>
                </a:r>
                <a:r>
                  <a:rPr lang="ru-RU" dirty="0" smtClean="0"/>
                  <a:t>Открытый текст (</a:t>
                </a:r>
                <a:r>
                  <a:rPr lang="en-US" dirty="0" smtClean="0"/>
                  <a:t>Plain Text)</a:t>
                </a:r>
              </a:p>
              <a:p>
                <a:pPr marL="0" indent="0">
                  <a:buNone/>
                </a:pPr>
                <a:r>
                  <a:rPr lang="ru-RU" dirty="0" smtClean="0"/>
                  <a:t>Ш.Т (</a:t>
                </a:r>
                <a:r>
                  <a:rPr lang="en-US" dirty="0" smtClean="0"/>
                  <a:t>C.T.) </a:t>
                </a:r>
                <a:r>
                  <a:rPr lang="ru-RU" dirty="0" smtClean="0"/>
                  <a:t>–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(</a:t>
                </a:r>
                <a:r>
                  <a:rPr lang="en-US" dirty="0" smtClean="0"/>
                  <a:t>Cipher Text)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63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Корректность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04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Одноразовый блокнот</a:t>
            </a:r>
            <a:r>
              <a:rPr lang="en-US" dirty="0" smtClean="0"/>
              <a:t> </a:t>
            </a:r>
            <a:r>
              <a:rPr lang="ru-RU" dirty="0" smtClean="0"/>
              <a:t>переменной длины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</a:t>
                </a:r>
                <a:r>
                  <a:rPr lang="en-US" b="0" dirty="0" smtClean="0"/>
                  <a:t> </a:t>
                </a:r>
                <a:r>
                  <a:rPr lang="ru-RU" b="0" dirty="0" smtClean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 smtClean="0"/>
                  <a:t> - </a:t>
                </a:r>
                <a:r>
                  <a:rPr lang="ru-RU" b="0" dirty="0" smtClean="0"/>
                  <a:t>побитное сложение по модулю 2 (</a:t>
                </a:r>
                <a:r>
                  <a:rPr lang="en-US" b="0" dirty="0" smtClean="0"/>
                  <a:t>XOR)</a:t>
                </a:r>
                <a:r>
                  <a:rPr lang="ru-RU" b="0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Корректность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27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курса</a:t>
            </a:r>
            <a:r>
              <a:rPr lang="en-US" dirty="0" smtClean="0"/>
              <a:t> (2)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081846" cy="4408121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Тест в начале каждой пары</a:t>
            </a:r>
          </a:p>
          <a:p>
            <a:pPr lvl="1"/>
            <a:r>
              <a:rPr lang="ru-RU" dirty="0" smtClean="0"/>
              <a:t>3-5 минут</a:t>
            </a:r>
          </a:p>
          <a:p>
            <a:pPr lvl="1"/>
            <a:r>
              <a:rPr lang="ru-RU" dirty="0" smtClean="0"/>
              <a:t>1 вопрос</a:t>
            </a:r>
          </a:p>
          <a:p>
            <a:pPr lvl="1"/>
            <a:r>
              <a:rPr lang="ru-RU" dirty="0" smtClean="0"/>
              <a:t>Ответ на листке не больше половины </a:t>
            </a:r>
            <a:r>
              <a:rPr lang="en-US" dirty="0" smtClean="0"/>
              <a:t>a4</a:t>
            </a:r>
            <a:r>
              <a:rPr lang="ru-RU" dirty="0" smtClean="0"/>
              <a:t> и не меньше четверти а4</a:t>
            </a:r>
          </a:p>
          <a:p>
            <a:pPr lvl="1"/>
            <a:r>
              <a:rPr lang="ru-RU" dirty="0" smtClean="0"/>
              <a:t>Нельзя пользоваться телефонами и конспектами, а также соседями</a:t>
            </a:r>
          </a:p>
          <a:p>
            <a:pPr lvl="1"/>
            <a:r>
              <a:rPr lang="ru-RU" dirty="0" smtClean="0"/>
              <a:t>При опоздании ждём в коридоре</a:t>
            </a:r>
          </a:p>
          <a:p>
            <a:r>
              <a:rPr lang="ru-RU" dirty="0" smtClean="0"/>
              <a:t>Лекция</a:t>
            </a:r>
          </a:p>
          <a:p>
            <a:r>
              <a:rPr lang="ru-RU" dirty="0" smtClean="0"/>
              <a:t>Лабораторная</a:t>
            </a:r>
            <a:r>
              <a:rPr lang="en-US" dirty="0" smtClean="0"/>
              <a:t>/</a:t>
            </a:r>
            <a:r>
              <a:rPr lang="ru-RU" dirty="0" smtClean="0"/>
              <a:t>семинар</a:t>
            </a:r>
          </a:p>
          <a:p>
            <a:pPr lvl="1"/>
            <a:r>
              <a:rPr lang="ru-RU" dirty="0" smtClean="0"/>
              <a:t>Сдача и защита </a:t>
            </a:r>
            <a:r>
              <a:rPr lang="ru-RU" dirty="0" err="1" smtClean="0"/>
              <a:t>дз</a:t>
            </a:r>
            <a:endParaRPr lang="ru-RU" dirty="0" smtClean="0"/>
          </a:p>
          <a:p>
            <a:pPr lvl="1"/>
            <a:r>
              <a:rPr lang="ru-RU" dirty="0" smtClean="0"/>
              <a:t>Разбор заданий</a:t>
            </a:r>
          </a:p>
          <a:p>
            <a:pPr lvl="1"/>
            <a:r>
              <a:rPr lang="ru-RU" dirty="0" smtClean="0"/>
              <a:t>Сдача лабораторных работ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675" y="365125"/>
            <a:ext cx="21431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6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Шифр подстановки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конечный алфавит.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. для которого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</a:t>
                </a:r>
                <a:r>
                  <a:rPr lang="en-US" b="0" dirty="0" smtClean="0"/>
                  <a:t> </a:t>
                </a:r>
                <a:r>
                  <a:rPr lang="ru-RU" b="0" dirty="0" smtClean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– </a:t>
                </a:r>
                <a:r>
                  <a:rPr lang="ru-RU" dirty="0" smtClean="0"/>
                  <a:t>множество всех подстановок над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</a:t>
                </a:r>
                <a:r>
                  <a:rPr lang="ru-RU" dirty="0" smtClean="0"/>
                  <a:t>ун</a:t>
                </a:r>
                <a:r>
                  <a:rPr lang="ru-RU" b="0" dirty="0" smtClean="0"/>
                  <a:t>кция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Корректность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[0]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),…,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1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</a:t>
            </a:r>
            <a:r>
              <a:rPr lang="ru-RU" dirty="0" smtClean="0"/>
              <a:t>Аддитивный одноразовый блокнот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шифр Шеннона</a:t>
                </a:r>
                <a:r>
                  <a:rPr lang="ru-RU" dirty="0" smtClean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b="0" dirty="0" smtClean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dirty="0"/>
                  <a:t>функция</a:t>
                </a:r>
                <a:r>
                  <a:rPr lang="ru-RU" b="0" dirty="0" smtClean="0"/>
                  <a:t> </a:t>
                </a:r>
                <a:r>
                  <a:rPr lang="ru-RU" b="1" dirty="0" err="1" smtClean="0"/>
                  <a:t>зашифрования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 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 smtClean="0"/>
                  <a:t> и </a:t>
                </a:r>
                <a:r>
                  <a:rPr lang="ru-RU" b="0" dirty="0" err="1" smtClean="0"/>
                  <a:t>шифртекста</a:t>
                </a:r>
                <a:r>
                  <a:rPr lang="ru-RU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функция </a:t>
                </a:r>
                <a:r>
                  <a:rPr lang="ru-RU" b="1" dirty="0" err="1" smtClean="0"/>
                  <a:t>расшифрования</a:t>
                </a:r>
                <a:r>
                  <a:rPr lang="ru-RU" b="0" dirty="0" smtClean="0"/>
                  <a:t> определена как</a:t>
                </a:r>
                <a:r>
                  <a:rPr lang="en-US" b="0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,покоординатно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Корректность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41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шифра Шеннона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Цель шифра Шеннона – обеспечение </a:t>
                </a:r>
                <a:r>
                  <a:rPr lang="ru-RU" b="1" dirty="0" smtClean="0"/>
                  <a:t>секретности</a:t>
                </a:r>
                <a:r>
                  <a:rPr lang="ru-RU" dirty="0" smtClean="0"/>
                  <a:t> передаваемых сообщений по открытому каналу</a:t>
                </a:r>
              </a:p>
              <a:p>
                <a:r>
                  <a:rPr lang="ru-RU" dirty="0" smtClean="0"/>
                  <a:t>Для обеспечения секретности необходим общий секретный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неизвестный для </a:t>
                </a:r>
                <a:r>
                  <a:rPr lang="ru-RU" dirty="0"/>
                  <a:t>з</a:t>
                </a:r>
                <a:r>
                  <a:rPr lang="ru-RU" dirty="0" smtClean="0"/>
                  <a:t>лоумышленника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447128" y="3578530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Alice</a:t>
              </a:r>
              <a:endParaRPr lang="en-US" sz="3200" dirty="0"/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68295" y="3578530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327725" y="4280507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11" y="5733676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Выноска-облако 13"/>
              <p:cNvSpPr/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" name="Выноска-облако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03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Очевидный вопрос – что понимать под стойкостью шифра?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Стойкость – метрика качества шифра.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r>
                  <a:rPr lang="ru-RU" dirty="0" smtClean="0"/>
                  <a:t>Попытка 1</a:t>
                </a:r>
                <a:r>
                  <a:rPr lang="en-US" dirty="0" smtClean="0"/>
                  <a:t>: </a:t>
                </a:r>
                <a:r>
                  <a:rPr lang="ru-RU" dirty="0" smtClean="0"/>
                  <a:t>размер ключа </a:t>
                </a:r>
              </a:p>
              <a:p>
                <a:pPr lvl="1"/>
                <a:r>
                  <a:rPr lang="ru-RU" dirty="0" smtClean="0"/>
                  <a:t>Чем больше ключ, тем сложнее перебрать все возможные варианты. Длина ключа как параметр стойкости.</a:t>
                </a:r>
              </a:p>
              <a:p>
                <a:pPr lvl="1"/>
                <a:r>
                  <a:rPr lang="ru-RU" dirty="0" smtClean="0"/>
                  <a:t>Но возможны и другие атаки, кроме перебора, например частотный анализ</a:t>
                </a:r>
              </a:p>
              <a:p>
                <a:pPr lvl="1"/>
                <a:r>
                  <a:rPr lang="ru-RU" dirty="0" smtClean="0"/>
                  <a:t>Пример – шифр подстановки,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</m:t>
                        </m:r>
                      </m:sup>
                    </m:sSup>
                  </m:oMath>
                </a14:m>
                <a:r>
                  <a:rPr lang="ru-RU" dirty="0" smtClean="0"/>
                  <a:t>, но возможна полиномиальная частотная атака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00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Попытка 2</a:t>
            </a:r>
            <a:r>
              <a:rPr lang="en-US" dirty="0" smtClean="0"/>
              <a:t>: </a:t>
            </a:r>
            <a:r>
              <a:rPr lang="ru-RU" dirty="0" smtClean="0"/>
              <a:t>малая вероятность </a:t>
            </a:r>
            <a:r>
              <a:rPr lang="ru-RU" dirty="0" err="1" smtClean="0"/>
              <a:t>расшифрования</a:t>
            </a:r>
            <a:endParaRPr lang="ru-RU" dirty="0" smtClean="0"/>
          </a:p>
          <a:p>
            <a:pPr lvl="1"/>
            <a:r>
              <a:rPr lang="ru-RU" dirty="0" smtClean="0"/>
              <a:t>Чем меньше вероятность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для злоумышленника, тем более стойкий шифр. Вероятность </a:t>
            </a:r>
            <a:r>
              <a:rPr lang="ru-RU" dirty="0" err="1" smtClean="0"/>
              <a:t>расшифрования</a:t>
            </a:r>
            <a:r>
              <a:rPr lang="ru-RU" dirty="0" smtClean="0"/>
              <a:t> как параметр стойкости.</a:t>
            </a:r>
          </a:p>
          <a:p>
            <a:pPr lvl="1"/>
            <a:r>
              <a:rPr lang="ru-RU" dirty="0" smtClean="0"/>
              <a:t>Но тогда шифр определённый на коротких сообщениях, например 1 бит, менее стойкий чем шифр, определённый на длинных сообщениях, так как велика возможность «угадать» сообщение.</a:t>
            </a:r>
          </a:p>
          <a:p>
            <a:pPr lvl="1"/>
            <a:r>
              <a:rPr lang="ru-RU" dirty="0" smtClean="0"/>
              <a:t>Иными словами, невозможно обеспечить стойкость при шифровании однобитного сообщения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09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 smtClean="0"/>
                  <a:t>Попытка 3</a:t>
                </a:r>
                <a:r>
                  <a:rPr lang="en-US" dirty="0" smtClean="0"/>
                  <a:t>: </a:t>
                </a:r>
                <a:r>
                  <a:rPr lang="ru-RU" b="1" dirty="0" smtClean="0"/>
                  <a:t>равная</a:t>
                </a:r>
                <a:r>
                  <a:rPr lang="ru-RU" dirty="0" smtClean="0"/>
                  <a:t> вероятность </a:t>
                </a:r>
                <a:r>
                  <a:rPr lang="ru-RU" dirty="0" err="1" smtClean="0"/>
                  <a:t>расшифрования</a:t>
                </a:r>
                <a:endParaRPr lang="ru-RU" dirty="0" smtClean="0"/>
              </a:p>
              <a:p>
                <a:pPr lvl="1"/>
                <a:r>
                  <a:rPr lang="ru-RU" sz="2600" dirty="0" smtClean="0"/>
                  <a:t>При данном </a:t>
                </a:r>
                <a:r>
                  <a:rPr lang="ru-RU" sz="2600" dirty="0" err="1" smtClean="0"/>
                  <a:t>шифртексте</a:t>
                </a:r>
                <a:r>
                  <a:rPr lang="ru-RU" sz="2600" dirty="0" smtClean="0"/>
                  <a:t> вероятность расшифрованы его в любой открытый текст </a:t>
                </a:r>
                <a:r>
                  <a:rPr lang="ru-RU" sz="2600" b="1" dirty="0" smtClean="0"/>
                  <a:t>одинакова</a:t>
                </a:r>
                <a:endParaRPr lang="ru-RU" sz="2600" b="1" dirty="0"/>
              </a:p>
              <a:p>
                <a:pPr lvl="1"/>
                <a:r>
                  <a:rPr lang="ru-RU" sz="2600" dirty="0" smtClean="0"/>
                  <a:t>Пример нестойкого шифра</a:t>
                </a:r>
                <a:r>
                  <a:rPr lang="en-US" sz="2600" dirty="0" smtClean="0"/>
                  <a:t>:</a:t>
                </a:r>
                <a:r>
                  <a:rPr lang="ru-RU" sz="2600" dirty="0" smtClean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6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dirty="0" smtClean="0"/>
                  <a:t> </a:t>
                </a:r>
                <a:r>
                  <a:rPr lang="en-US" sz="2600" dirty="0" smtClean="0"/>
                  <a:t>– </a:t>
                </a:r>
                <a:r>
                  <a:rPr lang="ru-RU" sz="2600" dirty="0" smtClean="0"/>
                  <a:t>шифр </a:t>
                </a:r>
                <a:r>
                  <a:rPr lang="ru-RU" sz="2600" dirty="0"/>
                  <a:t>Ш</a:t>
                </a:r>
                <a:r>
                  <a:rPr lang="ru-RU" sz="2600" dirty="0" smtClean="0"/>
                  <a:t>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600" dirty="0" smtClean="0"/>
              </a:p>
              <a:p>
                <a:pPr marL="457200" lvl="1" indent="0" algn="ctr">
                  <a:buNone/>
                </a:pPr>
                <a:r>
                  <a:rPr lang="en-US" sz="26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600" b="0" i="0" dirty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b="0" i="0" dirty="0" smtClean="0">
                    <a:latin typeface="Cambria Math" panose="02040503050406030204" pitchFamily="18" charset="0"/>
                  </a:rPr>
                  <a:t>,</a:t>
                </a:r>
              </a:p>
              <a:p>
                <a:pPr marL="457200" lvl="1" indent="0" algn="ctr">
                  <a:buNone/>
                </a:pPr>
                <a:r>
                  <a:rPr lang="en-US" sz="2600" b="0" i="0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600" b="0" i="0" dirty="0" smtClean="0">
                    <a:latin typeface="Cambria Math" panose="02040503050406030204" pitchFamily="18" charset="0"/>
                  </a:rPr>
                  <a:t>, </a:t>
                </a:r>
                <a:endParaRPr lang="en-US" sz="2600" b="0" i="1" dirty="0" smtClean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&gt;|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600" b="0" i="0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0" dirty="0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)∈</m:t>
                      </m:r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600" b="0" i="1" dirty="0" smtClean="0"/>
              </a:p>
              <a:p>
                <a:pPr marL="457200" lvl="1" indent="258763">
                  <a:buNone/>
                </a:pPr>
                <a:r>
                  <a:rPr lang="en-US" sz="2600" dirty="0"/>
                  <a:t> </a:t>
                </a:r>
                <a:r>
                  <a:rPr lang="ru-RU" sz="2600" dirty="0" smtClean="0"/>
                  <a:t>Вероятность расшифровать </a:t>
                </a:r>
                <a14:m>
                  <m:oMath xmlns:m="http://schemas.openxmlformats.org/officeDocument/2006/math">
                    <m:r>
                      <a:rPr lang="ru-RU" sz="2600" b="0" i="1" smtClean="0">
                        <a:latin typeface="Cambria Math" panose="02040503050406030204" pitchFamily="18" charset="0"/>
                      </a:rPr>
                      <m:t>С</m:t>
                    </m:r>
                  </m:oMath>
                </a14:m>
                <a:r>
                  <a:rPr lang="en-US" sz="2600" dirty="0" smtClean="0"/>
                  <a:t> </a:t>
                </a:r>
                <a:r>
                  <a:rPr lang="ru-RU" sz="2600" dirty="0" smtClean="0"/>
                  <a:t>как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 smtClean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=800, </m:t>
                    </m:r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=600)</m:t>
                    </m:r>
                  </m:oMath>
                </a14:m>
                <a:r>
                  <a:rPr lang="en-US" sz="2600" dirty="0" smtClean="0"/>
                  <a:t>:</a:t>
                </a:r>
              </a:p>
              <a:p>
                <a:pPr lvl="1"/>
                <a:endParaRPr lang="en-US" sz="260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≈57%&gt;50%</m:t>
                      </m:r>
                    </m:oMath>
                  </m:oMathPara>
                </a14:m>
                <a:endParaRPr lang="ru-RU" sz="260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5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Абсолютная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Определение 1.1.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эксперимент, в котором случайная величина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равномерна распределена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b="1" dirty="0" smtClean="0"/>
                  <a:t> </a:t>
                </a:r>
              </a:p>
              <a:p>
                <a:pPr marL="0" indent="0">
                  <a:buNone/>
                </a:pPr>
                <a:endParaRPr lang="ru-RU" b="0" dirty="0" smtClean="0"/>
              </a:p>
              <a:p>
                <a:pPr marL="0" indent="0">
                  <a:buNone/>
                </a:pPr>
                <a:r>
                  <a:rPr lang="ru-RU" b="0" dirty="0" smtClean="0"/>
                  <a:t>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имеем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То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абсолютно стойким шифр</a:t>
                </a:r>
                <a:r>
                  <a:rPr lang="ru-RU" b="1" dirty="0"/>
                  <a:t>о</a:t>
                </a:r>
                <a:r>
                  <a:rPr lang="ru-RU" b="1" dirty="0" smtClean="0"/>
                  <a:t>м Шеннона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Абсолютная стойкость защищает против </a:t>
                </a:r>
                <a:r>
                  <a:rPr lang="ru-RU" b="1" dirty="0" smtClean="0"/>
                  <a:t>любых</a:t>
                </a:r>
                <a:r>
                  <a:rPr lang="ru-RU" dirty="0" smtClean="0"/>
                  <a:t> (не только эффективных) противников.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  <a:blipFill rotWithShape="0">
                <a:blip r:embed="rId2"/>
                <a:stretch>
                  <a:fillRect l="-1043" t="-2639" r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45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Эквивалентные определения</a:t>
            </a:r>
            <a:r>
              <a:rPr lang="en-US" dirty="0" smtClean="0"/>
              <a:t> </a:t>
            </a:r>
            <a:r>
              <a:rPr lang="ru-RU" dirty="0" smtClean="0"/>
              <a:t>абсолютной 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 &gt;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Переформулируем (2)</a:t>
                </a:r>
                <a:r>
                  <a:rPr lang="en-US" dirty="0" smtClean="0"/>
                  <a:t>: </a:t>
                </a:r>
                <a:r>
                  <a:rPr lang="ru-RU" dirty="0" smtClean="0"/>
                  <a:t>для каждого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существует число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ru-RU" dirty="0" smtClean="0"/>
                  <a:t>, такое что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34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фиксированный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. Выберем произвольное сообщение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17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 smtClean="0"/>
                  <a:t> - </a:t>
                </a:r>
                <a:r>
                  <a:rPr lang="ru-RU" dirty="0" smtClean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 smtClean="0"/>
                  <a:t>. Тогда следующие определения эквивалентны</a:t>
                </a:r>
                <a:r>
                  <a:rPr lang="en-US" dirty="0" smtClean="0"/>
                  <a:t>:</a:t>
                </a:r>
              </a:p>
              <a:p>
                <a:r>
                  <a:rPr lang="en-US" dirty="0" smtClean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</a:t>
                </a:r>
              </a:p>
              <a:p>
                <a:r>
                  <a:rPr lang="ru-RU" dirty="0" smtClean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r>
                  <a:rPr lang="ru-RU" dirty="0" smtClean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имеют одинаковое распределение </a:t>
                </a:r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Фиксируем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9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курса</a:t>
            </a:r>
            <a:r>
              <a:rPr lang="en-US" dirty="0" smtClean="0"/>
              <a:t> (</a:t>
            </a:r>
            <a:r>
              <a:rPr lang="ru-RU" dirty="0" smtClean="0"/>
              <a:t>3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8103577" cy="4408121"/>
          </a:xfrm>
        </p:spPr>
        <p:txBody>
          <a:bodyPr>
            <a:normAutofit/>
          </a:bodyPr>
          <a:lstStyle/>
          <a:p>
            <a:r>
              <a:rPr lang="ru-RU" dirty="0" smtClean="0"/>
              <a:t>Сдача лабораторных работ</a:t>
            </a:r>
          </a:p>
          <a:p>
            <a:pPr lvl="1"/>
            <a:r>
              <a:rPr lang="ru-RU" dirty="0" smtClean="0"/>
              <a:t>ДО начала пары необходимо загрузить их на </a:t>
            </a:r>
            <a:r>
              <a:rPr lang="en-US" dirty="0" err="1" smtClean="0"/>
              <a:t>Github</a:t>
            </a:r>
            <a:r>
              <a:rPr lang="ru-RU" dirty="0" smtClean="0"/>
              <a:t> по ссылке</a:t>
            </a:r>
          </a:p>
          <a:p>
            <a:pPr lvl="1"/>
            <a:r>
              <a:rPr lang="ru-RU" dirty="0" smtClean="0"/>
              <a:t>Написать в </a:t>
            </a:r>
            <a:r>
              <a:rPr lang="en-US" dirty="0" err="1" smtClean="0"/>
              <a:t>tg</a:t>
            </a:r>
            <a:r>
              <a:rPr lang="en-US" dirty="0" smtClean="0"/>
              <a:t> </a:t>
            </a:r>
            <a:r>
              <a:rPr lang="ru-RU" dirty="0" smtClean="0"/>
              <a:t>о загруженной работе, включить в текст сообщения фамилию</a:t>
            </a:r>
          </a:p>
          <a:p>
            <a:pPr lvl="1"/>
            <a:r>
              <a:rPr lang="ru-RU" dirty="0" smtClean="0"/>
              <a:t>На паре во время сдачи лабораторных работ заявить о желании сдать лабораторную работу</a:t>
            </a:r>
          </a:p>
          <a:p>
            <a:pPr lvl="1"/>
            <a:r>
              <a:rPr lang="ru-RU" dirty="0" smtClean="0"/>
              <a:t>При сдаче лабораторной работы необходимо продемонстрировать работу программы и ответить на теоретические вопросы, если иное не было указано в личных сообщениях после отправки работы.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675" y="365125"/>
            <a:ext cx="21431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1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969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– абсолютно стойкий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одноразовый блокнот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параметра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абсолютно стойкий шифр.</a:t>
                </a: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en-US" dirty="0" smtClean="0"/>
                  <a:t>  </a:t>
                </a:r>
                <a:r>
                  <a:rPr lang="ru-RU" dirty="0" smtClean="0"/>
                  <a:t>Для фиксированного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 и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уникального для сообщения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имеем определение (2) из </a:t>
                </a:r>
                <a:r>
                  <a:rPr lang="ru-RU" b="1" dirty="0" smtClean="0"/>
                  <a:t>Теоремы 1</a:t>
                </a:r>
                <a:r>
                  <a:rPr lang="en-US" b="1" dirty="0" smtClean="0"/>
                  <a:t>.1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17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1931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Одноразовый блокнот переменной длины – не абсолютно стойкий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1.3.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одноразовый блокнот </a:t>
                </a:r>
                <a:r>
                  <a:rPr lang="ru-RU" dirty="0" smtClean="0"/>
                  <a:t> переменной длины при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 smtClean="0"/>
                  <a:t> для </a:t>
                </a:r>
                <a:r>
                  <a:rPr lang="ru-RU" dirty="0"/>
                  <a:t>параметра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</a:t>
                </a:r>
                <a:r>
                  <a:rPr lang="ru-RU" b="1" dirty="0" smtClean="0"/>
                  <a:t>не</a:t>
                </a:r>
                <a:r>
                  <a:rPr lang="ru-RU" dirty="0" smtClean="0"/>
                  <a:t> абсолютно </a:t>
                </a:r>
                <a:r>
                  <a:rPr lang="ru-RU" dirty="0"/>
                  <a:t>стойкий шифр.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|=1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(</a:t>
                </a:r>
                <a:r>
                  <a:rPr lang="ru-RU" dirty="0" smtClean="0"/>
                  <a:t>Шифртекст длинны 1 не может иметь открытый текст длины </a:t>
                </a:r>
                <a:r>
                  <a:rPr lang="en-US" dirty="0" smtClean="0"/>
                  <a:t>&gt; 1)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не выполняется </a:t>
                </a:r>
                <a:r>
                  <a:rPr lang="ru-RU" b="1" dirty="0" smtClean="0"/>
                  <a:t>Определение 1.1</a:t>
                </a:r>
                <a:r>
                  <a:rPr lang="ru-RU" dirty="0" smtClean="0"/>
                  <a:t>. (Абсолютная стойкость).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22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Предикат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имеется некоторый элемент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мы хотим получить некоторую информацию обладая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есть функция «получения» некоторой информации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Предикатом на множестве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назовём булеву функцию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Тогда вычисление предиката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есть минимальная функция «получения» информации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функция получения информации, с выходом 1 бит)</a:t>
                </a:r>
                <a:r>
                  <a:rPr lang="en-US" dirty="0" smtClean="0"/>
                  <a:t>.</a:t>
                </a:r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Альтернативная трактовка предиката – бинарная различимость элементов множества.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66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70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0665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dirty="0" smtClean="0"/>
                  <a:t> Так как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 имеем </a:t>
                </a:r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  <a:blipFill>
                <a:blip r:embed="rId2"/>
                <a:stretch>
                  <a:fillRect l="-1043" t="-2597" r="-92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777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720505" y="1690687"/>
            <a:ext cx="10542006" cy="21479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/>
                  <a:t>4</a:t>
                </a:r>
                <a:r>
                  <a:rPr lang="ru-RU" b="1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не</a:t>
                </a:r>
                <a:r>
                  <a:rPr lang="en-US" dirty="0" smtClean="0"/>
                  <a:t> </a:t>
                </a:r>
                <a:r>
                  <a:rPr lang="ru-RU" dirty="0" smtClean="0"/>
                  <a:t>абсолютно стойкий. То есть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 smtClean="0"/>
              </a:p>
              <a:p>
                <a:pPr marL="0" indent="0" algn="ctr"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  <a:blipFill>
                <a:blip r:embed="rId2"/>
                <a:stretch>
                  <a:fillRect l="-102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5412074"/>
                <a:ext cx="10939818" cy="1684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6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2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26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sz="2600" dirty="0"/>
              </a:p>
              <a:p>
                <a:endParaRPr lang="ru-RU" sz="2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12074"/>
                <a:ext cx="10939818" cy="1684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9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1570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</a:t>
                </a:r>
                <a:r>
                  <a:rPr lang="ru-RU" dirty="0"/>
                  <a:t>распределённой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при использовании произвольного предиката на </a:t>
                </a:r>
                <a:r>
                  <a:rPr lang="ru-RU" dirty="0" err="1" smtClean="0"/>
                  <a:t>шифртекстах</a:t>
                </a:r>
                <a:r>
                  <a:rPr lang="ru-RU" dirty="0" smtClean="0"/>
                  <a:t> абсолютно стойкого шифра злоумышленник не получает информации об открытом тексте.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  <a:blipFill>
                <a:blip r:embed="rId2"/>
                <a:stretch>
                  <a:fillRect l="-102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1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4856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5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и</a:t>
                </a:r>
                <a:r>
                  <a:rPr lang="ru-RU" b="1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– независимы. Введём случайную величину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Тогда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r>
                  <a:rPr lang="ru-RU" dirty="0"/>
                  <a:t>Е</a:t>
                </a:r>
                <a:r>
                  <a:rPr lang="ru-RU" dirty="0" smtClean="0"/>
                  <a:t>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тогда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независимы</a:t>
                </a:r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 smtClean="0"/>
                  <a:t> независимы, и каждое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выберется с вероятностью, отличной от 0,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стойкий.</a:t>
                </a:r>
                <a:endParaRPr lang="ru-RU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словами, для абсолютно стойкого шифра верно равенство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То есть наличие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не даёт злоумышленнику никаких преимуществ.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275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18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639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 smtClean="0">
                    <a:latin typeface="Cambria Math" panose="02040503050406030204" pitchFamily="18" charset="0"/>
                  </a:rPr>
                  <a:t>Мера неопределённости в поведении сигнала, количество информации передаваемое сигналом, величина измерения – бит.</a:t>
                </a:r>
              </a:p>
              <a:p>
                <a:pPr marL="0" indent="0">
                  <a:buNone/>
                </a:pPr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⁡[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энтропия </a:t>
                </a:r>
                <a:r>
                  <a:rPr lang="ru-RU" b="1" dirty="0" smtClean="0"/>
                  <a:t>случайной величины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,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распределённая</a:t>
                </a:r>
                <a:endParaRPr lang="ru-RU" b="1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func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условная энтропия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 smtClean="0"/>
                  <a:t>независимы.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6390"/>
                <a:ext cx="10515600" cy="4351338"/>
              </a:xfrm>
              <a:blipFill>
                <a:blip r:embed="rId2"/>
                <a:stretch>
                  <a:fillRect l="-1043" t="-2241" r="-522" b="-2240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037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Энтропия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32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603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Эквивалентные определения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6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. Тогда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не даёт никакой информации об открытом тексте.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Принцип действия абсолютно стойкого шифра – «применить» энтропию (неопределённость) равномерно распределённого ключа к сообщению для получения равномерно распределённого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.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10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337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курса</a:t>
            </a:r>
            <a:r>
              <a:rPr lang="en-US" dirty="0" smtClean="0"/>
              <a:t> (</a:t>
            </a:r>
            <a:r>
              <a:rPr lang="ru-RU" dirty="0" smtClean="0"/>
              <a:t>4</a:t>
            </a:r>
            <a:r>
              <a:rPr lang="en-US" dirty="0" smtClean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081846" cy="4408121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Формирование оценки</a:t>
                </a:r>
                <a:r>
                  <a:rPr lang="en-US" dirty="0" smtClean="0"/>
                  <a:t>:</a:t>
                </a:r>
              </a:p>
              <a:p>
                <a:endParaRPr lang="ru-RU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∗0.9+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∗0.1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 smtClean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=1,2,3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нормированная на 1 сумма оценок по </a:t>
                </a:r>
                <a:r>
                  <a:rPr lang="ru-RU" dirty="0" err="1" smtClean="0">
                    <a:solidFill>
                      <a:srgbClr val="00B050"/>
                    </a:solidFill>
                  </a:rPr>
                  <a:t>дз</a:t>
                </a:r>
                <a:r>
                  <a:rPr lang="ru-RU" dirty="0" smtClean="0"/>
                  <a:t> за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 smtClean="0"/>
                  <a:t>-й блок 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нормированная на 1 сумма оценок по </a:t>
                </a:r>
                <a:r>
                  <a:rPr lang="ru-RU" dirty="0" smtClean="0">
                    <a:solidFill>
                      <a:srgbClr val="00B0F0"/>
                    </a:solidFill>
                  </a:rPr>
                  <a:t>тестам</a:t>
                </a:r>
                <a:r>
                  <a:rPr lang="ru-RU" dirty="0" smtClean="0"/>
                  <a:t> в начале пары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дополнительные «плюшки»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dirty="0" smtClean="0"/>
                  <a:t> – штрафы за </a:t>
                </a:r>
                <a:r>
                  <a:rPr lang="ru-RU" dirty="0" err="1" smtClean="0"/>
                  <a:t>дедлайны</a:t>
                </a:r>
                <a:endParaRPr lang="ru-RU" dirty="0" smtClean="0"/>
              </a:p>
              <a:p>
                <a:pPr lvl="1"/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081846" cy="4408121"/>
              </a:xfrm>
              <a:blipFill>
                <a:blip r:embed="rId2"/>
                <a:stretch>
                  <a:fillRect l="-968" t="-20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675" y="365125"/>
            <a:ext cx="21431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0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 (Шеннона).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Иными словами, для шифрования 1 </a:t>
                </a:r>
                <a:r>
                  <a:rPr lang="en-US" b="0" dirty="0" smtClean="0"/>
                  <a:t>Gb </a:t>
                </a:r>
                <a:r>
                  <a:rPr lang="ru-RU" b="0" dirty="0" smtClean="0"/>
                  <a:t>данных </a:t>
                </a:r>
                <a:r>
                  <a:rPr lang="ru-RU" b="1" dirty="0" smtClean="0"/>
                  <a:t>любым</a:t>
                </a:r>
                <a:r>
                  <a:rPr lang="ru-RU" b="0" dirty="0" smtClean="0"/>
                  <a:t> абсолютно стойким шифром потребуется ключ размера как минимум 1 </a:t>
                </a:r>
                <a:r>
                  <a:rPr lang="en-US" b="0" dirty="0" smtClean="0"/>
                  <a:t>Gb</a:t>
                </a:r>
                <a:r>
                  <a:rPr lang="ru-RU" dirty="0" smtClean="0"/>
                  <a:t>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Семантическая стойкость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Продолжение следует…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19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66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Связь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076" y="2081332"/>
            <a:ext cx="2152650" cy="2143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38200" y="4402062"/>
            <a:ext cx="38217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discord.gg/Vb38A6H</a:t>
            </a:r>
            <a:endParaRPr lang="ru-RU" dirty="0"/>
          </a:p>
          <a:p>
            <a:pPr algn="ctr"/>
            <a:r>
              <a:rPr lang="en-US" dirty="0" smtClean="0"/>
              <a:t>Discord</a:t>
            </a:r>
            <a:endParaRPr lang="ru-RU" dirty="0" smtClean="0"/>
          </a:p>
          <a:p>
            <a:pPr algn="ctr"/>
            <a:r>
              <a:rPr lang="ru-RU" dirty="0" smtClean="0"/>
              <a:t>(сдача </a:t>
            </a:r>
            <a:r>
              <a:rPr lang="ru-RU" dirty="0" err="1" smtClean="0"/>
              <a:t>лаб</a:t>
            </a:r>
            <a:r>
              <a:rPr lang="en-US" dirty="0" smtClean="0"/>
              <a:t> </a:t>
            </a:r>
            <a:r>
              <a:rPr lang="ru-RU" dirty="0" smtClean="0"/>
              <a:t>и </a:t>
            </a:r>
            <a:r>
              <a:rPr lang="ru-RU" dirty="0" err="1" smtClean="0"/>
              <a:t>дз</a:t>
            </a:r>
            <a:r>
              <a:rPr lang="ru-RU" dirty="0"/>
              <a:t> </a:t>
            </a:r>
            <a:r>
              <a:rPr lang="ru-RU" dirty="0" smtClean="0"/>
              <a:t>только если будем вынуждены работать по </a:t>
            </a:r>
            <a:r>
              <a:rPr lang="ru-RU" dirty="0" err="1" smtClean="0"/>
              <a:t>удалёнке</a:t>
            </a:r>
            <a:r>
              <a:rPr lang="ru-RU" dirty="0" smtClean="0"/>
              <a:t>, чат не читаю, вопросы в </a:t>
            </a:r>
            <a:r>
              <a:rPr lang="ru-RU" dirty="0" err="1" smtClean="0"/>
              <a:t>личку</a:t>
            </a:r>
            <a:r>
              <a:rPr lang="ru-RU" dirty="0" smtClean="0"/>
              <a:t> не писать)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1170" y="2081451"/>
            <a:ext cx="2085975" cy="2047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7669015" y="4402062"/>
                <a:ext cx="197028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hlinkClick r:id="rId5"/>
                  </a:rPr>
                  <a:t>https://</a:t>
                </a:r>
                <a:r>
                  <a:rPr lang="en-US" dirty="0" smtClean="0">
                    <a:hlinkClick r:id="rId5"/>
                  </a:rPr>
                  <a:t>t.me/f1589</a:t>
                </a:r>
                <a:endParaRPr lang="ru-RU" dirty="0" smtClean="0"/>
              </a:p>
              <a:p>
                <a:pPr algn="ctr"/>
                <a:r>
                  <a:rPr lang="en-US" dirty="0" smtClean="0"/>
                  <a:t>t.me</a:t>
                </a:r>
              </a:p>
              <a:p>
                <a:pPr algn="ctr"/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dirty="0" smtClean="0"/>
                  <a:t>вопросы)</a:t>
                </a:r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015" y="4402062"/>
                <a:ext cx="1970283" cy="923330"/>
              </a:xfrm>
              <a:prstGeom prst="rect">
                <a:avLst/>
              </a:prstGeom>
              <a:blipFill>
                <a:blip r:embed="rId6"/>
                <a:stretch>
                  <a:fillRect l="-2477" t="-3289" r="-2786" b="-9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47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Лабораторные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REST API </a:t>
            </a:r>
            <a:r>
              <a:rPr lang="ru-RU" sz="2600" dirty="0" smtClean="0"/>
              <a:t>служба (</a:t>
            </a:r>
            <a:r>
              <a:rPr lang="en-US" sz="2600" dirty="0" err="1" smtClean="0"/>
              <a:t>dotnet</a:t>
            </a:r>
            <a:r>
              <a:rPr lang="en-US" dirty="0" smtClean="0"/>
              <a:t>, self-hosted)</a:t>
            </a:r>
            <a:r>
              <a:rPr lang="ru-RU" sz="2600" dirty="0" smtClean="0"/>
              <a:t>.</a:t>
            </a:r>
          </a:p>
          <a:p>
            <a:endParaRPr lang="ru-RU" sz="2600" dirty="0" smtClean="0"/>
          </a:p>
          <a:p>
            <a:r>
              <a:rPr lang="ru-RU" sz="2600" dirty="0" smtClean="0"/>
              <a:t>Задача – продемонстрировать атаку на криптосистему систему с уязвимостью.</a:t>
            </a:r>
          </a:p>
          <a:p>
            <a:endParaRPr lang="ru-RU" sz="2600" dirty="0" smtClean="0"/>
          </a:p>
          <a:p>
            <a:r>
              <a:rPr lang="ru-RU" sz="2600" dirty="0" smtClean="0"/>
              <a:t>Допустимые языки программирования</a:t>
            </a:r>
            <a:r>
              <a:rPr lang="en-US" sz="2600" dirty="0" smtClean="0"/>
              <a:t>: C++, C#, Python, Java, </a:t>
            </a:r>
            <a:r>
              <a:rPr lang="ru-RU" sz="2600" dirty="0" smtClean="0"/>
              <a:t>другие?</a:t>
            </a:r>
          </a:p>
          <a:p>
            <a:endParaRPr lang="ru-RU" sz="2600" dirty="0"/>
          </a:p>
          <a:p>
            <a:r>
              <a:rPr lang="ru-RU" sz="2600" dirty="0" smtClean="0"/>
              <a:t>Подробнее</a:t>
            </a:r>
            <a:r>
              <a:rPr lang="en-US" sz="2600" dirty="0" smtClean="0"/>
              <a:t> </a:t>
            </a:r>
            <a:r>
              <a:rPr lang="ru-RU" sz="2600" dirty="0" smtClean="0"/>
              <a:t>на лабораторной работе.</a:t>
            </a:r>
            <a:endParaRPr lang="en-US" sz="2600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06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Сдача теории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Сдаётся в формате вопрос – ответ</a:t>
            </a:r>
          </a:p>
          <a:p>
            <a:pPr lvl="1"/>
            <a:r>
              <a:rPr lang="ru-RU" dirty="0" smtClean="0"/>
              <a:t>Задаётся набор различных вопросов по пройденному материалу</a:t>
            </a:r>
          </a:p>
          <a:p>
            <a:pPr lvl="1"/>
            <a:r>
              <a:rPr lang="ru-RU" dirty="0" smtClean="0"/>
              <a:t>Если на какой то вопрос ответ не получен, или получен не верный ответ – даётся время подумать или поискать ответ</a:t>
            </a:r>
          </a:p>
          <a:p>
            <a:pPr lvl="1"/>
            <a:r>
              <a:rPr lang="ru-RU" dirty="0" smtClean="0"/>
              <a:t>Количество попыток – не ограничено внутри блока</a:t>
            </a:r>
          </a:p>
          <a:p>
            <a:pPr lvl="1"/>
            <a:endParaRPr lang="ru-RU" dirty="0" smtClean="0"/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Несправедливости</a:t>
            </a:r>
            <a:r>
              <a:rPr lang="en-US" sz="28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728663" lvl="2" indent="-271463"/>
            <a:r>
              <a:rPr lang="ru-RU" sz="2400" dirty="0" smtClean="0"/>
              <a:t>Разное количество вопросов разным людям</a:t>
            </a:r>
          </a:p>
          <a:p>
            <a:pPr marL="728663" lvl="2" indent="-271463"/>
            <a:r>
              <a:rPr lang="ru-RU" sz="2400" dirty="0" smtClean="0"/>
              <a:t>Максимальное количество вопросов – не ограничено</a:t>
            </a:r>
          </a:p>
          <a:p>
            <a:pPr marL="728663" lvl="2" indent="-271463"/>
            <a:r>
              <a:rPr lang="ru-RU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Возможность не сдать теорию, даже если в </a:t>
            </a:r>
            <a:r>
              <a:rPr lang="ru-RU" sz="24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гугле</a:t>
            </a:r>
            <a:r>
              <a:rPr lang="ru-RU" sz="24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были найдены все ответы</a:t>
            </a:r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2400" dirty="0" smtClean="0">
              <a:effectLst/>
            </a:endParaRP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53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Материалы прошлого года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Курс обновляется в момент чтения. Материалы прошлого года доступны, но еженедельно обновляются.</a:t>
            </a:r>
          </a:p>
          <a:p>
            <a:r>
              <a:rPr lang="ru-RU" dirty="0" smtClean="0"/>
              <a:t>Доверять и использовать нужно только текущие материалы, т.е. материалы всех прошедших в семестре лекций и лабораторных заданий текущего блока.</a:t>
            </a:r>
          </a:p>
          <a:p>
            <a:r>
              <a:rPr lang="ru-RU" dirty="0" smtClean="0"/>
              <a:t>Не рекомендуется выполнять задания «наперёд», так как материал может измениться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43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1634</Words>
  <Application>Microsoft Office PowerPoint</Application>
  <PresentationFormat>Широкоэкранный</PresentationFormat>
  <Paragraphs>422</Paragraphs>
  <Slides>52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Тема Office</vt:lpstr>
      <vt:lpstr>Прикладная Криптография: Симметричные криптосистемы Абсолютная и Cемантическая стойкость</vt:lpstr>
      <vt:lpstr>Структура курса</vt:lpstr>
      <vt:lpstr>Структура курса (2)</vt:lpstr>
      <vt:lpstr>Структура курса (3)</vt:lpstr>
      <vt:lpstr>Структура курса (4)</vt:lpstr>
      <vt:lpstr>Связь</vt:lpstr>
      <vt:lpstr>Лабораторные работы</vt:lpstr>
      <vt:lpstr>Сдача теории</vt:lpstr>
      <vt:lpstr>Материалы прошлого года</vt:lpstr>
      <vt:lpstr>Материалы прошлого года</vt:lpstr>
      <vt:lpstr>Обратная связь и пожелания по курсу</vt:lpstr>
      <vt:lpstr>Историческая задача криптографической защите информации</vt:lpstr>
      <vt:lpstr>Способы построения и анализа криптосистем</vt:lpstr>
      <vt:lpstr>Современная задача криптографической защиты информации</vt:lpstr>
      <vt:lpstr>Способы построения и анализа криптосистем</vt:lpstr>
      <vt:lpstr>Способы построения и анализа криптосистем</vt:lpstr>
      <vt:lpstr>Сведение стойкости (Security Reduction)</vt:lpstr>
      <vt:lpstr>Сведение стойкости (Security Reduction)</vt:lpstr>
      <vt:lpstr>Сведение стойкости (Security Reduction)</vt:lpstr>
      <vt:lpstr>Сведение стойкости (Security Reduction)</vt:lpstr>
      <vt:lpstr>Сведение стойкости (Security Reduction)</vt:lpstr>
      <vt:lpstr>Сведение стойкости криптографический примитивов</vt:lpstr>
      <vt:lpstr>Шифр Шеннона</vt:lpstr>
      <vt:lpstr>Шифр Шеннона</vt:lpstr>
      <vt:lpstr>Нотация</vt:lpstr>
      <vt:lpstr>Нотация</vt:lpstr>
      <vt:lpstr>Нотация</vt:lpstr>
      <vt:lpstr>Пример: Одноразовый блокнот</vt:lpstr>
      <vt:lpstr>Пример: Одноразовый блокнот переменной длины</vt:lpstr>
      <vt:lpstr>Пример: Шифр подстановки</vt:lpstr>
      <vt:lpstr>Пример: Аддитивный одноразовый блокнот</vt:lpstr>
      <vt:lpstr>Цель шифра Шеннона</vt:lpstr>
      <vt:lpstr>Понятие стойкости</vt:lpstr>
      <vt:lpstr>Понятие стойкости</vt:lpstr>
      <vt:lpstr>Понятие стойкости</vt:lpstr>
      <vt:lpstr>Абсолютная стойкость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Одноразовый блокнот – абсолютно стойкий шифр</vt:lpstr>
      <vt:lpstr>Одноразовый блокнот переменной длины – не абсолютно стойкий шифр</vt:lpstr>
      <vt:lpstr>Предикат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Энтропия</vt:lpstr>
      <vt:lpstr>Энтропия</vt:lpstr>
      <vt:lpstr>Эквивалентные определения</vt:lpstr>
      <vt:lpstr>Плохие новости</vt:lpstr>
      <vt:lpstr>Семантическая стойкость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470</cp:revision>
  <dcterms:created xsi:type="dcterms:W3CDTF">2018-08-24T12:25:18Z</dcterms:created>
  <dcterms:modified xsi:type="dcterms:W3CDTF">2024-09-09T12:01:25Z</dcterms:modified>
</cp:coreProperties>
</file>