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3E6730-72E1-4407-81A7-B343C00F2E93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  <p14:sldId id="271"/>
            <p14:sldId id="269"/>
            <p14:sldId id="270"/>
            <p14:sldId id="272"/>
            <p14:sldId id="273"/>
          </p14:sldIdLst>
        </p14:section>
        <p14:section name="Раздел без заголовка" id="{27A9ADDB-4475-44FA-A290-C4E677A0C1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6BCDF-FE4B-4BB2-9439-F0C8EDF360A4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возможно вычислить?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 теоретическое вычисление любого алгоритма из полиномиального числа шагов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Каким может быть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Очевидно, некоторой «разумной» ограниченной величиной…. Например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Итого мы имеем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возможность получить вычислительные мощности порядка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полином</a:t>
                </a:r>
              </a:p>
              <a:p>
                <a:r>
                  <a:rPr lang="ru-RU" dirty="0" smtClean="0"/>
                  <a:t>Можем наращивать вычислительные мощности </a:t>
                </a:r>
                <a:r>
                  <a:rPr lang="ru-RU" dirty="0" err="1" smtClean="0"/>
                  <a:t>полиномиально</a:t>
                </a:r>
                <a:endParaRPr lang="ru-RU" dirty="0" smtClean="0"/>
              </a:p>
              <a:p>
                <a:r>
                  <a:rPr lang="ru-RU" dirty="0" smtClean="0"/>
                  <a:t>Т.е. имея задачу, сложность вычисления которой растёт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от размера входа, мы можем решить её, наращивая мощности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1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 теоретическое вычисление любого алгоритма из полиномиального числа шагов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экспоненциальных рост, т.е. (для примера) рост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Из «здравого смысла» следует, что при увеличении роста сложности, студенту необходимо не только искать больше студентов – групп - факультетов – вузов, но и уходить с каждым разом в более укрупнённые объекты.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Экспоненты (показательные функции, факториалы) растут много быстрее полиномов, и мы не можем «угнаться» за их порядком роста, наращивая </a:t>
                </a:r>
                <a:r>
                  <a:rPr lang="ru-RU" dirty="0" err="1" smtClean="0"/>
                  <a:t>можности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вычислительной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764887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«разумная» ограниченная величина – полиномиальная</a:t>
            </a:r>
          </a:p>
          <a:p>
            <a:r>
              <a:rPr lang="ru-RU" dirty="0" smtClean="0"/>
              <a:t>Экспоненциальная - недостижимая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PSPACE – </a:t>
            </a:r>
            <a:r>
              <a:rPr lang="ru-RU" dirty="0" smtClean="0"/>
              <a:t>класс задач, имеющих полиномиальных размер входных данных (т.е. данные «разумных размеров»)</a:t>
            </a:r>
          </a:p>
          <a:p>
            <a:r>
              <a:rPr lang="ru-RU" dirty="0" smtClean="0"/>
              <a:t>Классы вне </a:t>
            </a:r>
            <a:r>
              <a:rPr lang="en-US" dirty="0" smtClean="0"/>
              <a:t>PSPACE </a:t>
            </a:r>
            <a:r>
              <a:rPr lang="ru-RU" dirty="0" smtClean="0"/>
              <a:t>– </a:t>
            </a:r>
            <a:r>
              <a:rPr lang="ru-RU" dirty="0" err="1" smtClean="0"/>
              <a:t>невычислимы</a:t>
            </a:r>
            <a:r>
              <a:rPr lang="ru-RU" dirty="0" smtClean="0"/>
              <a:t>, т.к. требуют </a:t>
            </a:r>
            <a:r>
              <a:rPr lang="ru-RU" dirty="0" err="1" smtClean="0"/>
              <a:t>неполиномиального</a:t>
            </a:r>
            <a:r>
              <a:rPr lang="ru-RU" dirty="0" smtClean="0"/>
              <a:t> числа операций для обработки ввода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 </a:t>
            </a:r>
            <a:r>
              <a:rPr lang="ru-RU" dirty="0" smtClean="0"/>
              <a:t>– класс задач, решаемых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(определённым известным наперёд образом) за полиномиальное время (т.е. вычислимые задачи)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976574" y="454624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8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вычислительной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62611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NP – </a:t>
            </a:r>
            <a:r>
              <a:rPr lang="ru-RU" dirty="0" smtClean="0"/>
              <a:t>класс задач, решаемых за полиномиальное время, «при наличии ответа» (т.е. задачи, для которых проверить ответ возможно за полиномиальное время) (более формально решаемых за полиномиальное время на недетерминированной машине Тьюринга).</a:t>
            </a:r>
            <a:endParaRPr lang="ru-RU" dirty="0"/>
          </a:p>
          <a:p>
            <a:r>
              <a:rPr lang="ru-RU" dirty="0" smtClean="0"/>
              <a:t>Оказывается, что внутри класса</a:t>
            </a:r>
            <a:r>
              <a:rPr lang="en-US" dirty="0" smtClean="0"/>
              <a:t> NP </a:t>
            </a:r>
            <a:r>
              <a:rPr lang="ru-RU" dirty="0" smtClean="0"/>
              <a:t>часть задач связаны (т.е. решение одной задачи даёт возможность решения других)</a:t>
            </a:r>
          </a:p>
          <a:p>
            <a:r>
              <a:rPr lang="en-US" dirty="0" smtClean="0"/>
              <a:t>NP-complete </a:t>
            </a:r>
            <a:r>
              <a:rPr lang="ru-RU" dirty="0" smtClean="0"/>
              <a:t>– наиболее сложные </a:t>
            </a:r>
            <a:r>
              <a:rPr lang="en-US" dirty="0" smtClean="0"/>
              <a:t>NP </a:t>
            </a:r>
            <a:r>
              <a:rPr lang="ru-RU" dirty="0" smtClean="0"/>
              <a:t>задачи, решению любой из которых решает все другие задачи </a:t>
            </a:r>
            <a:r>
              <a:rPr lang="en-US" dirty="0" smtClean="0"/>
              <a:t>NP-complete </a:t>
            </a:r>
            <a:r>
              <a:rPr lang="ru-RU" dirty="0" smtClean="0"/>
              <a:t>и </a:t>
            </a:r>
            <a:r>
              <a:rPr lang="en-US" dirty="0" smtClean="0"/>
              <a:t>NP</a:t>
            </a:r>
            <a:endParaRPr lang="en-US" dirty="0"/>
          </a:p>
          <a:p>
            <a:r>
              <a:rPr lang="ru-RU" dirty="0" smtClean="0"/>
              <a:t>Как связаны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 </a:t>
            </a:r>
            <a:r>
              <a:rPr lang="ru-RU" dirty="0" smtClean="0"/>
              <a:t>и </a:t>
            </a:r>
            <a:r>
              <a:rPr lang="en-US" dirty="0" smtClean="0"/>
              <a:t>NP-complete?</a:t>
            </a:r>
            <a:r>
              <a:rPr lang="ru-RU" dirty="0" smtClean="0"/>
              <a:t> Никто не знает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718997" y="3129567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976570" y="4726546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034529" y="3129567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467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NP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Существую задачи, которые возможно проверить, но невозможно (вычислительно) решить</a:t>
            </a:r>
          </a:p>
          <a:p>
            <a:endParaRPr lang="ru-RU" dirty="0" smtClean="0"/>
          </a:p>
          <a:p>
            <a:r>
              <a:rPr lang="ru-RU" dirty="0" smtClean="0"/>
              <a:t>Математически доказанная асимметрия</a:t>
            </a:r>
          </a:p>
          <a:p>
            <a:endParaRPr lang="ru-RU" dirty="0" smtClean="0"/>
          </a:p>
          <a:p>
            <a:r>
              <a:rPr lang="ru-RU" dirty="0" smtClean="0"/>
              <a:t>Счастье </a:t>
            </a:r>
            <a:r>
              <a:rPr lang="ru-RU" dirty="0" err="1" smtClean="0"/>
              <a:t>криптографов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5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P=NP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задачи, которые легко проверить, возможно легко решить</a:t>
            </a:r>
          </a:p>
          <a:p>
            <a:endParaRPr lang="ru-RU" dirty="0" smtClean="0"/>
          </a:p>
          <a:p>
            <a:r>
              <a:rPr lang="ru-RU" dirty="0" smtClean="0"/>
              <a:t>Позволяет решить «нерешаемые» ныне задачи</a:t>
            </a:r>
          </a:p>
          <a:p>
            <a:endParaRPr lang="ru-RU" dirty="0" smtClean="0"/>
          </a:p>
          <a:p>
            <a:r>
              <a:rPr lang="ru-RU" dirty="0" smtClean="0"/>
              <a:t>Смерть криптографии (как симметричной, так и асимметричной)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9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Квантовые 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5800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Квантовый компьютер не решает все </a:t>
            </a:r>
            <a:r>
              <a:rPr lang="en-US" dirty="0" smtClean="0"/>
              <a:t>NP </a:t>
            </a:r>
            <a:r>
              <a:rPr lang="ru-RU" dirty="0" smtClean="0"/>
              <a:t>задачи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Фактически решаются только 2 </a:t>
            </a:r>
            <a:r>
              <a:rPr lang="en-US" dirty="0" smtClean="0"/>
              <a:t>NP</a:t>
            </a:r>
            <a:r>
              <a:rPr lang="ru-RU" dirty="0" smtClean="0"/>
              <a:t> задачи – </a:t>
            </a:r>
            <a:r>
              <a:rPr lang="ru-RU" dirty="0" err="1" smtClean="0"/>
              <a:t>диксретного</a:t>
            </a:r>
            <a:r>
              <a:rPr lang="ru-RU" dirty="0" smtClean="0"/>
              <a:t> логарифмирования (факторизации) и поиска (поиска коллизий)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Ещё одно косвенное свидетельство неравенства классов </a:t>
            </a:r>
            <a:r>
              <a:rPr lang="en-US" b="0" i="0" dirty="0" smtClean="0"/>
              <a:t>N</a:t>
            </a:r>
            <a:r>
              <a:rPr lang="ru-RU" dirty="0" smtClean="0"/>
              <a:t> и </a:t>
            </a:r>
            <a:r>
              <a:rPr lang="en-US" dirty="0" smtClean="0"/>
              <a:t>NP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1825625"/>
            <a:ext cx="3935569" cy="36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Предположение 4 - </a:t>
            </a:r>
          </a:p>
          <a:p>
            <a:pPr marL="0" indent="0">
              <a:buNone/>
            </a:pPr>
            <a:r>
              <a:rPr lang="ru-RU" dirty="0" smtClean="0"/>
              <a:t>Необходимые условия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Существование алгоритма</a:t>
            </a:r>
          </a:p>
          <a:p>
            <a:r>
              <a:rPr lang="ru-RU" dirty="0" smtClean="0"/>
              <a:t>Конечное число шагов</a:t>
            </a:r>
          </a:p>
          <a:p>
            <a:r>
              <a:rPr lang="ru-RU" dirty="0" smtClean="0"/>
              <a:t>Полиномиальной ограниченное пространство входов-выходов (скорее всего)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Достаточные</a:t>
            </a:r>
            <a:r>
              <a:rPr lang="en-US" smtClean="0"/>
              <a:t>:</a:t>
            </a:r>
            <a:endParaRPr lang="ru-RU" dirty="0" smtClean="0"/>
          </a:p>
          <a:p>
            <a:r>
              <a:rPr lang="ru-RU" dirty="0" smtClean="0"/>
              <a:t>Полиномиальная скорость роста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39464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 теории способны вычислить компьютеры?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понимается под «вычислимостью», т.е. под теоретической или практической возможностью ответ на некоторую поставленную задачу?</a:t>
            </a:r>
          </a:p>
          <a:p>
            <a:r>
              <a:rPr lang="ru-RU" dirty="0" smtClean="0"/>
              <a:t>В идеале ходим разделить класс вычислительных задач на 2 класса – вычислимые и невычислимые и научиться однозначно определять произвольную задачу в один из классов </a:t>
            </a:r>
          </a:p>
          <a:p>
            <a:r>
              <a:rPr lang="ru-RU" dirty="0" smtClean="0"/>
              <a:t>Теория алгоритмов, теория автоматов, теория сложности вычислений….</a:t>
            </a:r>
          </a:p>
          <a:p>
            <a:r>
              <a:rPr lang="ru-RU" dirty="0" smtClean="0"/>
              <a:t>…. Никто не знает ответа на данный вопрос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6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391991" y="4236567"/>
            <a:ext cx="8653529" cy="2240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Машина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Предположение 1 – возможно решить любые задачи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Алан Тьюринг 1936 – </a:t>
            </a:r>
            <a:r>
              <a:rPr lang="en-US" dirty="0" smtClean="0"/>
              <a:t>Halting Problem</a:t>
            </a:r>
            <a:r>
              <a:rPr lang="ru-RU" dirty="0" smtClean="0"/>
              <a:t> (Проблема остановки)</a:t>
            </a:r>
            <a:r>
              <a:rPr lang="en-US" dirty="0" smtClean="0"/>
              <a:t> </a:t>
            </a:r>
            <a:r>
              <a:rPr lang="ru-RU" dirty="0" smtClean="0"/>
              <a:t>– задача определения «остановится» ли заданная программа для заданного входа.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57352" y="4759705"/>
            <a:ext cx="2614411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 </a:t>
            </a:r>
            <a:r>
              <a:rPr lang="en-US" dirty="0" smtClean="0"/>
              <a:t>Halting Problem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74923" y="4759705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Инверсия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85175" y="4759705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Копирование</a:t>
            </a:r>
            <a:endParaRPr lang="ru-RU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3754192" y="5099451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754192" y="5807499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6971763" y="5500239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9743940" y="5456414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22" idx="2"/>
            <a:endCxn id="13" idx="1"/>
          </p:cNvCxnSpPr>
          <p:nvPr/>
        </p:nvCxnSpPr>
        <p:spPr>
          <a:xfrm rot="5400000" flipH="1">
            <a:off x="3163340" y="3922076"/>
            <a:ext cx="977251" cy="4133581"/>
          </a:xfrm>
          <a:prstGeom prst="bentConnector4">
            <a:avLst>
              <a:gd name="adj1" fmla="val -32617"/>
              <a:gd name="adj2" fmla="val 1102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97101" y="4684373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97100" y="5422616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7216" y="6440747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983113" y="5099450"/>
            <a:ext cx="59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r>
              <a:rPr lang="en-US" dirty="0" smtClean="0"/>
              <a:t>/1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10086465" y="5040653"/>
            <a:ext cx="59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 решения </a:t>
            </a:r>
            <a:r>
              <a:rPr lang="en-US" dirty="0" smtClean="0"/>
              <a:t>Halting Problem </a:t>
            </a:r>
            <a:r>
              <a:rPr lang="ru-RU" dirty="0" smtClean="0"/>
              <a:t>в том, что не существует алгоритма решения задачи (т.е. последовательности действий, приводящих к достижению результата). Если нет алгоритма – не можем  получить решение.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Предположение 2 – можем вычислить любые задачи имеющие алгоритм.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(</a:t>
            </a:r>
            <a:r>
              <a:rPr lang="en-US" dirty="0" smtClean="0"/>
              <a:t>Conway Checkers)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1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991225" cy="489714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Клеточный автомат. 2 шашки, стоящие в соседних клетках (не по диагонали) могут перейти в одну шашку</a:t>
            </a:r>
          </a:p>
          <a:p>
            <a:r>
              <a:rPr lang="ru-RU" dirty="0" smtClean="0"/>
              <a:t>Задача – имея бесконечное поле, разделённое по середине, располагая шашки в нижней его половине, как далеко возможно продвинуться ими в верней половине?</a:t>
            </a:r>
          </a:p>
          <a:p>
            <a:r>
              <a:rPr lang="ru-RU" dirty="0" smtClean="0"/>
              <a:t>5 «уровень» не может быть достигнут за конечное число шагов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66" y="1297591"/>
            <a:ext cx="2686050" cy="2457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667852"/>
            <a:ext cx="45243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 err="1" smtClean="0"/>
              <a:t>Тэтхем</a:t>
            </a:r>
            <a:r>
              <a:rPr lang="ru-RU" dirty="0" smtClean="0"/>
              <a:t>, </a:t>
            </a:r>
            <a:r>
              <a:rPr lang="ru-RU" dirty="0" err="1" smtClean="0"/>
              <a:t>Гарет</a:t>
            </a:r>
            <a:r>
              <a:rPr lang="ru-RU" dirty="0" smtClean="0"/>
              <a:t> Тейлор – 5 уровень может быть достигнут за бесконечное число шагов, имея бесконечное число шашек в нижней половине поля.</a:t>
            </a:r>
          </a:p>
          <a:p>
            <a:r>
              <a:rPr lang="ru-RU" dirty="0" smtClean="0"/>
              <a:t>Т.е. существует алгоритм решающий задачу, но за </a:t>
            </a:r>
            <a:r>
              <a:rPr lang="ru-RU" dirty="0" err="1" smtClean="0"/>
              <a:t>бескоенчное</a:t>
            </a:r>
            <a:r>
              <a:rPr lang="ru-RU" dirty="0" smtClean="0"/>
              <a:t> время</a:t>
            </a:r>
          </a:p>
          <a:p>
            <a:r>
              <a:rPr lang="ru-RU" dirty="0" smtClean="0"/>
              <a:t>Т.к. время в любой фиксированный промежуток конечно (по крайней мере оно факторизовано </a:t>
            </a:r>
            <a:r>
              <a:rPr lang="ru-RU" dirty="0" err="1" smtClean="0"/>
              <a:t>планковским</a:t>
            </a:r>
            <a:r>
              <a:rPr lang="ru-RU" dirty="0" smtClean="0"/>
              <a:t> временем) – задача не решаема вычислительно</a:t>
            </a:r>
          </a:p>
          <a:p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алгоритм должен выполнять  за конечное время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5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Предположение 3 – можем вычислять любые функция, для которых есть конечные алгоритмы (алгоритмы из конечного числа шагов)</a:t>
                </a:r>
              </a:p>
              <a:p>
                <a:r>
                  <a:rPr lang="ru-RU" dirty="0" smtClean="0"/>
                  <a:t>Рассмотрим задачу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вход которой подаётся некоторое конечное, «разумное» по размеру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(например строка «разумной» длины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dirty="0" smtClean="0"/>
                  <a:t>). Пусть для вычисления результата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требуется некоторое количество операций, в общем случае зависящее от длины входных данных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Оценим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изменении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(т.е. предполагая рост входных данных оценим рост сложности вычислений).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конечная величина 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5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 теоретическое вычисление любого алгоритма из полиномиального числа шагов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Лирическое отступление в виде Леммы – возможно теоретическое вычисление любого алгоритма из полиномиального числа шагов</a:t>
            </a:r>
          </a:p>
          <a:p>
            <a:endParaRPr lang="ru-RU" dirty="0" smtClean="0"/>
          </a:p>
          <a:p>
            <a:r>
              <a:rPr lang="ru-RU" dirty="0" smtClean="0"/>
              <a:t>Интересный факт – человеческим мозг хорошо вычисляет только линейные функции. Попробуем доказать лемму, используя линейные функции и здравый смысл.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 теоретическое вычисление любого алгоритма из полиномиального числа шагов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Оценим, как быстро мы можем наращивать вычислительные мощности.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Фиксируем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например 3)</a:t>
                </a:r>
              </a:p>
              <a:p>
                <a:r>
                  <a:rPr lang="ru-RU" dirty="0" smtClean="0"/>
                  <a:t>Пусть компьютер студента совершает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простейших операций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 0,01 с.</a:t>
                </a:r>
              </a:p>
              <a:p>
                <a:r>
                  <a:rPr lang="en-US" dirty="0" smtClean="0"/>
                  <a:t>C</a:t>
                </a:r>
                <a:r>
                  <a:rPr lang="ru-RU" dirty="0" smtClean="0"/>
                  <a:t>студент может подождать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раз больше времени и совершить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простейших операций</a:t>
                </a:r>
              </a:p>
              <a:p>
                <a:r>
                  <a:rPr lang="ru-RU" dirty="0" smtClean="0"/>
                  <a:t>Студент может попросить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одногруппников</a:t>
                </a:r>
                <a:r>
                  <a:rPr lang="ru-RU" dirty="0" smtClean="0"/>
                  <a:t> помочь с вычислениями, имея в итоге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вычисленных операций</a:t>
                </a:r>
              </a:p>
              <a:p>
                <a:r>
                  <a:rPr lang="ru-RU" dirty="0" smtClean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групп в потоке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студентов, можно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опеаций</a:t>
                </a:r>
              </a:p>
              <a:p>
                <a:r>
                  <a:rPr lang="ru-RU" dirty="0" smtClean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факультетов имеет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операций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вузов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>
                <a:blip r:embed="rId2"/>
                <a:stretch>
                  <a:fillRect l="-1043" t="-1958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838</Words>
  <Application>Microsoft Office PowerPoint</Application>
  <PresentationFormat>Широкоэкранный</PresentationFormat>
  <Paragraphs>105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Что возможно вычислить?</vt:lpstr>
      <vt:lpstr>Что в теории способны вычислить компьютеры?</vt:lpstr>
      <vt:lpstr>Какие вычислительные задачи теоретически возможно решить?</vt:lpstr>
      <vt:lpstr>Какие вычислительные задачи теоретически возможно решить?</vt:lpstr>
      <vt:lpstr>Шашки Конвея  </vt:lpstr>
      <vt:lpstr>Шашки Конвея </vt:lpstr>
      <vt:lpstr>Какие вычислительные задачи теоретически возможно решить?</vt:lpstr>
      <vt:lpstr>Возможно теоретическое вычисление любого алгоритма из полиномиального числа шагов</vt:lpstr>
      <vt:lpstr>Возможно теоретическое вычисление любого алгоритма из полиномиального числа шагов</vt:lpstr>
      <vt:lpstr>Возможно теоретическое вычисление любого алгоритма из полиномиального числа шагов</vt:lpstr>
      <vt:lpstr>Возможно теоретическое вычисление любого алгоритма из полиномиального числа шагов</vt:lpstr>
      <vt:lpstr>Классы вычислительной сложности</vt:lpstr>
      <vt:lpstr>Классы вычислительной сложности</vt:lpstr>
      <vt:lpstr>Презентация PowerPoint</vt:lpstr>
      <vt:lpstr>P≠NP</vt:lpstr>
      <vt:lpstr>P=NP</vt:lpstr>
      <vt:lpstr>Квантовые вычисления</vt:lpstr>
      <vt:lpstr>Какие вычислительные задачи теоретически возможно решить?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возможно вычислить?</dc:title>
  <dc:creator>Fasjeit</dc:creator>
  <cp:lastModifiedBy>Fasjeit</cp:lastModifiedBy>
  <cp:revision>29</cp:revision>
  <dcterms:created xsi:type="dcterms:W3CDTF">2018-11-23T19:52:43Z</dcterms:created>
  <dcterms:modified xsi:type="dcterms:W3CDTF">2018-11-23T21:59:45Z</dcterms:modified>
</cp:coreProperties>
</file>