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96" r:id="rId2"/>
    <p:sldId id="392" r:id="rId3"/>
    <p:sldId id="393" r:id="rId4"/>
    <p:sldId id="394" r:id="rId5"/>
    <p:sldId id="362" r:id="rId6"/>
    <p:sldId id="366" r:id="rId7"/>
    <p:sldId id="371" r:id="rId8"/>
    <p:sldId id="367" r:id="rId9"/>
    <p:sldId id="368" r:id="rId10"/>
    <p:sldId id="369" r:id="rId11"/>
    <p:sldId id="370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95" r:id="rId28"/>
    <p:sldId id="388" r:id="rId29"/>
    <p:sldId id="389" r:id="rId30"/>
    <p:sldId id="390" r:id="rId31"/>
    <p:sldId id="391" r:id="rId32"/>
    <p:sldId id="38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392"/>
            <p14:sldId id="393"/>
            <p14:sldId id="394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95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67" d="100"/>
          <a:sy n="67" d="100"/>
        </p:scale>
        <p:origin x="8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19.10.2023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19.10.2023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19.10.2023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19.10.2023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19.10.2023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smtClean="0"/>
                  <a:t>Теорема 5.2.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Luby-Rackoff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 err="1" smtClean="0"/>
                  <a:t>трехраундовая</a:t>
                </a:r>
                <a:r>
                  <a:rPr lang="ru-RU" dirty="0" smtClean="0"/>
                  <a:t>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! Используются 3 независимых, случайный ключа!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</a:t>
                </a:r>
                <a:r>
                  <a:rPr lang="ru-RU" dirty="0" smtClean="0"/>
                  <a:t>раундовая сеть </a:t>
                </a:r>
                <a:r>
                  <a:rPr lang="ru-RU" dirty="0" err="1" smtClean="0"/>
                  <a:t>Фейстеля</a:t>
                </a:r>
                <a:endParaRPr lang="ru-RU" dirty="0" smtClean="0"/>
              </a:p>
              <a:p>
                <a:r>
                  <a:rPr lang="ru-RU" dirty="0" smtClean="0"/>
                  <a:t>Размер ключей</a:t>
                </a:r>
                <a:r>
                  <a:rPr lang="en-US" dirty="0" smtClean="0"/>
                  <a:t> – 56 </a:t>
                </a:r>
                <a:r>
                  <a:rPr lang="ru-RU" dirty="0" smtClean="0"/>
                  <a:t>бит</a:t>
                </a:r>
              </a:p>
              <a:p>
                <a:r>
                  <a:rPr lang="ru-RU" dirty="0" smtClean="0"/>
                  <a:t>Размер блока – 64 бита</a:t>
                </a:r>
                <a:endParaRPr lang="en-US" dirty="0" smtClean="0"/>
              </a:p>
              <a:p>
                <a:r>
                  <a:rPr lang="ru-RU" dirty="0" smtClean="0"/>
                  <a:t>Производительность 80 </a:t>
                </a:r>
                <a:r>
                  <a:rPr lang="en-US" dirty="0" smtClean="0"/>
                  <a:t>MB/sec (</a:t>
                </a:r>
                <a:r>
                  <a:rPr lang="pt-BR" dirty="0"/>
                  <a:t>OpenSSL 1.0.1e on Intel(R) Xeon(R) CPU E5-2698 v3 @ 2.30GHz (Haswell</a:t>
                </a:r>
                <a:r>
                  <a:rPr lang="pt-BR" dirty="0" smtClean="0"/>
                  <a:t>))</a:t>
                </a:r>
                <a:endParaRPr lang="ru-RU" dirty="0" smtClean="0"/>
              </a:p>
              <a:p>
                <a:r>
                  <a:rPr lang="ru-RU" dirty="0" smtClean="0"/>
                  <a:t>Сломан</a:t>
                </a:r>
                <a:r>
                  <a:rPr lang="en-US" dirty="0"/>
                  <a:t>.</a:t>
                </a:r>
                <a:r>
                  <a:rPr lang="ru-RU" dirty="0" smtClean="0"/>
                  <a:t> </a:t>
                </a:r>
                <a:r>
                  <a:rPr lang="ru-RU" dirty="0"/>
                  <a:t>Н</a:t>
                </a:r>
                <a:r>
                  <a:rPr lang="ru-RU" dirty="0" smtClean="0"/>
                  <a:t>е использовать на практике, включая вариации (например </a:t>
                </a:r>
                <a:r>
                  <a:rPr lang="en-US" dirty="0" smtClean="0"/>
                  <a:t>3DES)</a:t>
                </a:r>
                <a:endParaRPr lang="ru-RU" dirty="0" smtClean="0"/>
              </a:p>
              <a:p>
                <a:r>
                  <a:rPr lang="ru-RU" dirty="0" smtClean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перемешивающая перестановка</a:t>
                </a:r>
              </a:p>
              <a:p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S </a:t>
                </a:r>
                <a:r>
                  <a:rPr lang="ru-RU" dirty="0" smtClean="0"/>
                  <a:t>боксы, фиксировано заданные таблично.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</a:t>
                </a:r>
                <a:r>
                  <a:rPr lang="ru-RU" dirty="0" smtClean="0"/>
                  <a:t>функция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</a:t>
                </a:r>
                <a:r>
                  <a:rPr lang="ru-RU" dirty="0" smtClean="0"/>
                  <a:t>расширения блока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 smtClean="0"/>
                  <a:t>фиксированная перестановка</a:t>
                </a:r>
                <a:endParaRPr lang="ru-RU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</a:t>
                </a:r>
                <a:r>
                  <a:rPr lang="ru-RU" dirty="0" smtClean="0"/>
                  <a:t>фиксировано </a:t>
                </a:r>
                <a:r>
                  <a:rPr lang="ru-RU" dirty="0"/>
                  <a:t>заданные таблично.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 smtClean="0"/>
                  <a:t>подвекторов</a:t>
                </a:r>
                <a:r>
                  <a:rPr lang="ru-RU" dirty="0" smtClean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ru-RU" dirty="0" smtClean="0"/>
              <a:t>он же ГОСТ Р 34</a:t>
            </a:r>
            <a:r>
              <a:rPr lang="en-US" dirty="0" smtClean="0"/>
              <a:t>.12-2015 </a:t>
            </a:r>
            <a:r>
              <a:rPr lang="ru-RU" dirty="0" smtClean="0"/>
              <a:t>«Магма»</a:t>
            </a:r>
          </a:p>
          <a:p>
            <a:r>
              <a:rPr lang="ru-RU" dirty="0" smtClean="0"/>
              <a:t>32 раундовая сеть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Размер ключа – 256 бит</a:t>
            </a:r>
          </a:p>
          <a:p>
            <a:r>
              <a:rPr lang="ru-RU" dirty="0" smtClean="0"/>
              <a:t>Размер блока – 64 бит</a:t>
            </a:r>
          </a:p>
          <a:p>
            <a:r>
              <a:rPr lang="ru-RU" dirty="0" smtClean="0"/>
              <a:t>Основной алгоритм шифрования для людей обременённых приказом ФСБ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блоки.</a:t>
                </a:r>
                <a:endParaRPr lang="en-US" dirty="0" smtClean="0"/>
              </a:p>
              <a:p>
                <a:r>
                  <a:rPr lang="ru-RU" dirty="0" smtClean="0"/>
                  <a:t>При шифровании ключи используются в порядке 0..7, 0</a:t>
                </a:r>
                <a:r>
                  <a:rPr lang="en-US" dirty="0" smtClean="0"/>
                  <a:t>..7, </a:t>
                </a:r>
                <a:r>
                  <a:rPr lang="ru-RU"/>
                  <a:t>0..7, </a:t>
                </a:r>
                <a:r>
                  <a:rPr lang="ru-RU" smtClean="0"/>
                  <a:t>7..0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распространённый алгоритм шифрования</a:t>
            </a:r>
          </a:p>
          <a:p>
            <a:r>
              <a:rPr lang="ru-RU" dirty="0" smtClean="0"/>
              <a:t>Размер ключа 128, 192, 256 бит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Перестановочно-подстановочная сеть (</a:t>
            </a:r>
            <a:r>
              <a:rPr lang="en-US" dirty="0" smtClean="0"/>
              <a:t>Substitution – Permutation</a:t>
            </a:r>
            <a:r>
              <a:rPr lang="ru-RU" dirty="0" smtClean="0"/>
              <a:t> </a:t>
            </a:r>
            <a:r>
              <a:rPr lang="en-US" dirty="0" smtClean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 smtClean="0"/>
                  <a:t>Пусть задана игра на </a:t>
                </a:r>
                <a:r>
                  <a:rPr lang="ru-RU" sz="2600" dirty="0" smtClean="0"/>
                  <a:t>стойкость </a:t>
                </a:r>
                <a:r>
                  <a:rPr lang="en-US" sz="2600" dirty="0" smtClean="0"/>
                  <a:t>PRP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для противника</a:t>
                </a: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600" dirty="0" smtClean="0"/>
                  <a:t>.</a:t>
                </a:r>
              </a:p>
              <a:p>
                <a:endParaRPr lang="en-US" sz="2600" dirty="0"/>
              </a:p>
              <a:p>
                <a:r>
                  <a:rPr lang="en-US" sz="2600" dirty="0" smtClean="0"/>
                  <a:t>4 </a:t>
                </a:r>
                <a:r>
                  <a:rPr lang="ru-RU" sz="2600" dirty="0" smtClean="0"/>
                  <a:t>вопроса. </a:t>
                </a:r>
                <a:endParaRPr lang="ru-RU" sz="2600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1692771"/>
              </a:xfrm>
              <a:prstGeom prst="rect">
                <a:avLst/>
              </a:prstGeom>
              <a:blipFill rotWithShape="0">
                <a:blip r:embed="rId2"/>
                <a:stretch>
                  <a:fillRect l="-2062" t="-2878" r="-229" b="-86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11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 smtClean="0"/>
                  <a:t>Предложена </a:t>
                </a:r>
                <a:r>
                  <a:rPr lang="ru-RU" dirty="0" err="1" smtClean="0"/>
                  <a:t>Фейстелем</a:t>
                </a:r>
                <a:endParaRPr lang="ru-RU" dirty="0" smtClean="0"/>
              </a:p>
              <a:p>
                <a:r>
                  <a:rPr lang="ru-RU" dirty="0" smtClean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перестановка блока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– фиксированная подстановка, выполняемая </a:t>
                </a:r>
                <a:r>
                  <a:rPr lang="ru-RU" dirty="0" err="1" smtClean="0"/>
                  <a:t>поблочно</a:t>
                </a:r>
                <a:r>
                  <a:rPr lang="ru-RU" dirty="0" smtClean="0"/>
                  <a:t> с использованием фиксированных подстановок (</a:t>
                </a:r>
                <a:r>
                  <a:rPr lang="en-US" dirty="0" smtClean="0"/>
                  <a:t>S-Box’</a:t>
                </a:r>
                <a:r>
                  <a:rPr lang="ru-RU" dirty="0" err="1" smtClean="0"/>
                  <a:t>ов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Раундовая функция – итерация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</a:t>
                </a:r>
              </a:p>
              <a:p>
                <a:r>
                  <a:rPr lang="ru-RU" dirty="0" smtClean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 smtClean="0"/>
                  <a:t>SubBytes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фиксированная подстановка. Подстановка применяется для каждого из 16 </a:t>
                </a:r>
                <a:r>
                  <a:rPr lang="ru-RU" dirty="0" err="1" smtClean="0"/>
                  <a:t>подблоков</a:t>
                </a:r>
                <a:r>
                  <a:rPr lang="ru-RU" dirty="0" smtClean="0"/>
                  <a:t> входного блока.</a:t>
                </a:r>
              </a:p>
              <a:p>
                <a:r>
                  <a:rPr lang="en-US" dirty="0" err="1" smtClean="0"/>
                  <a:t>ShiftRows</a:t>
                </a:r>
                <a:r>
                  <a:rPr lang="en-US" dirty="0" smtClean="0"/>
                  <a:t>: </a:t>
                </a:r>
                <a:r>
                  <a:rPr lang="ru-RU" dirty="0" smtClean="0"/>
                  <a:t>циклический сдвиг строк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матрицы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строка сдвигается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MixColumns: </a:t>
                </a:r>
                <a:r>
                  <a:rPr lang="ru-RU" dirty="0" smtClean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 smtClean="0"/>
                  <a:t> матрицы на фиксированную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en-US" dirty="0" err="1" smtClean="0"/>
                  <a:t>AddRoundKey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Сложение с ключом – побитное</a:t>
                </a:r>
                <a:endParaRPr lang="en-US" dirty="0" smtClean="0"/>
              </a:p>
              <a:p>
                <a:r>
                  <a:rPr lang="ru-RU" dirty="0" smtClean="0"/>
                  <a:t>Все описанные выше преобразования – обратимы.</a:t>
                </a:r>
                <a:endParaRPr lang="en-US" dirty="0" smtClean="0"/>
              </a:p>
              <a:p>
                <a:r>
                  <a:rPr lang="ru-RU" dirty="0" smtClean="0"/>
                  <a:t>В последнем раунде не выполняется </a:t>
                </a:r>
                <a:r>
                  <a:rPr lang="en-US" dirty="0" err="1" smtClean="0"/>
                  <a:t>MixColums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924843"/>
            <a:ext cx="9996061" cy="3604419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983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34.12-2015 «Кузнечик»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алгоритм в замену 28147-89</a:t>
            </a:r>
          </a:p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r>
              <a:rPr lang="en-US" dirty="0" smtClean="0"/>
              <a:t> (</a:t>
            </a:r>
            <a:r>
              <a:rPr lang="ru-RU" dirty="0" smtClean="0"/>
              <a:t>с регистром сдвига), сеть </a:t>
            </a:r>
            <a:r>
              <a:rPr lang="ru-RU" dirty="0" err="1" smtClean="0"/>
              <a:t>Фейстеля</a:t>
            </a:r>
            <a:r>
              <a:rPr lang="ru-RU" dirty="0" smtClean="0"/>
              <a:t> для генерации раундовых ключей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Длина ключа 256 бит</a:t>
            </a:r>
          </a:p>
          <a:p>
            <a:r>
              <a:rPr lang="ru-RU" dirty="0" smtClean="0"/>
              <a:t>10 раундов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 smtClean="0"/>
              <a:t>Раундовая функция – итерация </a:t>
            </a:r>
            <a:r>
              <a:rPr lang="en-US" dirty="0" smtClean="0"/>
              <a:t>SP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Раундовая функция – последовательное применение 2х функций и сложение с ключом</a:t>
            </a:r>
            <a:r>
              <a:rPr lang="en-US" dirty="0" smtClean="0"/>
              <a:t> (</a:t>
            </a:r>
            <a:r>
              <a:rPr lang="ru-RU" dirty="0" err="1" smtClean="0"/>
              <a:t>побитово</a:t>
            </a:r>
            <a:r>
              <a:rPr lang="ru-RU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ru-RU" dirty="0" smtClean="0"/>
              <a:t>нелинейное </a:t>
            </a:r>
            <a:r>
              <a:rPr lang="ru-RU" dirty="0" err="1" smtClean="0"/>
              <a:t>биективное</a:t>
            </a:r>
            <a:r>
              <a:rPr lang="ru-RU" dirty="0" smtClean="0"/>
              <a:t> преобразование, реализуется с помощью </a:t>
            </a:r>
            <a:r>
              <a:rPr lang="en-US" dirty="0" smtClean="0"/>
              <a:t>S-box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9180" y="2051254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2458801" y="1687070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7"/>
              <p:cNvSpPr>
                <a:spLocks noChangeArrowheads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20318" y="2090908"/>
                <a:ext cx="1295400" cy="1628071"/>
              </a:xfrm>
              <a:prstGeom prst="rect">
                <a:avLst/>
              </a:prstGeom>
              <a:blipFill rotWithShape="0">
                <a:blip r:embed="rId2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368018" y="3758975"/>
            <a:ext cx="1570040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1209441" y="1911609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1309180" y="2503543"/>
            <a:ext cx="2991440" cy="933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b="0" dirty="0" smtClean="0"/>
              <a:t>1-???</a:t>
            </a:r>
            <a:endParaRPr lang="en-US" sz="3200" dirty="0"/>
          </a:p>
          <a:p>
            <a:endParaRPr lang="en-US" b="1" baseline="-25000" dirty="0">
              <a:cs typeface="Arial" charset="0"/>
              <a:sym typeface="Symbol" pitchFamily="18" charset="2"/>
            </a:endParaRPr>
          </a:p>
          <a:p>
            <a:endParaRPr lang="en-US" sz="1600" b="1" baseline="-25000" dirty="0">
              <a:cs typeface="Arial" charset="0"/>
              <a:sym typeface="Symbol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8801" y="1456238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5656446" y="2550641"/>
            <a:ext cx="978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2800" dirty="0" smtClean="0"/>
              <a:t>2-???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Прямоугольник 31"/>
              <p:cNvSpPr/>
              <p:nvPr/>
            </p:nvSpPr>
            <p:spPr>
              <a:xfrm>
                <a:off x="1209441" y="4015911"/>
                <a:ext cx="3223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3−???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32" name="Прямоугольник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441" y="4015911"/>
                <a:ext cx="3223639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209441" y="4643753"/>
            <a:ext cx="9480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4 - </a:t>
            </a:r>
            <a:r>
              <a:rPr lang="ru-RU" sz="2400" dirty="0" smtClean="0"/>
              <a:t>Отличия адаптивной от неадаптивной версии игры на стойкость </a:t>
            </a:r>
            <a:r>
              <a:rPr lang="en-US" sz="2400" dirty="0" smtClean="0"/>
              <a:t>PRP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4166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MUL: </a:t>
            </a:r>
            <a:r>
              <a:rPr lang="ru-RU" dirty="0" smtClean="0"/>
              <a:t>линейное преобразование, умножение в конечном поле над полиномом</a:t>
            </a:r>
          </a:p>
          <a:p>
            <a:r>
              <a:rPr lang="en-US" dirty="0" smtClean="0"/>
              <a:t>R:</a:t>
            </a:r>
            <a:r>
              <a:rPr lang="ru-RU" dirty="0" smtClean="0"/>
              <a:t> линейный регистр сдвига с функцией обратной связи, в виде умножения (</a:t>
            </a:r>
            <a:r>
              <a:rPr lang="en-US" dirty="0" smtClean="0"/>
              <a:t>MUL)</a:t>
            </a:r>
            <a:r>
              <a:rPr lang="ru-RU" dirty="0" smtClean="0"/>
              <a:t> байтов на коэффициенты </a:t>
            </a:r>
            <a:r>
              <a:rPr lang="ru-RU" dirty="0"/>
              <a:t>(148, 32, 133, 16, 194, 192, 1, 251, 1, 192, 194, 16, 133, 32, 148, 1</a:t>
            </a:r>
            <a:r>
              <a:rPr lang="ru-RU" dirty="0" smtClean="0"/>
              <a:t>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Линейное преобразование </a:t>
                </a:r>
                <a:r>
                  <a:rPr lang="en-US" dirty="0" smtClean="0"/>
                  <a:t>L: 16 </a:t>
                </a:r>
                <a:r>
                  <a:rPr lang="ru-RU" dirty="0" smtClean="0"/>
                  <a:t>кратное повторение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r>
                  <a:rPr lang="ru-RU" dirty="0" smtClean="0"/>
                  <a:t>Генерация раундовых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использованием функции </a:t>
                </a:r>
                <a:r>
                  <a:rPr lang="en-US" dirty="0" smtClean="0"/>
                  <a:t>F</a:t>
                </a:r>
                <a:r>
                  <a:rPr lang="ru-RU" dirty="0" smtClean="0"/>
                  <a:t>, в виде итерации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сети.</a:t>
                </a:r>
              </a:p>
              <a:p>
                <a:r>
                  <a:rPr lang="ru-RU" dirty="0"/>
                  <a:t>Ключ разбивается </a:t>
                </a:r>
                <a:r>
                  <a:rPr lang="ru-RU" dirty="0" smtClean="0"/>
                  <a:t>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затем для получения следующего раундового ключа выполняется </a:t>
                </a:r>
                <a:r>
                  <a:rPr lang="ru-RU" dirty="0" smtClean="0"/>
                  <a:t>8 итераций </a:t>
                </a:r>
                <a:r>
                  <a:rPr lang="ru-RU" dirty="0"/>
                  <a:t>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smtClean="0"/>
                  <a:t>- константы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 smtClean="0"/>
              <a:t>Зашифрование</a:t>
            </a:r>
            <a:r>
              <a:rPr lang="ru-RU" dirty="0" smtClean="0"/>
              <a:t> – 10 итераций </a:t>
            </a:r>
            <a:r>
              <a:rPr lang="en-US" dirty="0" smtClean="0"/>
              <a:t>SP </a:t>
            </a:r>
            <a:r>
              <a:rPr lang="ru-RU" dirty="0" smtClean="0"/>
              <a:t>сети (функций </a:t>
            </a:r>
            <a:r>
              <a:rPr lang="en-US" dirty="0" smtClean="0"/>
              <a:t>S, L) </a:t>
            </a:r>
            <a:r>
              <a:rPr lang="ru-RU" dirty="0" smtClean="0"/>
              <a:t>и сложения с раундовым ключом.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– обратный порядок ключей и преобразований.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01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 smtClean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 smtClean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Фактически 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r>
              <a:rPr lang="ru-RU" dirty="0" smtClean="0"/>
              <a:t> есть линейный двухблочный регистр сдвига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 </a:t>
                </a:r>
                <a:r>
                  <a:rPr lang="ru-RU" dirty="0" smtClean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Обратное преобразование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3132</TotalTime>
  <Words>634</Words>
  <Application>Microsoft Office PowerPoint</Application>
  <PresentationFormat>Широкоэкранный</PresentationFormat>
  <Paragraphs>178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Блочные шифры</vt:lpstr>
      <vt:lpstr>Тест.</vt:lpstr>
      <vt:lpstr>Тест.</vt:lpstr>
      <vt:lpstr>TIME 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AES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747</cp:revision>
  <dcterms:created xsi:type="dcterms:W3CDTF">2018-08-24T12:25:18Z</dcterms:created>
  <dcterms:modified xsi:type="dcterms:W3CDTF">2023-10-19T10:10:28Z</dcterms:modified>
</cp:coreProperties>
</file>