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96" r:id="rId2"/>
    <p:sldId id="368" r:id="rId3"/>
    <p:sldId id="410" r:id="rId4"/>
    <p:sldId id="411" r:id="rId5"/>
    <p:sldId id="409" r:id="rId6"/>
    <p:sldId id="415" r:id="rId7"/>
    <p:sldId id="416" r:id="rId8"/>
    <p:sldId id="417" r:id="rId9"/>
    <p:sldId id="419" r:id="rId10"/>
    <p:sldId id="374" r:id="rId11"/>
    <p:sldId id="425" r:id="rId12"/>
    <p:sldId id="375" r:id="rId13"/>
    <p:sldId id="413" r:id="rId14"/>
    <p:sldId id="412" r:id="rId15"/>
    <p:sldId id="385" r:id="rId16"/>
    <p:sldId id="389" r:id="rId17"/>
    <p:sldId id="388" r:id="rId18"/>
    <p:sldId id="420" r:id="rId19"/>
    <p:sldId id="414" r:id="rId20"/>
    <p:sldId id="421" r:id="rId21"/>
    <p:sldId id="396" r:id="rId22"/>
    <p:sldId id="424" r:id="rId23"/>
    <p:sldId id="398" r:id="rId24"/>
    <p:sldId id="423" r:id="rId25"/>
    <p:sldId id="422" r:id="rId26"/>
    <p:sldId id="426" r:id="rId27"/>
    <p:sldId id="429" r:id="rId28"/>
    <p:sldId id="427" r:id="rId29"/>
    <p:sldId id="428" r:id="rId30"/>
    <p:sldId id="430" r:id="rId31"/>
    <p:sldId id="431" r:id="rId32"/>
    <p:sldId id="433" r:id="rId33"/>
    <p:sldId id="435" r:id="rId34"/>
    <p:sldId id="436" r:id="rId35"/>
    <p:sldId id="437" r:id="rId36"/>
    <p:sldId id="438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10"/>
            <p14:sldId id="411"/>
            <p14:sldId id="409"/>
          </p14:sldIdLst>
        </p14:section>
        <p14:section name="nonce based encyrption" id="{BDB6B9FB-F9C3-47B8-A5AA-E2B6D87B1A81}">
          <p14:sldIdLst>
            <p14:sldId id="415"/>
            <p14:sldId id="416"/>
            <p14:sldId id="417"/>
            <p14:sldId id="419"/>
          </p14:sldIdLst>
        </p14:section>
        <p14:section name="гибридная конструкция" id="{8D7119DD-8269-4067-B041-CBC75DC9F3BE}">
          <p14:sldIdLst>
            <p14:sldId id="374"/>
            <p14:sldId id="425"/>
            <p14:sldId id="375"/>
            <p14:sldId id="413"/>
            <p14:sldId id="412"/>
          </p14:sldIdLst>
        </p14:section>
        <p14:section name="ctr" id="{BB52D12A-AD2B-4D91-AE6C-68129FB28A94}">
          <p14:sldIdLst>
            <p14:sldId id="385"/>
            <p14:sldId id="389"/>
            <p14:sldId id="388"/>
            <p14:sldId id="420"/>
            <p14:sldId id="414"/>
            <p14:sldId id="421"/>
          </p14:sldIdLst>
        </p14:section>
        <p14:section name="CBC" id="{C4CD0A65-B822-46E5-B632-31A9388536BE}">
          <p14:sldIdLst>
            <p14:sldId id="396"/>
            <p14:sldId id="424"/>
            <p14:sldId id="398"/>
            <p14:sldId id="423"/>
            <p14:sldId id="422"/>
            <p14:sldId id="426"/>
          </p14:sldIdLst>
        </p14:section>
        <p14:section name="Детерминированный CPA" id="{0532A29F-7973-4F7E-84F6-C56353BBD596}">
          <p14:sldIdLst>
            <p14:sldId id="429"/>
            <p14:sldId id="427"/>
            <p14:sldId id="428"/>
            <p14:sldId id="430"/>
            <p14:sldId id="431"/>
            <p14:sldId id="433"/>
            <p14:sldId id="435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81" d="100"/>
          <a:sy n="81" d="100"/>
        </p:scale>
        <p:origin x="57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9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captures the settings where the adversary never sees the encryption of the same message twice under the same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93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01.11.2018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01.11.2018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01.11.2018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12" Type="http://schemas.openxmlformats.org/officeDocument/2006/relationships/image" Target="../media/image6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12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60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nonce </a:t>
            </a:r>
            <a:r>
              <a:rPr lang="en-US" dirty="0" smtClean="0"/>
              <a:t>CPA, </a:t>
            </a:r>
            <a:r>
              <a:rPr lang="en-US" dirty="0" err="1" smtClean="0"/>
              <a:t>det</a:t>
            </a:r>
            <a:r>
              <a:rPr lang="en-US" dirty="0" smtClean="0"/>
              <a:t>-CPA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CPA </a:t>
            </a:r>
            <a:r>
              <a:rPr lang="ru-RU" dirty="0" smtClean="0"/>
              <a:t>шифров из семантически стойких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Шифр 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гибридной конструкции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66930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5258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12752" y="3353068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38329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33344" y="3746580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blipFill rotWithShape="0">
                <a:blip r:embed="rId9"/>
                <a:stretch>
                  <a:fillRect l="-2027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79529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226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0515600" cy="1325563"/>
          </a:xfrm>
        </p:spPr>
        <p:txBody>
          <a:bodyPr/>
          <a:lstStyle/>
          <a:p>
            <a:r>
              <a:rPr lang="ru-RU" dirty="0" smtClean="0"/>
              <a:t>Гибридная конструкция на основе </a:t>
            </a:r>
            <a:r>
              <a:rPr lang="en-US" dirty="0" smtClean="0"/>
              <a:t>nonce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Модифицируем гибридную конструкцию, заменив случайный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9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гибридная конструкция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</a:t>
                </a:r>
                <a:r>
                  <a:rPr lang="en-US" b="1" dirty="0" smtClean="0"/>
                  <a:t>8</a:t>
                </a:r>
                <a:r>
                  <a:rPr lang="ru-RU" b="1" dirty="0" smtClean="0"/>
                  <a:t>.1</a:t>
                </a:r>
                <a:r>
                  <a:rPr lang="ru-RU" b="1" dirty="0"/>
                  <a:t>.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стойкая </a:t>
                </a:r>
                <a:r>
                  <a:rPr lang="en-US" dirty="0"/>
                  <a:t>PRF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 err="1"/>
                  <a:t>суперполиномиальная</a:t>
                </a:r>
                <a:r>
                  <a:rPr lang="ru-RU" dirty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CPA </a:t>
                </a:r>
                <a:r>
                  <a:rPr lang="ru-RU" dirty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PRF </a:t>
                </a:r>
                <a:r>
                  <a:rPr lang="ru-RU" dirty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7.1</a:t>
                </a:r>
                <a:r>
                  <a:rPr lang="ru-RU" dirty="0" smtClean="0"/>
                  <a:t>, без необходимости добавления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т.к. коллизии не возможно из за требования уникальности </a:t>
                </a:r>
                <a:r>
                  <a:rPr lang="en-US" dirty="0" smtClean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48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CRT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ru-RU" dirty="0" err="1" smtClean="0"/>
              <a:t>рандомизированного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9057" y="2999439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84874" y="2485089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26491" y="3523875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220686" y="2770838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90070" y="4114771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blipFill rotWithShape="0"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929255" y="3712038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CRT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</a:t>
                </a:r>
                <a:r>
                  <a:rPr lang="ru-RU" dirty="0" err="1"/>
                  <a:t>и</a:t>
                </a:r>
                <a:r>
                  <a:rPr lang="ru-RU" dirty="0" err="1" smtClean="0"/>
                  <a:t>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режим, заменив случайный элемент на </a:t>
                </a:r>
                <a:r>
                  <a:rPr lang="en-US" dirty="0" smtClean="0"/>
                  <a:t>nonce?</a:t>
                </a:r>
              </a:p>
              <a:p>
                <a:r>
                  <a:rPr lang="ru-RU" dirty="0" smtClean="0"/>
                  <a:t>Нет! В отличии от гибридной конструкции, где нам была важна уникальность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здесь нам важна не только уникальность «начальных состояний», но и уникальность «отрезков»</a:t>
                </a:r>
                <a:r>
                  <a:rPr lang="en-US" dirty="0" smtClean="0"/>
                  <a:t>. </a:t>
                </a:r>
                <a:r>
                  <a:rPr lang="ru-RU" dirty="0" smtClean="0"/>
                  <a:t>(См </a:t>
                </a:r>
                <a:r>
                  <a:rPr lang="ru-RU" b="1" dirty="0" smtClean="0"/>
                  <a:t>лемму</a:t>
                </a:r>
                <a:r>
                  <a:rPr lang="ru-RU" dirty="0" smtClean="0"/>
                  <a:t> из </a:t>
                </a:r>
                <a:r>
                  <a:rPr lang="ru-RU" b="1" dirty="0" smtClean="0"/>
                  <a:t>Теоремы 7.2</a:t>
                </a:r>
                <a:r>
                  <a:rPr lang="ru-RU" dirty="0" smtClean="0"/>
                  <a:t>).</a:t>
                </a:r>
              </a:p>
              <a:p>
                <a:r>
                  <a:rPr lang="ru-RU" dirty="0" smtClean="0"/>
                  <a:t>Иными словами, если заменить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то противник может выбрать такие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ru-RU" dirty="0" smtClean="0"/>
                  <a:t>, т.е. могут совпасть счётчики на каком то блоке для различных сообщений =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имеем двухразовый блокнот.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456221" y="5814740"/>
            <a:ext cx="3287917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75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Введём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по другому.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–nonce,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</m:t>
                    </m:r>
                  </m:oMath>
                </a14:m>
                <a:r>
                  <a:rPr lang="ru-RU" dirty="0" smtClean="0"/>
                  <a:t>. Т.е. на вход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подаётся не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умноженная на максимально допустимую длину сообщения в блоках. </a:t>
                </a:r>
              </a:p>
              <a:p>
                <a:r>
                  <a:rPr lang="ru-RU" dirty="0" smtClean="0"/>
                  <a:t>Т.е. два различных </a:t>
                </a:r>
                <a:r>
                  <a:rPr lang="en-US" dirty="0" smtClean="0"/>
                  <a:t>nonce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дают два входа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интервалах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которые не пересекаются.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2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CRT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</a:t>
                </a:r>
                <a:r>
                  <a:rPr lang="ru-RU" dirty="0" err="1"/>
                  <a:t>и</a:t>
                </a:r>
                <a:r>
                  <a:rPr lang="ru-RU" dirty="0" err="1" smtClean="0"/>
                  <a:t>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</a:t>
                </a:r>
                <a:r>
                  <a:rPr lang="en-US" b="1" dirty="0" smtClean="0"/>
                  <a:t>2</a:t>
                </a:r>
                <a:r>
                  <a:rPr lang="ru-RU" dirty="0" smtClean="0"/>
                  <a:t>, </a:t>
                </a:r>
                <a:r>
                  <a:rPr lang="ru-RU" dirty="0"/>
                  <a:t>без необходимости добавления </a:t>
                </a:r>
                <a:r>
                  <a:rPr lang="ru-RU" dirty="0" smtClean="0"/>
                  <a:t>слагаемого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, т.к. коллизии не возможно из за требования уникальности </a:t>
                </a:r>
                <a:r>
                  <a:rPr lang="en-US" dirty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126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разсшифрование</a:t>
                </a:r>
                <a:r>
                  <a:rPr lang="ru-RU" dirty="0" smtClean="0"/>
                  <a:t>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en-US" dirty="0" smtClean="0"/>
              <a:t>CBC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55054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40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11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432517" y="3179490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26453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496096" y="3799803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blipFill rotWithShape="0">
                <a:blip r:embed="rId9"/>
                <a:stretch>
                  <a:fillRect l="-2105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67653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6909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</a:t>
                </a:r>
                <a:r>
                  <a:rPr lang="ru-RU" dirty="0"/>
                  <a:t>, заменив случайный элемент на </a:t>
                </a:r>
                <a:r>
                  <a:rPr lang="en-US" dirty="0"/>
                  <a:t>nonce?</a:t>
                </a:r>
              </a:p>
              <a:p>
                <a:r>
                  <a:rPr lang="ru-RU" dirty="0" smtClean="0"/>
                  <a:t>Нет! Противник может сделать 2 запроса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ru-RU" dirty="0" smtClean="0"/>
                  <a:t>. В эксперименте 0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будут одинаковые, в эксперименте 1 – разными.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95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Идея – заменить случайный </a:t>
                </a:r>
                <a:r>
                  <a:rPr lang="en-US" dirty="0" smtClean="0"/>
                  <a:t>IV</a:t>
                </a:r>
                <a:r>
                  <a:rPr lang="ru-RU" dirty="0" smtClean="0"/>
                  <a:t> на псевдослучайный, полученный из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блоков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отпрядённого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является элемент из 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, алгоритм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отличаются от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только в получении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58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3</a:t>
                </a:r>
                <a:r>
                  <a:rPr lang="ru-RU" dirty="0" smtClean="0"/>
                  <a:t>, </a:t>
                </a:r>
                <a:r>
                  <a:rPr lang="ru-RU" dirty="0"/>
                  <a:t>н</a:t>
                </a:r>
                <a:r>
                  <a:rPr lang="ru-RU" dirty="0" smtClean="0"/>
                  <a:t>о с учётом использовать не только блочного шифра, но и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01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43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Рассмотрим пример – хранение файлов на удалённом сервере.</a:t>
            </a:r>
          </a:p>
          <a:p>
            <a:r>
              <a:rPr lang="ru-RU" dirty="0" smtClean="0"/>
              <a:t>Пользователь отправляет зашифрованный файл на сервер, приписывая заголовок. Сервер записывает </a:t>
            </a:r>
            <a:r>
              <a:rPr lang="ru-RU" dirty="0" err="1" smtClean="0"/>
              <a:t>шифртекст</a:t>
            </a:r>
            <a:r>
              <a:rPr lang="ru-RU" dirty="0" smtClean="0"/>
              <a:t> без расшифровки</a:t>
            </a:r>
          </a:p>
          <a:p>
            <a:r>
              <a:rPr lang="ru-RU" dirty="0" smtClean="0"/>
              <a:t>Для получения файла из базы данных пользователь отправляет зашифрованный (тем же ключом) заголовок и получает </a:t>
            </a:r>
            <a:r>
              <a:rPr lang="ru-RU" dirty="0" err="1" smtClean="0"/>
              <a:t>шифртекст</a:t>
            </a:r>
            <a:r>
              <a:rPr lang="ru-RU" dirty="0" smtClean="0"/>
              <a:t>, который потом расшифровывает.</a:t>
            </a:r>
          </a:p>
          <a:p>
            <a:r>
              <a:rPr lang="ru-RU" dirty="0" smtClean="0"/>
              <a:t>Данная схема возможна только при детерминированном шифровании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solidFill>
            <a:schemeClr val="bg1">
              <a:lumMod val="8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893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38333 0.096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97600" y="2429933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6400" y="4140200"/>
            <a:ext cx="1141466" cy="2032000"/>
            <a:chOff x="304800" y="3105150"/>
            <a:chExt cx="856099" cy="1524000"/>
          </a:xfrm>
        </p:grpSpPr>
        <p:sp>
          <p:nvSpPr>
            <p:cNvPr id="25" name="TextBox 24"/>
            <p:cNvSpPr txBox="1"/>
            <p:nvPr/>
          </p:nvSpPr>
          <p:spPr>
            <a:xfrm>
              <a:off x="304800" y="3105150"/>
              <a:ext cx="85609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Later: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75" y="3810000"/>
              <a:ext cx="627025" cy="81915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625600" y="4038600"/>
            <a:ext cx="4876800" cy="1219200"/>
            <a:chOff x="1219200" y="3028950"/>
            <a:chExt cx="3657600" cy="91440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219200" y="30289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20738807">
              <a:off x="1474565" y="3130835"/>
              <a:ext cx="318308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Retrieve record  </a:t>
              </a:r>
              <a:r>
                <a:rPr lang="en-US" sz="2667" b="1" dirty="0">
                  <a:solidFill>
                    <a:srgbClr val="FF0000"/>
                  </a:solidFill>
                </a:rPr>
                <a:t>E(k</a:t>
              </a:r>
              <a:r>
                <a:rPr lang="en-US" sz="2667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2667" b="1" dirty="0">
                  <a:solidFill>
                    <a:srgbClr val="FF0000"/>
                  </a:solidFill>
                </a:rPr>
                <a:t>, “Alice”)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4445000"/>
            <a:ext cx="4876800" cy="1219200"/>
            <a:chOff x="1371600" y="3333750"/>
            <a:chExt cx="3657600" cy="914400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1371600" y="33337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20809704">
              <a:off x="2224208" y="3857798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32" name="Rectangle 3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Alice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6197601" y="5765801"/>
            <a:ext cx="5114349" cy="584775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det. enc. enables later lookup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400" y="4140200"/>
            <a:ext cx="132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рандомизация функции </a:t>
            </a:r>
            <a:r>
              <a:rPr lang="ru-RU" dirty="0" err="1" smtClean="0"/>
              <a:t>зашифрования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передать энтропию,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6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Детерминированное шифрование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Проблема – при детерминированном шифровании противник может проверять заголовки на равенство, т.к. одинаковые заголовки дают одинаковые </a:t>
            </a:r>
            <a:r>
              <a:rPr lang="ru-RU" dirty="0" err="1" smtClean="0"/>
              <a:t>зашифрования</a:t>
            </a:r>
            <a:r>
              <a:rPr lang="ru-RU" dirty="0" smtClean="0"/>
              <a:t> заголовков.</a:t>
            </a:r>
          </a:p>
          <a:p>
            <a:r>
              <a:rPr lang="ru-RU" dirty="0" smtClean="0"/>
              <a:t>Аналогично для </a:t>
            </a:r>
            <a:r>
              <a:rPr lang="ru-RU" dirty="0" err="1" smtClean="0"/>
              <a:t>шифртекстов</a:t>
            </a:r>
            <a:r>
              <a:rPr lang="ru-RU" dirty="0" smtClean="0"/>
              <a:t>. Если множество </a:t>
            </a:r>
            <a:r>
              <a:rPr lang="ru-RU" dirty="0" err="1" smtClean="0"/>
              <a:t>шифртекстов</a:t>
            </a:r>
            <a:r>
              <a:rPr lang="ru-RU" dirty="0" smtClean="0"/>
              <a:t> мало (например шифруются только слова, длины не более 6 символов), и распределение неравномерное, противник может провести частотный анализ и полностью расшифровать все </a:t>
            </a:r>
            <a:r>
              <a:rPr lang="ru-RU" dirty="0" err="1" smtClean="0"/>
              <a:t>шифртексты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Нужно новое определение.</a:t>
            </a:r>
            <a:r>
              <a:rPr lang="en-US" dirty="0" smtClean="0"/>
              <a:t> </a:t>
            </a:r>
            <a:r>
              <a:rPr lang="ru-RU" dirty="0" smtClean="0"/>
              <a:t>Основная идея – сообщения должны быть уникальными для фиксированного ключа.</a:t>
            </a:r>
          </a:p>
          <a:p>
            <a:pPr lvl="1"/>
            <a:r>
              <a:rPr lang="ru-RU" dirty="0" smtClean="0"/>
              <a:t>Уникальный идентификаторы, которые не повторяются (номер в очереди, номер передаваемого пакета, уникальный для сессии </a:t>
            </a:r>
            <a:r>
              <a:rPr lang="en-US" dirty="0" smtClean="0"/>
              <a:t>id </a:t>
            </a:r>
            <a:r>
              <a:rPr lang="ru-RU" dirty="0" smtClean="0"/>
              <a:t>пользователя </a:t>
            </a:r>
            <a:r>
              <a:rPr lang="ru-RU" dirty="0" err="1" smtClean="0"/>
              <a:t>итд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Сообщения выбранные случайно из большого множества (например ключи)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Deterministic CPA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</p:spPr>
            <p:txBody>
              <a:bodyPr vert="horz" lIns="121920" tIns="60960" rIns="121920" bIns="6096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шифр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Введём игру на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CPA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стойкость, в которой противник </a:t>
                </a:r>
                <a:r>
                  <a:rPr lang="ru-RU" dirty="0" err="1" smtClean="0">
                    <a:solidFill>
                      <a:schemeClr val="tx1"/>
                    </a:solidFill>
                  </a:rPr>
                  <a:t>запрашифвает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только уникальные сообщения, т.е. </a:t>
                </a:r>
                <a:r>
                  <a:rPr lang="en-US" b="1" dirty="0">
                    <a:solidFill>
                      <a:schemeClr val="tx1"/>
                    </a:solidFill>
                  </a:rPr>
                  <a:t>m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1,0</a:t>
                </a:r>
                <a:r>
                  <a:rPr lang="en-US" b="1" dirty="0">
                    <a:solidFill>
                      <a:schemeClr val="tx1"/>
                    </a:solidFill>
                  </a:rPr>
                  <a:t>, …, m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q,0</a:t>
                </a:r>
                <a:r>
                  <a:rPr lang="en-US" b="1" dirty="0">
                    <a:solidFill>
                      <a:schemeClr val="tx1"/>
                    </a:solidFill>
                  </a:rPr>
                  <a:t>  </a:t>
                </a:r>
                <a:r>
                  <a:rPr lang="ru-RU" b="1" dirty="0" smtClean="0">
                    <a:solidFill>
                      <a:schemeClr val="tx1"/>
                    </a:solidFill>
                  </a:rPr>
                  <a:t>и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b="1" baseline="-25000" dirty="0" smtClean="0">
                    <a:solidFill>
                      <a:schemeClr val="tx1"/>
                    </a:solidFill>
                  </a:rPr>
                  <a:t>1,1</a:t>
                </a:r>
                <a:r>
                  <a:rPr lang="en-US" b="1" dirty="0">
                    <a:solidFill>
                      <a:schemeClr val="tx1"/>
                    </a:solidFill>
                  </a:rPr>
                  <a:t>, …, m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q,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различны.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определённый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называется </a:t>
                </a:r>
                <a:r>
                  <a:rPr lang="ru-RU" dirty="0" err="1" smtClean="0"/>
                  <a:t>детерминированно</a:t>
                </a:r>
                <a:r>
                  <a:rPr lang="ru-RU" dirty="0" smtClean="0"/>
                  <a:t> </a:t>
                </a:r>
                <a:r>
                  <a:rPr lang="en-US" dirty="0"/>
                  <a:t>CPA</a:t>
                </a:r>
                <a:r>
                  <a:rPr lang="ru-RU" dirty="0" smtClean="0"/>
                  <a:t> стойким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детерминированным,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на стойкость </a:t>
                </a:r>
                <a:r>
                  <a:rPr lang="en-US" dirty="0"/>
                  <a:t>Deterministic CPA </a:t>
                </a:r>
                <a:r>
                  <a:rPr lang="ru-RU" dirty="0" smtClean="0"/>
                  <a:t>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величина.</a:t>
                </a:r>
                <a:endParaRPr lang="ru-RU" i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667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  <a:spcBef>
                    <a:spcPct val="100000"/>
                  </a:spcBef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  <a:blipFill rotWithShape="0">
                <a:blip r:embed="rId3"/>
                <a:stretch>
                  <a:fillRect l="-526" t="-1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6667" y="2800055"/>
            <a:ext cx="1727200" cy="193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-28933" y="3196534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28933" y="270798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05467" y="2800055"/>
            <a:ext cx="172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03069" y="3271544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  <a:r>
              <a:rPr lang="en-US" sz="2400">
                <a:sym typeface="Symbol" pitchFamily="18" charset="2"/>
              </a:rPr>
              <a:t>K</a:t>
            </a:r>
            <a:endParaRPr lang="en-US" sz="2400" b="1">
              <a:cs typeface="Arial" charset="0"/>
              <a:sym typeface="Symbol" pitchFamily="18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232666" y="3816056"/>
            <a:ext cx="1766910" cy="609600"/>
            <a:chOff x="7772400" y="2647950"/>
            <a:chExt cx="1325183" cy="457200"/>
          </a:xfrm>
        </p:grpSpPr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925147" y="2647950"/>
              <a:ext cx="1172436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dirty="0"/>
                <a:t>b’ </a:t>
              </a:r>
              <a:r>
                <a:rPr lang="en-US" sz="2667" dirty="0">
                  <a:sym typeface="Symbol" pitchFamily="18" charset="2"/>
                </a:rPr>
                <a:t> {0,1}</a:t>
              </a:r>
              <a:endParaRPr lang="en-US" sz="2667" dirty="0"/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82267" y="2495255"/>
            <a:ext cx="10566400" cy="2336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14" name="Group 13"/>
          <p:cNvGrpSpPr/>
          <p:nvPr/>
        </p:nvGrpSpPr>
        <p:grpSpPr>
          <a:xfrm>
            <a:off x="3425468" y="3206457"/>
            <a:ext cx="5080000" cy="526854"/>
            <a:chOff x="2667000" y="2376632"/>
            <a:chExt cx="3810000" cy="395140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3186209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 </a:t>
              </a:r>
              <a:r>
                <a:rPr lang="en-US" sz="2400" dirty="0">
                  <a:sym typeface="Symbol" pitchFamily="18" charset="2"/>
                </a:rPr>
                <a:t> M :    |m</a:t>
              </a:r>
              <a:r>
                <a:rPr lang="en-US" sz="2400" baseline="-25000" dirty="0">
                  <a:sym typeface="Symbol" pitchFamily="18" charset="2"/>
                </a:rPr>
                <a:t>i,0</a:t>
              </a:r>
              <a:r>
                <a:rPr lang="en-US" sz="2400" dirty="0">
                  <a:sym typeface="Symbol" pitchFamily="18" charset="2"/>
                </a:rPr>
                <a:t>| = |m</a:t>
              </a:r>
              <a:r>
                <a:rPr lang="en-US" sz="2400" baseline="-25000" dirty="0">
                  <a:sym typeface="Symbol" pitchFamily="18" charset="2"/>
                </a:rPr>
                <a:t>i,1</a:t>
              </a:r>
              <a:r>
                <a:rPr lang="en-US" sz="24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3425467" y="3993860"/>
            <a:ext cx="4978400" cy="503238"/>
            <a:chOff x="1776" y="2194"/>
            <a:chExt cx="2352" cy="317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3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667" dirty="0"/>
                <a:t> </a:t>
              </a:r>
              <a:r>
                <a:rPr lang="en-US" sz="2400" dirty="0">
                  <a:sym typeface="Symbol" pitchFamily="18" charset="2"/>
                </a:rPr>
                <a:t> </a:t>
              </a:r>
              <a:r>
                <a:rPr lang="en-US" sz="2400" dirty="0"/>
                <a:t>E(k,</a:t>
              </a:r>
              <a:r>
                <a:rPr lang="en-US" sz="2667" b="1" dirty="0"/>
                <a:t> </a:t>
              </a:r>
              <a:r>
                <a:rPr lang="en-US" sz="2667" b="1" dirty="0" err="1"/>
                <a:t>m</a:t>
              </a:r>
              <a:r>
                <a:rPr lang="en-US" sz="2667" b="1" baseline="-25000" dirty="0" err="1"/>
                <a:t>i,b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30268" y="2596855"/>
            <a:ext cx="19103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for </a:t>
            </a:r>
            <a:r>
              <a:rPr lang="en-US" sz="2667" dirty="0" err="1"/>
              <a:t>i</a:t>
            </a:r>
            <a:r>
              <a:rPr lang="en-US" sz="2667" dirty="0"/>
              <a:t>=1,…,q:  </a:t>
            </a:r>
          </a:p>
        </p:txBody>
      </p:sp>
    </p:spTree>
    <p:extLst>
      <p:ext uri="{BB962C8B-B14F-4D97-AF65-F5344CB8AC3E}">
        <p14:creationId xmlns:p14="http://schemas.microsoft.com/office/powerpoint/2010/main" val="5292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err="1" smtClean="0"/>
                  <a:t>Фиксировванный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CBC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None/>
                </a:pPr>
                <a:r>
                  <a:rPr lang="en-US" dirty="0"/>
                  <a:t>	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  <a:blipFill rotWithShape="0">
                <a:blip r:embed="rId2"/>
                <a:stretch>
                  <a:fillRect l="-1000" t="-6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76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264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 dirty="0"/>
              <a:t>Adv.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524002" y="3647760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  <a:r>
              <a:rPr lang="en-US" sz="2400">
                <a:sym typeface="Symbol" pitchFamily="18" charset="2"/>
              </a:rPr>
              <a:t>K</a:t>
            </a:r>
            <a:endParaRPr lang="en-US" sz="2400" b="1">
              <a:cs typeface="Arial" charset="0"/>
              <a:sym typeface="Symbol" pitchFamily="18" charset="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2946400" y="4414017"/>
            <a:ext cx="508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34836" y="3977984"/>
            <a:ext cx="243368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m</a:t>
            </a:r>
            <a:r>
              <a:rPr lang="en-US" sz="2667" baseline="-25000" dirty="0"/>
              <a:t>0</a:t>
            </a:r>
            <a:r>
              <a:rPr lang="en-US" sz="2667" dirty="0"/>
              <a:t>=0</a:t>
            </a:r>
            <a:r>
              <a:rPr lang="en-US" sz="2667" baseline="30000" dirty="0"/>
              <a:t>n</a:t>
            </a:r>
            <a:r>
              <a:rPr lang="en-US" sz="2667" dirty="0"/>
              <a:t> ,   m</a:t>
            </a:r>
            <a:r>
              <a:rPr lang="en-US" sz="2667" baseline="-25000" dirty="0"/>
              <a:t>1</a:t>
            </a:r>
            <a:r>
              <a:rPr lang="en-US" sz="2667" dirty="0">
                <a:sym typeface="Symbol" pitchFamily="18" charset="2"/>
              </a:rPr>
              <a:t> = 1</a:t>
            </a:r>
            <a:r>
              <a:rPr lang="en-US" sz="2667" baseline="30000" dirty="0">
                <a:sym typeface="Symbol" pitchFamily="18" charset="2"/>
              </a:rPr>
              <a:t>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46400" y="4454528"/>
            <a:ext cx="4978400" cy="584775"/>
            <a:chOff x="2209800" y="3645692"/>
            <a:chExt cx="3733800" cy="438581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209800" y="407789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971800" y="3645692"/>
              <a:ext cx="2767248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 </a:t>
              </a:r>
              <a:r>
                <a:rPr lang="en-US" sz="2667" dirty="0">
                  <a:sym typeface="Symbol" pitchFamily="18" charset="2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FIV) </a:t>
              </a:r>
              <a:r>
                <a:rPr lang="en-US" sz="3200" dirty="0">
                  <a:sym typeface="Symbol"/>
                </a:rPr>
                <a:t>]   or</a:t>
              </a:r>
              <a:endParaRPr lang="en-US" sz="2667" dirty="0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46400" y="2819397"/>
            <a:ext cx="5080000" cy="503236"/>
            <a:chOff x="1776" y="2014"/>
            <a:chExt cx="2400" cy="317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544" y="2014"/>
              <a:ext cx="91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b="1" dirty="0"/>
                <a:t>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  </a:t>
              </a:r>
              <a:r>
                <a:rPr lang="en-US" sz="2667" b="1" dirty="0"/>
                <a:t> ,  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</a:t>
              </a:r>
              <a:endParaRPr lang="en-US" sz="2667" dirty="0">
                <a:sym typeface="Symbol" pitchFamily="18" charset="2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844801" y="3190884"/>
            <a:ext cx="4978401" cy="596901"/>
            <a:chOff x="1776" y="2352"/>
            <a:chExt cx="2352" cy="376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776" y="272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064" y="2352"/>
              <a:ext cx="196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0</a:t>
              </a:r>
              <a:r>
                <a:rPr lang="en-US" sz="2667" b="1" baseline="30000" dirty="0">
                  <a:solidFill>
                    <a:srgbClr val="FF0000"/>
                  </a:solidFill>
                  <a:sym typeface="Symbol"/>
                </a:rPr>
                <a:t>n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⨁FIV)</a:t>
              </a:r>
              <a:r>
                <a:rPr lang="en-US" sz="2667" dirty="0">
                  <a:sym typeface="Symbol"/>
                </a:rPr>
                <a:t> , …</a:t>
              </a:r>
              <a:r>
                <a:rPr lang="en-US" sz="3200" dirty="0">
                  <a:sym typeface="Symbol"/>
                </a:rPr>
                <a:t>]</a:t>
              </a:r>
              <a:endParaRPr lang="en-US" sz="2667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018828" y="4396027"/>
            <a:ext cx="1763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CC"/>
                </a:solidFill>
              </a:rPr>
              <a:t>output 0</a:t>
            </a:r>
          </a:p>
          <a:p>
            <a:pPr algn="ctr"/>
            <a:r>
              <a:rPr lang="en-US" sz="2400" dirty="0">
                <a:solidFill>
                  <a:srgbClr val="FFFFCC"/>
                </a:solidFill>
              </a:rPr>
              <a:t>if c[1] = c</a:t>
            </a:r>
            <a:r>
              <a:rPr lang="en-US" sz="2400" baseline="-25000" dirty="0">
                <a:solidFill>
                  <a:srgbClr val="FFFFCC"/>
                </a:solidFill>
              </a:rPr>
              <a:t>1</a:t>
            </a:r>
            <a:r>
              <a:rPr lang="en-US" sz="2400" dirty="0">
                <a:solidFill>
                  <a:srgbClr val="FFFFCC"/>
                </a:solidFill>
              </a:rPr>
              <a:t>[1]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9753600" y="4849814"/>
            <a:ext cx="1320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962400" y="4982883"/>
            <a:ext cx="363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c </a:t>
            </a:r>
            <a:r>
              <a:rPr lang="en-US" sz="2667" dirty="0">
                <a:sym typeface="Symbol" pitchFamily="18" charset="2"/>
              </a:rPr>
              <a:t> </a:t>
            </a:r>
            <a:r>
              <a:rPr lang="en-US" sz="3200" dirty="0">
                <a:sym typeface="Symbol"/>
              </a:rPr>
              <a:t>[</a:t>
            </a:r>
            <a:r>
              <a:rPr lang="en-US" sz="2667" dirty="0">
                <a:sym typeface="Symbol"/>
              </a:rPr>
              <a:t> 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FIV,  E(k, 1</a:t>
            </a:r>
            <a:r>
              <a:rPr lang="en-US" sz="2667" b="1" baseline="30000" dirty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⨁FIV) </a:t>
            </a:r>
            <a:r>
              <a:rPr lang="en-US" sz="3200" dirty="0">
                <a:sym typeface="Symbol"/>
              </a:rPr>
              <a:t>]</a:t>
            </a:r>
            <a:endParaRPr lang="en-US" sz="2667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V="1">
            <a:off x="304800" y="3320652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04800" y="281940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02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209357" y="1220579"/>
            <a:ext cx="6881044" cy="2106821"/>
            <a:chOff x="3907017" y="1144034"/>
            <a:chExt cx="5160783" cy="158011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224183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907017" y="1144034"/>
              <a:ext cx="4932183" cy="1580116"/>
              <a:chOff x="3907017" y="1525034"/>
              <a:chExt cx="4932183" cy="158011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343400" y="1525034"/>
                <a:ext cx="44958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message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343400" y="2058434"/>
                <a:ext cx="4495800" cy="4371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400"/>
                  </a:spcBef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FIV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 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IV+1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…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43400" y="2724150"/>
                <a:ext cx="4495800" cy="38100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chemeClr val="bg1">
                        <a:lumMod val="95000"/>
                      </a:schemeClr>
                    </a:solidFill>
                  </a:rPr>
                  <a:t>ciphertext</a:t>
                </a:r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07017" y="1733550"/>
                <a:ext cx="445074" cy="50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733" b="1" dirty="0">
                    <a:solidFill>
                      <a:srgbClr val="FF0000"/>
                    </a:solidFill>
                    <a:sym typeface="Symbol"/>
                  </a:rPr>
                  <a:t>⨁</a:t>
                </a:r>
                <a:endParaRPr lang="en-US" sz="3733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230020" y="3327399"/>
            <a:ext cx="7959009" cy="2942771"/>
            <a:chOff x="3522654" y="2947977"/>
            <a:chExt cx="5341771" cy="1878816"/>
          </a:xfrm>
        </p:grpSpPr>
        <p:grpSp>
          <p:nvGrpSpPr>
            <p:cNvPr id="32" name="Group 31"/>
            <p:cNvGrpSpPr/>
            <p:nvPr/>
          </p:nvGrpSpPr>
          <p:grpSpPr>
            <a:xfrm>
              <a:off x="3522654" y="3280178"/>
              <a:ext cx="5341771" cy="1546615"/>
              <a:chOff x="3522654" y="3280178"/>
              <a:chExt cx="5341771" cy="1546615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522654" y="3418433"/>
                <a:ext cx="744546" cy="1371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705600" y="3398043"/>
                <a:ext cx="685800" cy="1428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3522654" y="3751659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 flipH="1">
                <a:off x="4343400" y="4346973"/>
                <a:ext cx="2362200" cy="107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4998168" y="4030662"/>
                <a:ext cx="919964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m</a:t>
                </a:r>
                <a:r>
                  <a:rPr lang="en-US" sz="2400" b="1" baseline="-25000" dirty="0"/>
                  <a:t>0</a:t>
                </a:r>
                <a:r>
                  <a:rPr lang="en-US" sz="2400" b="1" dirty="0"/>
                  <a:t> , m</a:t>
                </a:r>
                <a:r>
                  <a:rPr lang="en-US" sz="2400" b="1" baseline="-25000" dirty="0"/>
                  <a:t>1 </a:t>
                </a:r>
                <a:r>
                  <a:rPr lang="en-US" sz="2400" dirty="0">
                    <a:sym typeface="Symbol" pitchFamily="18" charset="2"/>
                  </a:rPr>
                  <a:t> </a:t>
                </a:r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4267076" y="4389846"/>
                <a:ext cx="2578553" cy="346472"/>
                <a:chOff x="1651" y="2149"/>
                <a:chExt cx="2653" cy="291"/>
              </a:xfrm>
            </p:grpSpPr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1651" y="2410"/>
                  <a:ext cx="25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17" y="2149"/>
                  <a:ext cx="218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c’ </a:t>
                  </a:r>
                  <a:r>
                    <a:rPr lang="en-US" sz="2400" dirty="0">
                      <a:sym typeface="Symbol" pitchFamily="18" charset="2"/>
                    </a:rPr>
                    <a:t> </a:t>
                  </a:r>
                  <a:r>
                    <a:rPr lang="en-US" sz="2400" b="1" dirty="0" err="1">
                      <a:sym typeface="Symbol"/>
                    </a:rPr>
                    <a:t>m</a:t>
                  </a:r>
                  <a:r>
                    <a:rPr lang="en-US" sz="2667" b="1" baseline="-25000" dirty="0" err="1">
                      <a:sym typeface="Symbol"/>
                    </a:rPr>
                    <a:t>b</a:t>
                  </a:r>
                  <a:r>
                    <a:rPr lang="en-US" sz="2400" dirty="0" err="1">
                      <a:sym typeface="Symbol"/>
                    </a:rPr>
                    <a:t>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grpSp>
            <p:nvGrpSpPr>
              <p:cNvPr id="24" name="Group 23"/>
              <p:cNvGrpSpPr>
                <a:grpSpLocks/>
              </p:cNvGrpSpPr>
              <p:nvPr/>
            </p:nvGrpSpPr>
            <p:grpSpPr bwMode="auto">
              <a:xfrm>
                <a:off x="4343502" y="3280178"/>
                <a:ext cx="2362375" cy="346472"/>
                <a:chOff x="1809" y="2014"/>
                <a:chExt cx="2504" cy="291"/>
              </a:xfrm>
            </p:grpSpPr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809" y="2304"/>
                  <a:ext cx="25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496" y="2014"/>
                  <a:ext cx="68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/>
                    <a:t>m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,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m</a:t>
                  </a:r>
                  <a:endParaRPr lang="en-US" sz="2400" dirty="0">
                    <a:sym typeface="Symbol" pitchFamily="18" charset="2"/>
                  </a:endParaRPr>
                </a:p>
              </p:txBody>
            </p:sp>
          </p:grpSp>
          <p:grpSp>
            <p:nvGrpSpPr>
              <p:cNvPr id="27" name="Group 26"/>
              <p:cNvGrpSpPr>
                <a:grpSpLocks/>
              </p:cNvGrpSpPr>
              <p:nvPr/>
            </p:nvGrpSpPr>
            <p:grpSpPr bwMode="auto">
              <a:xfrm>
                <a:off x="4267121" y="3606399"/>
                <a:ext cx="2438505" cy="346472"/>
                <a:chOff x="1729" y="2422"/>
                <a:chExt cx="2533" cy="291"/>
              </a:xfrm>
            </p:grpSpPr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>
                  <a:off x="1729" y="2688"/>
                  <a:ext cx="2533" cy="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68" y="2422"/>
                  <a:ext cx="171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c </a:t>
                  </a:r>
                  <a:r>
                    <a:rPr lang="en-US" sz="2400" dirty="0">
                      <a:sym typeface="Symbol"/>
                    </a:rPr>
                    <a:t></a:t>
                  </a:r>
                  <a:r>
                    <a:rPr lang="en-US" sz="2400" dirty="0" err="1">
                      <a:sym typeface="Symbol"/>
                    </a:rPr>
                    <a:t>m⨁F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355358" y="4124740"/>
                <a:ext cx="1509067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0 if</a:t>
                </a:r>
              </a:p>
              <a:p>
                <a:r>
                  <a:rPr lang="en-US" sz="2400" dirty="0"/>
                  <a:t>   </a:t>
                </a:r>
                <a:r>
                  <a:rPr lang="en-US" sz="2400" dirty="0" err="1"/>
                  <a:t>c</a:t>
                </a:r>
                <a:r>
                  <a:rPr lang="en-US" sz="2400" dirty="0" err="1">
                    <a:sym typeface="Symbol"/>
                  </a:rPr>
                  <a:t>⨁</a:t>
                </a:r>
                <a:r>
                  <a:rPr lang="en-US" sz="2400" dirty="0" err="1"/>
                  <a:t>c</a:t>
                </a:r>
                <a:r>
                  <a:rPr lang="en-US" sz="2400" dirty="0"/>
                  <a:t>’=m</a:t>
                </a:r>
                <a:r>
                  <a:rPr lang="en-US" sz="2400" dirty="0">
                    <a:sym typeface="Symbol"/>
                  </a:rPr>
                  <a:t>⨁m</a:t>
                </a:r>
                <a:r>
                  <a:rPr lang="en-US" sz="2400" baseline="-25000" dirty="0">
                    <a:sym typeface="Symbol"/>
                  </a:rPr>
                  <a:t>0</a:t>
                </a:r>
                <a:endParaRPr lang="en-US" sz="2400" baseline="-250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 bwMode="auto">
              <a:xfrm flipV="1">
                <a:off x="7391400" y="4769643"/>
                <a:ext cx="1188168" cy="14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3763090" y="2947977"/>
              <a:ext cx="25992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41311" y="3105150"/>
              <a:ext cx="0" cy="303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CTR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Фиксировванный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CBC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Font typeface="Arial" panose="020B0604020202020204" pitchFamily="34" charset="0"/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  <a:blipFill rotWithShape="0">
                <a:blip r:embed="rId2"/>
                <a:stretch>
                  <a:fillRect l="-2302" t="-8015" b="-8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2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5305103"/>
            <a:ext cx="10339316" cy="49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Синтетический </a:t>
            </a:r>
            <a:r>
              <a:rPr lang="en-US" dirty="0" smtClean="0"/>
              <a:t>IV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использующая случайный вход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детерминированный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Называется детерминированным шифром, использующем синтетический </a:t>
                </a:r>
                <a:r>
                  <a:rPr lang="en-US" dirty="0" smtClean="0"/>
                  <a:t>IV.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err="1" smtClean="0"/>
                  <a:t>констукция</a:t>
                </a:r>
                <a:r>
                  <a:rPr lang="ru-RU" dirty="0" smtClean="0"/>
                  <a:t> похожа на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но случайность заменяется не шифрованием уникального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шифрованием уникального сообщения (сообщения уникальны для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8.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 </a:t>
                </a:r>
                <a:r>
                  <a:rPr lang="ru-RU" dirty="0" smtClean="0"/>
                  <a:t>Описанный выше шифр является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 </a:t>
                </a:r>
                <a:r>
                  <a:rPr lang="ru-RU" dirty="0" smtClean="0"/>
                  <a:t>стойким.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без доказательства, или доказать самим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 rotWithShape="0">
                <a:blip r:embed="rId2"/>
                <a:stretch>
                  <a:fillRect l="-928" t="-1882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Шифры решают задачу конфиденциальности информации при пассивном противнике (противнике не влияющем на передаваемые сообщения)</a:t>
            </a:r>
          </a:p>
          <a:p>
            <a:r>
              <a:rPr lang="ru-RU" dirty="0" smtClean="0"/>
              <a:t>Абсолютная стойкость – достижимая, но не удобная для построения шифров модель</a:t>
            </a:r>
          </a:p>
          <a:p>
            <a:r>
              <a:rPr lang="ru-RU" dirty="0" smtClean="0"/>
              <a:t>Ослабленная версия абсолютной стойкости – семантическая стойкость (одноразовая семантическая стойкость) – используется для построения и анализа шифров при однократном использовании ключа</a:t>
            </a:r>
          </a:p>
          <a:p>
            <a:r>
              <a:rPr lang="ru-RU" dirty="0" smtClean="0"/>
              <a:t>При шифровании нескольких сообщений используется </a:t>
            </a:r>
            <a:r>
              <a:rPr lang="en-US" dirty="0" smtClean="0"/>
              <a:t>CPA </a:t>
            </a:r>
            <a:r>
              <a:rPr lang="ru-RU" dirty="0" smtClean="0"/>
              <a:t>стойкость (многоразовая семантическая стойкость), позволяющая противнику получать </a:t>
            </a:r>
            <a:r>
              <a:rPr lang="ru-RU" dirty="0" err="1" smtClean="0"/>
              <a:t>зашифрования</a:t>
            </a:r>
            <a:r>
              <a:rPr lang="ru-RU" dirty="0" smtClean="0"/>
              <a:t> нескольких сообщений на одном ключе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26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примитивы – псевдослучайные генераторы, поточные шифры, блочные шифры.</a:t>
            </a:r>
          </a:p>
          <a:p>
            <a:r>
              <a:rPr lang="ru-RU" dirty="0" smtClean="0"/>
              <a:t>Для построения семантических и </a:t>
            </a:r>
            <a:r>
              <a:rPr lang="en-US" dirty="0" smtClean="0"/>
              <a:t>CPA </a:t>
            </a:r>
            <a:r>
              <a:rPr lang="ru-RU" dirty="0" smtClean="0"/>
              <a:t>стойких шифров из блочных шифров используют режимы шифрования.</a:t>
            </a:r>
          </a:p>
          <a:p>
            <a:r>
              <a:rPr lang="ru-RU" dirty="0" smtClean="0"/>
              <a:t>При использовании режимов шифрования, требующих случайный </a:t>
            </a:r>
            <a:r>
              <a:rPr lang="en-US" dirty="0" smtClean="0"/>
              <a:t>IV</a:t>
            </a:r>
            <a:r>
              <a:rPr lang="ru-RU" dirty="0" smtClean="0"/>
              <a:t>, он должен быть случайным</a:t>
            </a:r>
            <a:r>
              <a:rPr lang="ru-RU" dirty="0" smtClean="0"/>
              <a:t>!</a:t>
            </a:r>
            <a:endParaRPr lang="en-US" dirty="0" smtClean="0"/>
          </a:p>
          <a:p>
            <a:r>
              <a:rPr lang="ru-RU" dirty="0" smtClean="0"/>
              <a:t>Шифры не должны использоваться для обеспечения целостности </a:t>
            </a:r>
            <a:r>
              <a:rPr lang="ru-RU" smtClean="0"/>
              <a:t>или аутентичности!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66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счётчик или случайные величины</a:t>
                </a:r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может не пересылаться в явном виде, обе стороны могут синхронно обновлять его.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CRT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/>
                  <a:t>IV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812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3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всех рассмотренных ранее схем </a:t>
            </a:r>
            <a:r>
              <a:rPr lang="en-US" dirty="0" smtClean="0"/>
              <a:t>CPA</a:t>
            </a:r>
            <a:r>
              <a:rPr lang="ru-RU" dirty="0" smtClean="0"/>
              <a:t> шифрования длина результирующего </a:t>
            </a:r>
            <a:r>
              <a:rPr lang="ru-RU" dirty="0" err="1" smtClean="0"/>
              <a:t>шифртекста</a:t>
            </a:r>
            <a:r>
              <a:rPr lang="ru-RU" dirty="0" smtClean="0"/>
              <a:t> была больше длины открытых тестов из за добавления вектора инициализации.</a:t>
            </a:r>
          </a:p>
          <a:p>
            <a:r>
              <a:rPr lang="ru-RU" dirty="0" smtClean="0"/>
              <a:t>Длина вектора инициализации не зависит от длины сообщения</a:t>
            </a:r>
          </a:p>
          <a:p>
            <a:r>
              <a:rPr lang="ru-RU" dirty="0" smtClean="0"/>
              <a:t>Для больших сообщений не является проблемой (добавление 16 байт к мегабайту несущественно)</a:t>
            </a:r>
          </a:p>
          <a:p>
            <a:r>
              <a:rPr lang="ru-RU" dirty="0" smtClean="0"/>
              <a:t>Может являться проблемой для небольших </a:t>
            </a:r>
            <a:r>
              <a:rPr lang="ru-RU" dirty="0" err="1" smtClean="0"/>
              <a:t>шифтекстов</a:t>
            </a:r>
            <a:r>
              <a:rPr lang="ru-RU" dirty="0" smtClean="0"/>
              <a:t>, сравнимых с длинной блока (добавление 16 байт к сообщению длинны меньше 16 байт)</a:t>
            </a:r>
          </a:p>
          <a:p>
            <a:r>
              <a:rPr lang="ru-RU" dirty="0" smtClean="0"/>
              <a:t>Возможно ли уйти от случайных векторов инициализации?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Первый подход – хранить некоторое состояние на стороне получателя и отправителя, которое явно или не явно синхронизируется перед процедурой шифрования. Затем обновлять эти значения после приёма-отправления сообщений.</a:t>
            </a:r>
          </a:p>
          <a:p>
            <a:pPr lvl="1"/>
            <a:r>
              <a:rPr lang="ru-RU" dirty="0" smtClean="0"/>
              <a:t>Необходима полная синхронизация, при </a:t>
            </a:r>
            <a:r>
              <a:rPr lang="ru-RU" dirty="0" err="1" smtClean="0"/>
              <a:t>рассинхронизации</a:t>
            </a:r>
            <a:r>
              <a:rPr lang="ru-RU" dirty="0" smtClean="0"/>
              <a:t> – необходимо заново проводить процедуру синхронизации</a:t>
            </a:r>
          </a:p>
          <a:p>
            <a:endParaRPr lang="ru-RU" dirty="0"/>
          </a:p>
          <a:p>
            <a:r>
              <a:rPr lang="ru-RU" dirty="0" smtClean="0"/>
              <a:t>Второй подход – использование </a:t>
            </a:r>
            <a:r>
              <a:rPr lang="en-US" dirty="0" smtClean="0"/>
              <a:t>nonce</a:t>
            </a:r>
            <a:r>
              <a:rPr lang="ru-RU" dirty="0" smtClean="0"/>
              <a:t>. Вместо использования внутренних состояний использовать уникальные неповторяющиеся величины </a:t>
            </a:r>
            <a:r>
              <a:rPr lang="en-US" dirty="0" smtClean="0"/>
              <a:t>(nonce)</a:t>
            </a:r>
            <a:r>
              <a:rPr lang="ru-RU" dirty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6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encryption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шифром на основе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называется пара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Корректность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3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</a:t>
            </a:r>
            <a:r>
              <a:rPr lang="en-US" dirty="0" smtClean="0"/>
              <a:t>based 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основе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называется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en-US" dirty="0" smtClean="0"/>
              </a:p>
              <a:p>
                <a:r>
                  <a:rPr lang="ru-RU" dirty="0" smtClean="0"/>
                  <a:t>Заметим, что противник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полностью выбирает </a:t>
                </a:r>
                <a:r>
                  <a:rPr lang="en-US" dirty="0" smtClean="0"/>
                  <a:t>nonce.</a:t>
                </a:r>
                <a:r>
                  <a:rPr lang="ru-RU" dirty="0" smtClean="0"/>
                  <a:t> Единственное требование – </a:t>
                </a:r>
                <a:r>
                  <a:rPr lang="ru-RU" b="1" dirty="0" smtClean="0"/>
                  <a:t>уникальность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0224" y="3842587"/>
            <a:ext cx="1284195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23469" y="3653230"/>
            <a:ext cx="3867151" cy="708172"/>
            <a:chOff x="1740" y="1761"/>
            <a:chExt cx="2436" cy="378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125683" y="3491345"/>
            <a:ext cx="6875814" cy="308758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35515"/>
            <a:ext cx="3733800" cy="510780"/>
            <a:chOff x="1776" y="201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598430" y="5085754"/>
            <a:ext cx="3822700" cy="1015603"/>
            <a:chOff x="1768" y="1475"/>
            <a:chExt cx="2408" cy="853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\</m:t>
                        </m:r>
                        <m:r>
                          <m:rPr>
                            <m:lit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{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  <a:p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823798"/>
            <a:ext cx="3733800" cy="510780"/>
            <a:chOff x="1776" y="2020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90" y="2020"/>
                  <a:ext cx="1289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90" y="2020"/>
                  <a:ext cx="1289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083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19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1758</Words>
  <Application>Microsoft Office PowerPoint</Application>
  <PresentationFormat>Широкоэкранный</PresentationFormat>
  <Paragraphs>329</Paragraphs>
  <Slides>36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nonce CPA, det-CPA</vt:lpstr>
      <vt:lpstr>CPA</vt:lpstr>
      <vt:lpstr>Вероятностное шифрование</vt:lpstr>
      <vt:lpstr>Вероятностное шифрование</vt:lpstr>
      <vt:lpstr>CBC vs CTR</vt:lpstr>
      <vt:lpstr>Nonce based encryption</vt:lpstr>
      <vt:lpstr>Nonce based encryption</vt:lpstr>
      <vt:lpstr>Nonce based encryption</vt:lpstr>
      <vt:lpstr>Nonce based CPA</vt:lpstr>
      <vt:lpstr>Построение CPA шифров из семантически стойких шифров</vt:lpstr>
      <vt:lpstr>Игра на CPA стойкость гибридной конструкции</vt:lpstr>
      <vt:lpstr>Построение CPA шифров из семантически стойких шифров</vt:lpstr>
      <vt:lpstr>Гибридная конструкция на основе nonce</vt:lpstr>
      <vt:lpstr>Детерминированная гибридная конструкция</vt:lpstr>
      <vt:lpstr>Рандомизированный CRT режим</vt:lpstr>
      <vt:lpstr>Игра на CPA стойкость рандомизированного CTR режима</vt:lpstr>
      <vt:lpstr>Рандомизированный CRT режим</vt:lpstr>
      <vt:lpstr>Nonce based CTR</vt:lpstr>
      <vt:lpstr>Nonce based CTR</vt:lpstr>
      <vt:lpstr>Рандомизированный CRT режим</vt:lpstr>
      <vt:lpstr>CBC</vt:lpstr>
      <vt:lpstr>Игра на CPA стойкость CBC</vt:lpstr>
      <vt:lpstr>CBC</vt:lpstr>
      <vt:lpstr>Nonce based CBC</vt:lpstr>
      <vt:lpstr>Nonce based CBC</vt:lpstr>
      <vt:lpstr>CBC</vt:lpstr>
      <vt:lpstr>Детерминированное шифрование</vt:lpstr>
      <vt:lpstr>The need for det. Encryption   (no nonce)</vt:lpstr>
      <vt:lpstr>The need for det. Encryption   (no nonce)</vt:lpstr>
      <vt:lpstr>Детерминированное шифрование</vt:lpstr>
      <vt:lpstr>Deterministic CPA security</vt:lpstr>
      <vt:lpstr>Фиксированный IV в CBC</vt:lpstr>
      <vt:lpstr>Презентация PowerPoint</vt:lpstr>
      <vt:lpstr>Синтетический IV</vt:lpstr>
      <vt:lpstr>Выводы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1010</cp:revision>
  <dcterms:created xsi:type="dcterms:W3CDTF">2018-08-24T12:25:18Z</dcterms:created>
  <dcterms:modified xsi:type="dcterms:W3CDTF">2018-11-01T08:41:21Z</dcterms:modified>
</cp:coreProperties>
</file>