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9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89" r:id="rId13"/>
    <p:sldId id="276" r:id="rId14"/>
    <p:sldId id="298" r:id="rId15"/>
    <p:sldId id="268" r:id="rId16"/>
    <p:sldId id="269" r:id="rId17"/>
    <p:sldId id="270" r:id="rId18"/>
    <p:sldId id="267" r:id="rId19"/>
    <p:sldId id="271" r:id="rId20"/>
    <p:sldId id="272" r:id="rId21"/>
    <p:sldId id="273" r:id="rId22"/>
    <p:sldId id="274" r:id="rId23"/>
    <p:sldId id="275" r:id="rId24"/>
    <p:sldId id="278" r:id="rId25"/>
    <p:sldId id="277" r:id="rId26"/>
    <p:sldId id="280" r:id="rId27"/>
    <p:sldId id="281" r:id="rId28"/>
    <p:sldId id="282" r:id="rId29"/>
    <p:sldId id="288" r:id="rId30"/>
    <p:sldId id="290" r:id="rId31"/>
    <p:sldId id="291" r:id="rId32"/>
    <p:sldId id="292" r:id="rId33"/>
    <p:sldId id="293" r:id="rId34"/>
    <p:sldId id="295" r:id="rId35"/>
    <p:sldId id="297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257"/>
          </p14:sldIdLst>
        </p14:section>
        <p14:section name="Пренебрежимо малые величины" id="{166FB796-C804-494D-81E1-46F5EBC53402}">
          <p14:sldIdLst>
            <p14:sldId id="258"/>
            <p14:sldId id="259"/>
            <p14:sldId id="260"/>
            <p14:sldId id="262"/>
            <p14:sldId id="261"/>
          </p14:sldIdLst>
        </p14:section>
        <p14:section name="Параметры системы" id="{C4CD0A65-B822-46E5-B632-31A9388536BE}">
          <p14:sldIdLst>
            <p14:sldId id="263"/>
            <p14:sldId id="264"/>
            <p14:sldId id="265"/>
            <p14:sldId id="266"/>
            <p14:sldId id="289"/>
            <p14:sldId id="276"/>
            <p14:sldId id="298"/>
            <p14:sldId id="268"/>
            <p14:sldId id="269"/>
            <p14:sldId id="270"/>
          </p14:sldIdLst>
        </p14:section>
        <p14:section name="Поточные шифры" id="{59469AD1-2B57-4335-8612-62B992E44F08}">
          <p14:sldIdLst>
            <p14:sldId id="267"/>
            <p14:sldId id="271"/>
            <p14:sldId id="272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  <p14:sldId id="288"/>
            <p14:sldId id="290"/>
            <p14:sldId id="291"/>
            <p14:sldId id="292"/>
            <p14:sldId id="293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14.09.2020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14.09.2020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14.09.2020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14.09.2020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14.09.2020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4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Поточные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</a:t>
            </a:r>
            <a:r>
              <a:rPr lang="en-US" dirty="0" smtClean="0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эффективного алгоритма с параметром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Одноразовый блокнот переменной длины.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фиксированный </a:t>
                </a:r>
                <a:r>
                  <a:rPr lang="ru-RU" b="1" dirty="0" smtClean="0"/>
                  <a:t>параметр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Длина входов алгоритма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ограниченна</a:t>
                </a:r>
                <a:r>
                  <a:rPr lang="ru-RU" dirty="0" smtClean="0"/>
                  <a:t> </a:t>
                </a:r>
                <a:r>
                  <a:rPr lang="ru-RU" dirty="0" smtClean="0"/>
                  <a:t>сверху полиномом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Время выполнения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ограниченно </a:t>
                </a:r>
                <a:r>
                  <a:rPr lang="ru-RU" dirty="0"/>
                  <a:t>сверху полиномом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 мы указывали, что в играх будем рассматривать только эффективные (вычислимые) алгоритмы, как для Претендента, так и для Противника. Иными словами, в игре должно быть </a:t>
            </a:r>
            <a:r>
              <a:rPr lang="ru-RU" dirty="0" err="1" smtClean="0"/>
              <a:t>полиномиально</a:t>
            </a:r>
            <a:r>
              <a:rPr lang="ru-RU" dirty="0"/>
              <a:t>-</a:t>
            </a:r>
            <a:r>
              <a:rPr lang="ru-RU" dirty="0" smtClean="0"/>
              <a:t>ограниченное </a:t>
            </a:r>
            <a:r>
              <a:rPr lang="ru-RU" dirty="0" smtClean="0"/>
              <a:t>число шагов, Противник обладает </a:t>
            </a:r>
            <a:r>
              <a:rPr lang="ru-RU" dirty="0" err="1" smtClean="0"/>
              <a:t>полиномиально</a:t>
            </a:r>
            <a:r>
              <a:rPr lang="ru-RU" dirty="0"/>
              <a:t>-</a:t>
            </a:r>
            <a:r>
              <a:rPr lang="ru-RU" dirty="0" smtClean="0"/>
              <a:t>ограниченным </a:t>
            </a:r>
            <a:r>
              <a:rPr lang="ru-RU" dirty="0" smtClean="0"/>
              <a:t>временем и </a:t>
            </a:r>
            <a:r>
              <a:rPr lang="ru-RU" dirty="0" smtClean="0"/>
              <a:t>памятью. </a:t>
            </a:r>
            <a:r>
              <a:rPr lang="ru-RU" dirty="0" smtClean="0"/>
              <a:t>Т.е. алгоритм игры должен быть эффективным.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5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Два </a:t>
                </a:r>
                <a:r>
                  <a:rPr lang="ru-RU" b="1" dirty="0" smtClean="0"/>
                  <a:t>эксперимента</a:t>
                </a:r>
                <a:r>
                  <a:rPr lang="ru-RU" dirty="0" smtClean="0"/>
                  <a:t> игры называются </a:t>
                </a:r>
                <a:r>
                  <a:rPr lang="ru-RU" b="1" dirty="0" smtClean="0"/>
                  <a:t>статистически неразличимыми</a:t>
                </a:r>
                <a:r>
                  <a:rPr lang="ru-RU" dirty="0" smtClean="0"/>
                  <a:t>, если не существует эффективного алгоритма противника, способного различить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эксперименты.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b="1" dirty="0" err="1" smtClean="0"/>
                  <a:t>распределения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err="1" smtClean="0"/>
                  <a:t>называются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статистически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неразличимыми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если</a:t>
                </a:r>
                <a:r>
                  <a:rPr lang="en-US" dirty="0" smtClean="0"/>
                  <a:t> </a:t>
                </a:r>
                <a:r>
                  <a:rPr lang="ru-RU" dirty="0"/>
                  <a:t>не существует эффективного алгоритма противника, способного различить</a:t>
                </a:r>
                <a:r>
                  <a:rPr lang="en-US" dirty="0"/>
                  <a:t> </a:t>
                </a:r>
                <a:r>
                  <a:rPr lang="ru-RU" dirty="0"/>
                  <a:t>эти </a:t>
                </a:r>
                <a:r>
                  <a:rPr lang="en-US" dirty="0" err="1" smtClean="0"/>
                  <a:t>распределения</a:t>
                </a:r>
                <a:r>
                  <a:rPr lang="en-US" dirty="0"/>
                  <a:t> </a:t>
                </a:r>
                <a:r>
                  <a:rPr lang="en-US" dirty="0" smtClean="0"/>
                  <a:t>в </a:t>
                </a:r>
                <a:r>
                  <a:rPr lang="en-US" dirty="0" err="1" smtClean="0"/>
                  <a:t>игре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распознание</a:t>
                </a:r>
                <a:r>
                  <a:rPr lang="en-US" dirty="0" smtClean="0"/>
                  <a:t>.</a:t>
                </a:r>
                <a:r>
                  <a:rPr lang="ru-RU" dirty="0" smtClean="0"/>
                  <a:t>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</a:t>
                </a:r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Альтернативная трактовка понятия абсолютной и семантической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Противник не может различить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двух выбранных сообщений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2040745" y="4936586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45" y="4936586"/>
                <a:ext cx="550419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22720" y="3413493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32320" y="2899142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8004320" y="3413493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320" y="3413493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94320" y="3496836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13922" y="4601735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82960" y="3184892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54115" y="376747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4115" y="3767475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94320" y="3911180"/>
            <a:ext cx="3733800" cy="506017"/>
            <a:chOff x="1776" y="2015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3415651" y="2687212"/>
                <a:ext cx="1557338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’∈ {0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5651" y="2687212"/>
                <a:ext cx="1557338" cy="461962"/>
              </a:xfrm>
              <a:prstGeom prst="rect">
                <a:avLst/>
              </a:prstGeom>
              <a:blipFill>
                <a:blip r:embed="rId10"/>
                <a:stretch>
                  <a:fillRect r="-781"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74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Параметром стойкости </a:t>
                </a:r>
                <a:r>
                  <a:rPr lang="ru-RU" dirty="0" smtClean="0"/>
                  <a:t>называют двоичный логарифм, от необходимого числа операций для осуществления теоретической или практической атаки.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идеальный (нет атак, помимо перебора ключа) шифр с ключом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бит (необходимо перебрать весь ключ).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Семантически 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величин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 стойкости</a:t>
                </a:r>
                <a:r>
                  <a:rPr lang="en-US" dirty="0" smtClean="0"/>
                  <a:t> 10 </a:t>
                </a:r>
                <a:r>
                  <a:rPr lang="ru-RU" dirty="0" smtClean="0"/>
                  <a:t>бит это много или мало?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бит? При каком параметре стойкости принято считать систему стойкой?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Необходимый параметр стойкости зависит от приложения используемой криптосистемы.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систем общего назначения рекомендуемые параметры стойкости 80-256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sup>
                    </m:sSup>
                  </m:oMath>
                </a14:m>
                <a:r>
                  <a:rPr lang="ru-RU" dirty="0" smtClean="0"/>
                  <a:t> - число элементарных частиц в обозримой вселенной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119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шанс выиграть в лотерею, с миллионом участников 6 раз подряд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секунд с большого взрыва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 </a:t>
                </a:r>
                <a:r>
                  <a:rPr lang="ru-RU" dirty="0" err="1" smtClean="0"/>
                  <a:t>планковских</a:t>
                </a:r>
                <a:r>
                  <a:rPr lang="ru-RU" dirty="0" smtClean="0"/>
                  <a:t> единицах)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вычислительная сложность </a:t>
                </a:r>
                <a:r>
                  <a:rPr lang="ru-RU" dirty="0" err="1" smtClean="0"/>
                  <a:t>майнинга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биткоина</a:t>
                </a:r>
                <a:r>
                  <a:rPr lang="ru-RU" dirty="0" smtClean="0"/>
                  <a:t> (2018 год)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можно перебрать на домашнем компьютере за несколько часов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Претендент и Противник – </a:t>
                </a:r>
                <a:r>
                  <a:rPr lang="ru-RU" b="1" dirty="0" smtClean="0"/>
                  <a:t>эффективные алгоритмы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  <a:blipFill rotWithShape="0">
                <a:blip r:embed="rId2"/>
                <a:stretch>
                  <a:fillRect l="-928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13927" y="187483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23527" y="13604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85527" y="1958182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05129" y="3063081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74167" y="16462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85527" y="2372526"/>
            <a:ext cx="3733800" cy="506017"/>
            <a:chOff x="1776" y="2015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3330658" y="1209616"/>
                <a:ext cx="1557338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’∈ {0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0658" y="1209616"/>
                <a:ext cx="1557338" cy="461962"/>
              </a:xfrm>
              <a:prstGeom prst="rect">
                <a:avLst/>
              </a:prstGeom>
              <a:blipFill>
                <a:blip r:embed="rId10"/>
                <a:stretch>
                  <a:fillRect r="-781"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псевдослучайный генератор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игру с двумя экспериментами. В эксперименте 0 Претендент отправляет псевдослучайную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 эксперименте 1 – 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Задача Противника угадать, случайную, или псевдослучайную величину он получил.</a:t>
                </a:r>
                <a:endParaRPr lang="en-US" sz="28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в игре на различимость есть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ru-RU" b="1" dirty="0" smtClean="0"/>
                  <a:t>стойким псевдослучайным генератором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(secure PRG)</a:t>
                </a:r>
                <a:r>
                  <a:rPr lang="ru-RU" dirty="0" smtClean="0"/>
                  <a:t>, если для любых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часто называют </a:t>
                </a:r>
                <a:r>
                  <a:rPr lang="ru-RU" b="1" dirty="0" smtClean="0"/>
                  <a:t>статистическим тестом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генератор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– стойкий, то последовательность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en-US" dirty="0" smtClean="0"/>
                  <a:t>(</a:t>
                </a:r>
                <a:r>
                  <a:rPr lang="ru-RU" dirty="0" smtClean="0"/>
                  <a:t>эффективно) </a:t>
                </a:r>
                <a:r>
                  <a:rPr lang="ru-RU" b="1" dirty="0" smtClean="0"/>
                  <a:t>статистически неразличимой от случайной последовательности </a:t>
                </a:r>
                <a:r>
                  <a:rPr lang="ru-RU" dirty="0" smtClean="0"/>
                  <a:t>или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стойкой псевдослучайной последовательностью</a:t>
                </a:r>
                <a:r>
                  <a:rPr lang="ru-RU" dirty="0" smtClean="0"/>
                  <a:t>.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случайная последовательность.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  <a:blipFill rotWithShape="0">
                <a:blip r:embed="rId2"/>
                <a:stretch>
                  <a:fillRect l="-928" t="-5489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 генератора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генератор.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Очевидно, что генератор может выдать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различных последовательностей.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Часто в генераторах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является начальным заполнением внутреннего состояния. Тогда максимально возможная </a:t>
                </a:r>
                <a:r>
                  <a:rPr lang="ru-RU" smtClean="0"/>
                  <a:t>энтропия выходной</a:t>
                </a:r>
              </a:p>
              <a:p>
                <a:pPr marL="0" indent="0">
                  <a:buNone/>
                </a:pPr>
                <a:r>
                  <a:rPr lang="ru-RU" smtClean="0"/>
                  <a:t>последовательности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 энтропии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 максимально возможная длина периода генератора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состояний и ключей, тогда максимально возможный период выходной последовательности не превышает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энтропия 128 бит.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генератор, то эффективный Противник не может определить содержится ли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:endParaRPr lang="ru-RU" sz="2800" baseline="-25000" dirty="0">
                  <a:cs typeface="Arial" charset="0"/>
                  <a:sym typeface="Symbol" pitchFamily="18" charset="2"/>
                </a:endParaRPr>
              </a:p>
              <a:p>
                <a:r>
                  <a:rPr lang="ru-RU" sz="2800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+1]]−1/2|&gt;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малая. Т.е. Существует эффективный алгоритм способный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 smtClean="0"/>
                  <a:t> биту 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непредсказуемым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эффективных алгоритмов справедливо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+1]]−1/2|≤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пренебрежимо малой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720505" y="1690688"/>
            <a:ext cx="10542006" cy="1097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стойкий, то его выход вычислительно неотличим от случайной последовательности. А для случайной последовательности невозможно предсказать следующий бит.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647720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7801998" y="5287223"/>
            <a:ext cx="1" cy="44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88154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454265" y="52746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  <a:endCxn id="11" idx="3"/>
          </p:cNvCxnSpPr>
          <p:nvPr/>
        </p:nvCxnSpPr>
        <p:spPr>
          <a:xfrm flipH="1">
            <a:off x="5696710" y="6131375"/>
            <a:ext cx="951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86833" y="5287223"/>
            <a:ext cx="1" cy="79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450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2.3.</a:t>
                </a:r>
                <a:r>
                  <a:rPr lang="ru-RU" dirty="0" smtClean="0"/>
                  <a:t> </a:t>
                </a:r>
                <a:r>
                  <a:rPr lang="en-US" dirty="0" smtClean="0"/>
                  <a:t>Yao’82 </a:t>
                </a:r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 доказательства – если мы не можем предсказать 1 следующий бит, то значит у нас нет никаких возможностей определить является ли данная величина случайной, или выходом псевдослучайного генератора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Поточные шифры и 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  <a:blipFill>
                <a:blip r:embed="rId2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69956" y="3684759"/>
            <a:ext cx="10791732" cy="1729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называется пренебрежимо малой</a:t>
                </a:r>
                <a:r>
                  <a:rPr lang="en-US" b="1" dirty="0" smtClean="0"/>
                  <a:t> (negligible)</a:t>
                </a:r>
                <a:r>
                  <a:rPr lang="ru-RU" dirty="0" smtClean="0"/>
                  <a:t>, если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справедливо неравенство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2.1.</a:t>
                </a:r>
                <a:r>
                  <a:rPr lang="ru-RU" dirty="0" smtClean="0"/>
                  <a:t> Функция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пренебрежимо малая, тогда и только тогда когда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справедливо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 smtClean="0"/>
                  <a:t>Т.е.  на бесконечности функция</a:t>
                </a:r>
                <a:r>
                  <a:rPr lang="ru-RU" dirty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убывает быстрее любого полинома</a:t>
                </a:r>
                <a:r>
                  <a:rPr lang="en-US" dirty="0" smtClean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  <a:blipFill>
                <a:blip r:embed="rId2"/>
                <a:stretch>
                  <a:fillRect l="-1043" t="-2632" r="-812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доказательства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grpSp>
        <p:nvGrpSpPr>
          <p:cNvPr id="5" name="Group 23"/>
          <p:cNvGrpSpPr/>
          <p:nvPr/>
        </p:nvGrpSpPr>
        <p:grpSpPr>
          <a:xfrm>
            <a:off x="1762408" y="2080419"/>
            <a:ext cx="3886211" cy="1589488"/>
            <a:chOff x="1676400" y="1104900"/>
            <a:chExt cx="3886211" cy="15894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800610" y="2171704"/>
              <a:ext cx="762001" cy="522684"/>
              <a:chOff x="4416" y="3466"/>
              <a:chExt cx="480" cy="439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47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cxnSp>
          <p:nvCxnSpPr>
            <p:cNvPr id="12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4"/>
          <p:cNvGrpSpPr/>
          <p:nvPr/>
        </p:nvGrpSpPr>
        <p:grpSpPr>
          <a:xfrm>
            <a:off x="1762408" y="4290219"/>
            <a:ext cx="3829050" cy="1553768"/>
            <a:chOff x="1676400" y="1104900"/>
            <a:chExt cx="3829050" cy="155376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768850" y="2135984"/>
              <a:ext cx="736600" cy="522684"/>
              <a:chOff x="4396" y="3436"/>
              <a:chExt cx="464" cy="439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46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24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724808" y="24614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808" y="45950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0808" y="3506133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2" name="Rounded Rectangle 76"/>
          <p:cNvSpPr/>
          <p:nvPr/>
        </p:nvSpPr>
        <p:spPr>
          <a:xfrm>
            <a:off x="1610008" y="20804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80"/>
          <p:cNvGrpSpPr/>
          <p:nvPr/>
        </p:nvGrpSpPr>
        <p:grpSpPr>
          <a:xfrm>
            <a:off x="6334408" y="2080419"/>
            <a:ext cx="4114800" cy="1741888"/>
            <a:chOff x="4876800" y="1047750"/>
            <a:chExt cx="4114800" cy="1741888"/>
          </a:xfrm>
        </p:grpSpPr>
        <p:grpSp>
          <p:nvGrpSpPr>
            <p:cNvPr id="34" name="Group 36"/>
            <p:cNvGrpSpPr/>
            <p:nvPr/>
          </p:nvGrpSpPr>
          <p:grpSpPr>
            <a:xfrm>
              <a:off x="5029200" y="1123950"/>
              <a:ext cx="3937010" cy="1665688"/>
              <a:chOff x="1562100" y="1104900"/>
              <a:chExt cx="3937010" cy="1665688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40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41" name="Group 22"/>
              <p:cNvGrpSpPr>
                <a:grpSpLocks/>
              </p:cNvGrpSpPr>
              <p:nvPr/>
            </p:nvGrpSpPr>
            <p:grpSpPr bwMode="auto">
              <a:xfrm>
                <a:off x="4762509" y="2247904"/>
                <a:ext cx="736601" cy="522684"/>
                <a:chOff x="4392" y="3530"/>
                <a:chExt cx="464" cy="439"/>
              </a:xfrm>
            </p:grpSpPr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530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 smtClean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42" name="Straight Arrow Connector 43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77"/>
            <p:cNvSpPr/>
            <p:nvPr/>
          </p:nvSpPr>
          <p:spPr>
            <a:xfrm>
              <a:off x="4876800" y="10477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81"/>
          <p:cNvGrpSpPr/>
          <p:nvPr/>
        </p:nvGrpSpPr>
        <p:grpSpPr>
          <a:xfrm>
            <a:off x="6334408" y="4290219"/>
            <a:ext cx="4127500" cy="1676400"/>
            <a:chOff x="4876800" y="3257550"/>
            <a:chExt cx="4127500" cy="1676400"/>
          </a:xfrm>
        </p:grpSpPr>
        <p:grpSp>
          <p:nvGrpSpPr>
            <p:cNvPr id="48" name="Group 61"/>
            <p:cNvGrpSpPr/>
            <p:nvPr/>
          </p:nvGrpSpPr>
          <p:grpSpPr>
            <a:xfrm>
              <a:off x="5067300" y="3257550"/>
              <a:ext cx="3937000" cy="1553768"/>
              <a:chOff x="1562100" y="1104900"/>
              <a:chExt cx="3937000" cy="1553768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59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55" name="Group 22"/>
              <p:cNvGrpSpPr>
                <a:grpSpLocks/>
              </p:cNvGrpSpPr>
              <p:nvPr/>
            </p:nvGrpSpPr>
            <p:grpSpPr bwMode="auto">
              <a:xfrm>
                <a:off x="4762500" y="2135984"/>
                <a:ext cx="736600" cy="522684"/>
                <a:chOff x="4392" y="3436"/>
                <a:chExt cx="464" cy="439"/>
              </a:xfrm>
            </p:grpSpPr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436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56" name="Straight Arrow Connector 68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ounded Rectangle 78"/>
            <p:cNvSpPr/>
            <p:nvPr/>
          </p:nvSpPr>
          <p:spPr>
            <a:xfrm>
              <a:off x="4876800" y="32575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79"/>
          <p:cNvSpPr/>
          <p:nvPr/>
        </p:nvSpPr>
        <p:spPr>
          <a:xfrm>
            <a:off x="1610008" y="42902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также генерирует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119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</a:t>
              </a:r>
              <a:r>
                <a:rPr lang="en-US" sz="2000" i="1" dirty="0" smtClean="0"/>
                <a:t>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i="1" baseline="-25000" dirty="0" smtClean="0"/>
                <a:t> </a:t>
              </a:r>
              <a:r>
                <a:rPr lang="en-US" sz="2000" b="1" dirty="0" smtClean="0"/>
                <a:t>⊕</a:t>
              </a:r>
              <a:r>
                <a:rPr lang="en-US" sz="2000" b="1" i="1" dirty="0" smtClean="0"/>
                <a:t> </a:t>
              </a:r>
              <a:r>
                <a:rPr lang="en-US" sz="2000" b="1" i="1" dirty="0" smtClean="0">
                  <a:sym typeface="Symbol" pitchFamily="18" charset="2"/>
                </a:rPr>
                <a:t>G</a:t>
              </a:r>
              <a:r>
                <a:rPr lang="en-US" sz="2000" b="1" i="1" dirty="0">
                  <a:sym typeface="Symbol" pitchFamily="18" charset="2"/>
                </a:rPr>
                <a:t>(</a:t>
              </a:r>
              <a:r>
                <a:rPr lang="en-US" sz="2000" b="1" i="1" dirty="0"/>
                <a:t>k)</a:t>
              </a:r>
              <a:r>
                <a:rPr lang="en-US" sz="2800" b="1" i="1" dirty="0"/>
                <a:t> </a:t>
              </a:r>
              <a:endParaRPr lang="en-US" sz="2000" b="1" i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7560" y="5925352"/>
            <a:ext cx="233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G(</a:t>
            </a:r>
            <a:r>
              <a:rPr lang="en-US" sz="2400" dirty="0" err="1" smtClean="0"/>
              <a:t>enerator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2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шифрует сообщение одноразовым блокнотом (</a:t>
                </a:r>
                <a:r>
                  <a:rPr lang="en-US" dirty="0" smtClean="0"/>
                  <a:t>OTP)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 =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97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baseline="-25000" dirty="0" smtClean="0"/>
                <a:t> </a:t>
              </a:r>
              <a:r>
                <a:rPr lang="en-US" sz="2000" b="1" dirty="0" smtClean="0"/>
                <a:t>⊕ </a:t>
              </a:r>
              <a:r>
                <a:rPr lang="en-US" sz="2000" b="1" i="1" dirty="0" smtClean="0">
                  <a:sym typeface="Symbol" pitchFamily="18" charset="2"/>
                </a:rPr>
                <a:t>r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3540" y="5997089"/>
            <a:ext cx="219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R(random)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60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Утверждение </a:t>
                </a:r>
                <a:r>
                  <a:rPr lang="ru-RU" b="1" dirty="0" smtClean="0"/>
                  <a:t>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9"/>
          <p:cNvGrpSpPr/>
          <p:nvPr/>
        </p:nvGrpSpPr>
        <p:grpSpPr>
          <a:xfrm>
            <a:off x="917417" y="4508846"/>
            <a:ext cx="10100650" cy="597310"/>
            <a:chOff x="609600" y="2724150"/>
            <a:chExt cx="7848600" cy="628710"/>
          </a:xfrm>
        </p:grpSpPr>
        <p:cxnSp>
          <p:nvCxnSpPr>
            <p:cNvPr id="2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773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67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4600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6284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2952750"/>
              <a:ext cx="792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cxnSp>
          <p:nvCxnSpPr>
            <p:cNvPr id="33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2061244" y="5542365"/>
            <a:ext cx="72545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⇒  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SS</a:t>
            </a:r>
            <a:r>
              <a:rPr lang="en-US" sz="2600" dirty="0"/>
              <a:t>[</a:t>
            </a:r>
            <a:r>
              <a:rPr lang="en-US" sz="2600" i="1" dirty="0"/>
              <a:t>A,E</a:t>
            </a:r>
            <a:r>
              <a:rPr lang="en-US" sz="2600" dirty="0"/>
              <a:t>] = |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0</a:t>
            </a:r>
            <a:r>
              <a:rPr lang="en-US" sz="2600" dirty="0"/>
              <a:t>] – 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1</a:t>
            </a:r>
            <a:r>
              <a:rPr lang="en-US" sz="2600" dirty="0"/>
              <a:t>]| ≤  2 </a:t>
            </a:r>
            <a:r>
              <a:rPr lang="en-US" sz="2600" dirty="0" smtClean="0"/>
              <a:t>*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PRG</a:t>
            </a:r>
            <a:r>
              <a:rPr lang="en-US" sz="2600" dirty="0"/>
              <a:t>[</a:t>
            </a:r>
            <a:r>
              <a:rPr lang="en-US" sz="2600" i="1" dirty="0"/>
              <a:t>B,G</a:t>
            </a:r>
            <a:r>
              <a:rPr lang="en-US" sz="2600" dirty="0"/>
              <a:t>]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86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720505" y="1762761"/>
            <a:ext cx="10542006" cy="885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426044" y="327580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smtClean="0"/>
              <a:t>PRG adv</a:t>
            </a:r>
            <a:r>
              <a:rPr lang="en-US" dirty="0"/>
              <a:t>. B  (us)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474044" y="3686576"/>
            <a:ext cx="1295400" cy="11132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387444" y="314245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50046" y="3886601"/>
            <a:ext cx="1614488" cy="522684"/>
            <a:chOff x="3648" y="2913"/>
            <a:chExt cx="1017" cy="439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696" y="2913"/>
              <a:ext cx="96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smtClean="0"/>
                <a:t>m</a:t>
              </a:r>
              <a:r>
                <a:rPr lang="en-US" sz="2400" b="1" i="1" baseline="-25000" dirty="0" smtClean="0"/>
                <a:t>0</a:t>
              </a:r>
              <a:r>
                <a:rPr lang="en-US" sz="2400" b="1" dirty="0" smtClean="0"/>
                <a:t>⊕</a:t>
              </a:r>
              <a:r>
                <a:rPr lang="en-US" sz="2400" b="1" i="1" dirty="0" smtClean="0">
                  <a:sym typeface="Symbol" pitchFamily="18" charset="2"/>
                </a:rPr>
                <a:t>y</a:t>
              </a:r>
              <a:r>
                <a:rPr lang="en-US" sz="2800" b="1" i="1" dirty="0" smtClean="0"/>
                <a:t> </a:t>
              </a:r>
              <a:endParaRPr lang="en-US" sz="2000" b="1" i="1" dirty="0"/>
            </a:p>
          </p:txBody>
        </p:sp>
      </p:grpSp>
      <p:cxnSp>
        <p:nvCxnSpPr>
          <p:cNvPr id="11" name="Straight Arrow Connector 3"/>
          <p:cNvCxnSpPr/>
          <p:nvPr/>
        </p:nvCxnSpPr>
        <p:spPr>
          <a:xfrm>
            <a:off x="3063844" y="3534176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0044" y="319127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dirty="0" smtClean="0"/>
              <a:t> ∈ {0,1}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grpSp>
        <p:nvGrpSpPr>
          <p:cNvPr id="13" name="Group 13"/>
          <p:cNvGrpSpPr/>
          <p:nvPr/>
        </p:nvGrpSpPr>
        <p:grpSpPr>
          <a:xfrm>
            <a:off x="7026244" y="3534176"/>
            <a:ext cx="1447800" cy="400110"/>
            <a:chOff x="5867400" y="2125267"/>
            <a:chExt cx="1447800" cy="400110"/>
          </a:xfrm>
        </p:grpSpPr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8770" y="212526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</a:t>
              </a:r>
              <a:r>
                <a:rPr lang="en-US" sz="2000" i="1" baseline="-25000" dirty="0" smtClean="0"/>
                <a:t>0</a:t>
              </a:r>
              <a:r>
                <a:rPr lang="ru-RU" sz="2000" i="1" baseline="-25000" dirty="0" smtClean="0"/>
                <a:t> </a:t>
              </a:r>
              <a:r>
                <a:rPr lang="en-US" sz="2000" i="1" dirty="0" smtClean="0"/>
                <a:t>, m</a:t>
              </a:r>
              <a:r>
                <a:rPr lang="en-US" sz="2000" i="1" baseline="-25000" dirty="0" smtClean="0"/>
                <a:t>1</a:t>
              </a:r>
              <a:endParaRPr lang="en-US" sz="2000" i="1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43250" y="418726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∈ {0,1}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:r>
                  <a:rPr lang="en-US" dirty="0" smtClean="0"/>
                  <a:t>B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  <a:blipFill>
                <a:blip r:embed="rId2"/>
                <a:stretch>
                  <a:fillRect l="-1043" t="-9524"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3"/>
          <p:cNvCxnSpPr/>
          <p:nvPr/>
        </p:nvCxnSpPr>
        <p:spPr>
          <a:xfrm flipH="1" flipV="1">
            <a:off x="3063845" y="4599408"/>
            <a:ext cx="5410199" cy="171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/>
              <p:cNvSpPr txBox="1">
                <a:spLocks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=1|,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где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k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 dirty="0">
                        <a:sym typeface="Symbol" pitchFamily="18" charset="2"/>
                      </a:rPr>
                      <m:t>r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i="1" dirty="0" smtClean="0">
                    <a:cs typeface="Arial" charset="0"/>
                    <a:sym typeface="Symbol" pitchFamily="18" charset="2"/>
                  </a:rPr>
                  <a:t>,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     </a:t>
                </a:r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:endParaRPr lang="ru-RU" b="1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b="1" i="1" dirty="0" smtClean="0">
                    <a:cs typeface="Arial" charset="0"/>
                    <a:sym typeface="Symbol" pitchFamily="18" charset="2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  <a:blipFill>
                <a:blip r:embed="rId3"/>
                <a:stretch>
                  <a:fillRect t="-6161" b="-8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b="1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  <a:blipFill>
                <a:blip r:embed="rId2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863" y="2073803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2.5.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если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генератор. 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</p:spTree>
    <p:extLst>
      <p:ext uri="{BB962C8B-B14F-4D97-AF65-F5344CB8AC3E}">
        <p14:creationId xmlns:p14="http://schemas.microsoft.com/office/powerpoint/2010/main" val="615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Пренебрежимо малые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Убывают быстрее любых полиномов</a:t>
                </a:r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ru-RU" b="1" dirty="0" smtClean="0"/>
                  <a:t>Не пренебрежимо малые</a:t>
                </a:r>
                <a:r>
                  <a:rPr lang="ru-RU" dirty="0" smtClean="0"/>
                  <a:t>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−10000000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10000000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=10000001,∀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Сверх-полиномиальные</a:t>
            </a:r>
            <a:r>
              <a:rPr lang="ru-RU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ограниченные </a:t>
            </a:r>
            <a:r>
              <a:rPr lang="ru-RU" dirty="0" smtClean="0"/>
              <a:t>функции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en-US" b="1" dirty="0" smtClean="0"/>
                  <a:t>c</a:t>
                </a:r>
                <a:r>
                  <a:rPr lang="ru-RU" b="1" dirty="0" smtClean="0"/>
                  <a:t>верх-полиномиальной</a:t>
                </a:r>
                <a:r>
                  <a:rPr lang="en-US" b="1" dirty="0" smtClean="0"/>
                  <a:t> </a:t>
                </a:r>
                <a:r>
                  <a:rPr lang="en-US" b="1" dirty="0" smtClean="0"/>
                  <a:t>(super-poly)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Растёт быстрее любого полинома на бесконечности.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-ограниченной</a:t>
                </a:r>
                <a:r>
                  <a:rPr lang="en-US" b="1" dirty="0" smtClean="0"/>
                  <a:t> (poly bounded)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ru-RU" dirty="0" smtClean="0"/>
                  <a:t> имеет место неравенство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b="0" dirty="0" smtClean="0"/>
              </a:p>
              <a:p>
                <a:pPr lvl="1"/>
                <a:r>
                  <a:rPr lang="ru-RU" dirty="0" smtClean="0"/>
                  <a:t>Может быть ограничена на бесконечности сверху полиномом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1"/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практике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скаляр (формально – функция от некоторых фиксированных ранее параметров системы). Её «малость» оценивают исходя из необходимой для системы стойкости.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малая, если событие вероятно произойдёт при обработки данных порядка гигабайта,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- пренебрежимо малая, если событие вряд ли произойдёт при «жизни» ключа длины 160 бит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доказательстве стойкости часто получается формула преимущества, ограниченная сверху функцией от некоторых параметров. Пример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– максимально число </a:t>
                </a:r>
                <a:r>
                  <a:rPr lang="ru-RU" dirty="0" err="1" smtClean="0"/>
                  <a:t>зашифрований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длина ключа.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использования конкретной реализации нужно выбрать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при заданном уровне стойкости.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хотим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ru-RU" dirty="0" smtClean="0"/>
                  <a:t>, тогда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при использовании ключа с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мы можем зашифровать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сообщений, при параметре стойкости 80 бит.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507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Ранее, при введении понятия (вычислимого) шифра, мы описывали его без явного описания параметров.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практике многие шифры и другие примитивы имеют так называемые </a:t>
            </a:r>
            <a:r>
              <a:rPr lang="ru-RU" b="1" dirty="0" smtClean="0"/>
              <a:t>параметры системы</a:t>
            </a:r>
            <a:r>
              <a:rPr lang="ru-RU" dirty="0" smtClean="0"/>
              <a:t>, влияющие на производительность и стойкость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– длина ключа (и максимального сообщения) в одноразовом блокноте, модуль и длина ключа в аддитивном одноразовом блокноте.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некоторый параметр.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 smtClean="0"/>
                  <a:t> - полином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т.е. длина вектора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полиномиальной ограничена на основе параметра).</a:t>
                </a:r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эффективным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−полиномиально ограниченная,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−перенебрежимо малая:∀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того, что время исполнения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 входе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прев</a:t>
                </a:r>
                <a:r>
                  <a:rPr lang="ru-RU" i="1" dirty="0" smtClean="0"/>
                  <a:t>ысит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эффективный</a:t>
                </a:r>
                <a:r>
                  <a:rPr lang="ru-RU" dirty="0" smtClean="0"/>
                  <a:t>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заданном </a:t>
                </a:r>
                <a:r>
                  <a:rPr lang="ru-RU" b="1" dirty="0" smtClean="0"/>
                  <a:t>параметре на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ограниченном </a:t>
                </a:r>
                <a:r>
                  <a:rPr lang="ru-RU" b="1" dirty="0" smtClean="0"/>
                  <a:t>входе </a:t>
                </a:r>
                <a:r>
                  <a:rPr lang="ru-RU" b="1" dirty="0" smtClean="0"/>
                  <a:t>он почти всегда (т.е. за исключением конечного малого числа точек) </a:t>
                </a:r>
                <a:r>
                  <a:rPr lang="ru-RU" b="1" dirty="0" smtClean="0"/>
                  <a:t>выполняется за полиномиальное время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1323</Words>
  <Application>Microsoft Office PowerPoint</Application>
  <PresentationFormat>Широкоэкранный</PresentationFormat>
  <Paragraphs>355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Поточные шифры</vt:lpstr>
      <vt:lpstr>Семантическая стойкость</vt:lpstr>
      <vt:lpstr>Пренебрежимо малые величины</vt:lpstr>
      <vt:lpstr>Примеры</vt:lpstr>
      <vt:lpstr>Сверх-полиномиальные и полиномиально ограниченные функции</vt:lpstr>
      <vt:lpstr>Пренебрежимо малые величина на практике</vt:lpstr>
      <vt:lpstr>Пренебрежимо малые величина на практике</vt:lpstr>
      <vt:lpstr>Параметры системы</vt:lpstr>
      <vt:lpstr>Эффективный алгоритм</vt:lpstr>
      <vt:lpstr>Пример эффективного алгоритма с параметром</vt:lpstr>
      <vt:lpstr>Эффективность в игре</vt:lpstr>
      <vt:lpstr>Эффективность в игре</vt:lpstr>
      <vt:lpstr>Эффективность в игре</vt:lpstr>
      <vt:lpstr>Альтернативная трактовка понятия абсолютной и семантической стойкости</vt:lpstr>
      <vt:lpstr>Параметр стойкости</vt:lpstr>
      <vt:lpstr>Оценки величин</vt:lpstr>
      <vt:lpstr>Оценки величин</vt:lpstr>
      <vt:lpstr>Идея одноразового блокнота</vt:lpstr>
      <vt:lpstr>Идея одноразового блокнота</vt:lpstr>
      <vt:lpstr>Поточный шифр</vt:lpstr>
      <vt:lpstr>Стойкий псевдослучайный генератор</vt:lpstr>
      <vt:lpstr>Стойкий псевдослучайный генератор</vt:lpstr>
      <vt:lpstr>Стойкий псевдослучайный генератор</vt:lpstr>
      <vt:lpstr>Энтропия генератора</vt:lpstr>
      <vt:lpstr>Статистическая неразличимость</vt:lpstr>
      <vt:lpstr>Непредсказуемость генераторов</vt:lpstr>
      <vt:lpstr>Непредсказуемость генераторов</vt:lpstr>
      <vt:lpstr>Непредсказуемость генераторов</vt:lpstr>
      <vt:lpstr>Поточные шифры и семантическая стойкость</vt:lpstr>
      <vt:lpstr>Идея доказательства</vt:lpstr>
      <vt:lpstr>Презентация PowerPoint</vt:lpstr>
      <vt:lpstr>Презентация PowerPoint</vt:lpstr>
      <vt:lpstr>Презентация PowerPoint</vt:lpstr>
      <vt:lpstr>Поточные шифры и семантическая стойкость</vt:lpstr>
      <vt:lpstr>Поточные шифры и семантическая стойкость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485</cp:revision>
  <dcterms:created xsi:type="dcterms:W3CDTF">2018-08-24T12:25:18Z</dcterms:created>
  <dcterms:modified xsi:type="dcterms:W3CDTF">2020-09-14T12:24:16Z</dcterms:modified>
</cp:coreProperties>
</file>