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96" r:id="rId2"/>
    <p:sldId id="440" r:id="rId3"/>
    <p:sldId id="504" r:id="rId4"/>
    <p:sldId id="505" r:id="rId5"/>
    <p:sldId id="506" r:id="rId6"/>
    <p:sldId id="508" r:id="rId7"/>
    <p:sldId id="509" r:id="rId8"/>
    <p:sldId id="510" r:id="rId9"/>
    <p:sldId id="549" r:id="rId10"/>
    <p:sldId id="511" r:id="rId11"/>
    <p:sldId id="513" r:id="rId12"/>
    <p:sldId id="512" r:id="rId13"/>
    <p:sldId id="507" r:id="rId14"/>
    <p:sldId id="515" r:id="rId15"/>
    <p:sldId id="514" r:id="rId16"/>
    <p:sldId id="517" r:id="rId17"/>
    <p:sldId id="516" r:id="rId18"/>
    <p:sldId id="519" r:id="rId19"/>
    <p:sldId id="518" r:id="rId20"/>
    <p:sldId id="520" r:id="rId21"/>
    <p:sldId id="522" r:id="rId22"/>
    <p:sldId id="521" r:id="rId23"/>
    <p:sldId id="523" r:id="rId24"/>
    <p:sldId id="524" r:id="rId25"/>
    <p:sldId id="525" r:id="rId26"/>
    <p:sldId id="526" r:id="rId27"/>
    <p:sldId id="527" r:id="rId28"/>
    <p:sldId id="528" r:id="rId29"/>
    <p:sldId id="546" r:id="rId30"/>
    <p:sldId id="529" r:id="rId31"/>
    <p:sldId id="530" r:id="rId32"/>
    <p:sldId id="531" r:id="rId33"/>
    <p:sldId id="532" r:id="rId34"/>
    <p:sldId id="533" r:id="rId35"/>
    <p:sldId id="534" r:id="rId36"/>
    <p:sldId id="535" r:id="rId37"/>
    <p:sldId id="536" r:id="rId38"/>
    <p:sldId id="538" r:id="rId39"/>
    <p:sldId id="539" r:id="rId40"/>
    <p:sldId id="540" r:id="rId41"/>
    <p:sldId id="542" r:id="rId42"/>
    <p:sldId id="543" r:id="rId43"/>
    <p:sldId id="544" r:id="rId44"/>
    <p:sldId id="541" r:id="rId45"/>
    <p:sldId id="545" r:id="rId46"/>
    <p:sldId id="547" r:id="rId47"/>
    <p:sldId id="548" r:id="rId4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Определение хэш-функций" id="{166FB796-C804-494D-81E1-46F5EBC53402}">
          <p14:sldIdLst>
            <p14:sldId id="440"/>
            <p14:sldId id="504"/>
            <p14:sldId id="505"/>
            <p14:sldId id="506"/>
            <p14:sldId id="508"/>
            <p14:sldId id="509"/>
            <p14:sldId id="510"/>
            <p14:sldId id="549"/>
          </p14:sldIdLst>
        </p14:section>
        <p14:section name="Меркл-Дамгард" id="{FF856904-F72C-4697-9260-9B814A3E9872}">
          <p14:sldIdLst>
            <p14:sldId id="511"/>
            <p14:sldId id="513"/>
            <p14:sldId id="512"/>
            <p14:sldId id="507"/>
            <p14:sldId id="515"/>
          </p14:sldIdLst>
        </p14:section>
        <p14:section name="Построение функций сжатия" id="{AB618935-531D-4DB5-929A-1FF7846D1741}">
          <p14:sldIdLst>
            <p14:sldId id="514"/>
            <p14:sldId id="517"/>
            <p14:sldId id="516"/>
          </p14:sldIdLst>
        </p14:section>
        <p14:section name="SHA256" id="{3CE4D0D8-76CB-4400-84C7-F3DAE9A86A1D}">
          <p14:sldIdLst>
            <p14:sldId id="519"/>
            <p14:sldId id="518"/>
            <p14:sldId id="520"/>
          </p14:sldIdLst>
        </p14:section>
        <p14:section name="Прочие хэш-функции" id="{1A2E404A-48FB-4F22-A10A-E1D03C264DDB}">
          <p14:sldIdLst>
            <p14:sldId id="522"/>
            <p14:sldId id="521"/>
            <p14:sldId id="523"/>
            <p14:sldId id="524"/>
            <p14:sldId id="525"/>
            <p14:sldId id="526"/>
          </p14:sldIdLst>
        </p14:section>
        <p14:section name="Модели хэш функций" id="{18788C7A-D9AB-44EB-970F-32D0872360AF}">
          <p14:sldIdLst>
            <p14:sldId id="527"/>
            <p14:sldId id="528"/>
            <p14:sldId id="546"/>
            <p14:sldId id="529"/>
          </p14:sldIdLst>
        </p14:section>
        <p14:section name="HMAC" id="{196E9944-472D-42E6-A8D8-D00525533632}">
          <p14:sldIdLst>
            <p14:sldId id="530"/>
            <p14:sldId id="531"/>
            <p14:sldId id="532"/>
            <p14:sldId id="533"/>
            <p14:sldId id="534"/>
          </p14:sldIdLst>
        </p14:section>
        <p14:section name="Раздел без заголовка" id="{16237E3E-1DAB-4058-BADF-40593502CE7C}">
          <p14:sldIdLst>
            <p14:sldId id="535"/>
            <p14:sldId id="536"/>
            <p14:sldId id="538"/>
            <p14:sldId id="539"/>
            <p14:sldId id="540"/>
            <p14:sldId id="542"/>
            <p14:sldId id="543"/>
            <p14:sldId id="544"/>
            <p14:sldId id="541"/>
            <p14:sldId id="545"/>
            <p14:sldId id="547"/>
            <p14:sldId id="54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46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02.12.2021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02.12.2021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02.12.2021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ru-RU" dirty="0" smtClean="0"/>
              <a:t>Хэш-функции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</a:t>
            </a:r>
            <a:r>
              <a:rPr lang="en-US" dirty="0" smtClean="0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Парадигма Меркла-</a:t>
            </a:r>
            <a:r>
              <a:rPr lang="ru-RU" dirty="0" err="1" smtClean="0"/>
              <a:t>Дамгарда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Большинство современных хэш-функций стоится по итеративному принципу. Сначала описывается некоторая хэш-функция для сообщений малой фиксированной длины, которая затем итеративно используется для </a:t>
                </a:r>
                <a:r>
                  <a:rPr lang="ru-RU" dirty="0" err="1" smtClean="0"/>
                  <a:t>хэша</a:t>
                </a:r>
                <a:r>
                  <a:rPr lang="ru-RU" dirty="0" smtClean="0"/>
                  <a:t> для сообщений произвольной длины.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хэш-функция.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Функцией Меркла-</a:t>
                </a:r>
                <a:r>
                  <a:rPr lang="ru-RU" dirty="0" err="1" smtClean="0"/>
                  <a:t>Дамгарда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</m:oMath>
                </a14:m>
                <a:r>
                  <a:rPr lang="ru-RU" dirty="0" smtClean="0"/>
                  <a:t> на основе хэш-функции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ru-RU" dirty="0" smtClean="0"/>
                  <a:t>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следующий алгоритм</a:t>
                </a:r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#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дополнение до длины, кратной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||…||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 smtClean="0"/>
                  <a:t>do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i="0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928" t="-23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8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30" y="2357932"/>
            <a:ext cx="10171170" cy="285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0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Парадигма Меркла-</a:t>
            </a:r>
            <a:r>
              <a:rPr lang="ru-RU" dirty="0" err="1"/>
              <a:t>Дамгарда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называется </a:t>
                </a:r>
                <a:r>
                  <a:rPr lang="ru-RU" b="1" dirty="0" smtClean="0"/>
                  <a:t>функцией сжатия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некоторая </a:t>
                </a:r>
                <a:r>
                  <a:rPr lang="ru-RU" b="1" dirty="0" smtClean="0"/>
                  <a:t>константа</a:t>
                </a:r>
                <a:r>
                  <a:rPr lang="ru-RU" dirty="0" smtClean="0"/>
                  <a:t>, называемая </a:t>
                </a:r>
                <a:r>
                  <a:rPr lang="ru-RU" b="1" dirty="0" smtClean="0"/>
                  <a:t>инициализирующим значением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блоки сообщений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блок дополнения</a:t>
                </a:r>
                <a:r>
                  <a:rPr lang="ru-RU" dirty="0" smtClean="0"/>
                  <a:t>. Формат блока дополнения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=100…00||{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число блоков в сообщении в двоичном представлении. Обычно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составляет 64 бита.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Для описания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функции необходимо задать</a:t>
                </a:r>
                <a:r>
                  <a:rPr lang="en-US" dirty="0" smtClean="0"/>
                  <a:t> </a:t>
                </a:r>
                <a:r>
                  <a:rPr lang="ru-RU" b="1" dirty="0" smtClean="0"/>
                  <a:t>функцию сжатия</a:t>
                </a:r>
                <a:r>
                  <a:rPr lang="ru-RU" dirty="0" smtClean="0"/>
                  <a:t>, </a:t>
                </a:r>
                <a:r>
                  <a:rPr lang="ru-RU" b="1" dirty="0" smtClean="0"/>
                  <a:t>инициализирующее значение</a:t>
                </a:r>
                <a:r>
                  <a:rPr lang="ru-RU" dirty="0" smtClean="0"/>
                  <a:t> и </a:t>
                </a:r>
                <a:r>
                  <a:rPr lang="ru-RU" b="1" dirty="0" smtClean="0"/>
                  <a:t>дополнение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46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Парадигма Меркла-</a:t>
            </a:r>
            <a:r>
              <a:rPr lang="ru-RU" dirty="0" err="1"/>
              <a:t>Дамгарда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37" y="1560058"/>
            <a:ext cx="9846190" cy="496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8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825625"/>
            <a:ext cx="10515600" cy="23069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схемы Меркла-</a:t>
            </a:r>
            <a:r>
              <a:rPr lang="ru-RU" dirty="0" err="1" smtClean="0"/>
              <a:t>Дамгарда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11.2.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 величина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стойкая к коллизиям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хэш-функция Меркла-</a:t>
                </a:r>
                <a:r>
                  <a:rPr lang="ru-RU" dirty="0" err="1" smtClean="0"/>
                  <a:t>Дамгарда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</m:oMath>
                </a14:m>
                <a:r>
                  <a:rPr lang="ru-RU" dirty="0" smtClean="0"/>
                  <a:t>, построенная на основе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определённая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стойкая к коллизиям,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против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против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𝑀𝐷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без доказательства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77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функций сжатия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метод </a:t>
                </a:r>
                <a:r>
                  <a:rPr lang="ru-RU" dirty="0" err="1" smtClean="0"/>
                  <a:t>Девиеса</a:t>
                </a:r>
                <a:r>
                  <a:rPr lang="ru-RU" dirty="0" smtClean="0"/>
                  <a:t>-Меера построения функций сжатия.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блочный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Введём функцию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𝐷𝑀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н</a:t>
                </a:r>
                <a:r>
                  <a:rPr lang="ru-RU" dirty="0" smtClean="0"/>
                  <a:t>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999" y="4137787"/>
            <a:ext cx="7268255" cy="258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3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функций сжатия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</a:t>
            </a:r>
            <a:r>
              <a:rPr lang="ru-RU" dirty="0" smtClean="0"/>
              <a:t>лочные шифры часто оптимизируются при построении и реализации в предположении, что ключ блочного шифра будет использоваться для шифрования множества блоков. Постоянная смена ключа может значительно ухудшить производительность.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Следовательно, необходимо построить специальные блочные шифры, для которых частая смена ключа не окажет влияние на их произвольность.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3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Вариации </a:t>
            </a:r>
            <a:r>
              <a:rPr lang="ru-RU" dirty="0" err="1"/>
              <a:t>Девиеса</a:t>
            </a:r>
            <a:r>
              <a:rPr lang="ru-RU" dirty="0"/>
              <a:t>-Меера</a:t>
            </a:r>
            <a:r>
              <a:rPr lang="ru-RU" dirty="0" smtClean="0"/>
              <a:t>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некоторая заданная функция кодирования (некоторое преобразование).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723" y="3340698"/>
            <a:ext cx="10210553" cy="28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201395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NIST 1993</a:t>
                </a:r>
              </a:p>
              <a:p>
                <a:pPr marL="0" indent="0">
                  <a:buNone/>
                </a:pPr>
                <a:r>
                  <a:rPr lang="ru-RU" dirty="0" smtClean="0"/>
                  <a:t>Размер выхода – 160 бит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Построена с использованием парадигмы </a:t>
                </a:r>
                <a:r>
                  <a:rPr lang="ru-RU" dirty="0" smtClean="0"/>
                  <a:t>Меркла-</a:t>
                </a:r>
                <a:r>
                  <a:rPr lang="ru-RU" dirty="0" err="1" smtClean="0"/>
                  <a:t>Дамгарда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Являлась де-факто и де-юре стандартом (до сих пор используется во множестве </a:t>
                </a:r>
                <a:r>
                  <a:rPr lang="en-US" dirty="0" smtClean="0"/>
                  <a:t>legacy </a:t>
                </a:r>
                <a:r>
                  <a:rPr lang="ru-RU" dirty="0" smtClean="0"/>
                  <a:t>систем)</a:t>
                </a:r>
              </a:p>
              <a:p>
                <a:pPr marL="0" indent="0">
                  <a:buNone/>
                </a:pPr>
                <a:r>
                  <a:rPr lang="ru-RU" dirty="0" smtClean="0"/>
                  <a:t>Сложность современной атаки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</m:sSup>
                  </m:oMath>
                </a14:m>
                <a:r>
                  <a:rPr lang="ru-RU" dirty="0" smtClean="0"/>
                  <a:t>. Получена префиксная коллизия (т.е. добавление префикса к любым сообщением одинаковой длины даст одинаковый </a:t>
                </a:r>
                <a:r>
                  <a:rPr lang="ru-RU" dirty="0" err="1" smtClean="0"/>
                  <a:t>хэш</a:t>
                </a:r>
                <a:r>
                  <a:rPr lang="ru-RU" dirty="0" smtClean="0"/>
                  <a:t>)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201395" cy="4351338"/>
              </a:xfrm>
              <a:blipFill rotWithShape="0">
                <a:blip r:embed="rId2"/>
                <a:stretch>
                  <a:fillRect l="-1524" t="-2101" r="-2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528" y="189448"/>
            <a:ext cx="3765344" cy="39520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431481" y="4512623"/>
                <a:ext cx="311133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32 </a:t>
                </a:r>
                <a:r>
                  <a:rPr lang="ru-RU" dirty="0" smtClean="0"/>
                  <a:t>бита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нелинейная функция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слово (32 бита) полученное из сообщения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раундовая константа</a:t>
                </a:r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481" y="4512623"/>
                <a:ext cx="3111335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566" t="-2058" b="-53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36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099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NIST 2002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Построена с использованием парадигмы Меркла-</a:t>
            </a:r>
            <a:r>
              <a:rPr lang="ru-RU" dirty="0" err="1" smtClean="0"/>
              <a:t>Дамгарда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Функция сжатия </a:t>
            </a:r>
            <a:r>
              <a:rPr lang="ru-RU" dirty="0" err="1" smtClean="0"/>
              <a:t>Девиеса</a:t>
            </a:r>
            <a:r>
              <a:rPr lang="ru-RU" dirty="0" smtClean="0"/>
              <a:t>-Меера</a:t>
            </a:r>
          </a:p>
          <a:p>
            <a:pPr marL="0" indent="0">
              <a:buNone/>
            </a:pPr>
            <a:r>
              <a:rPr lang="ru-RU" dirty="0" smtClean="0"/>
              <a:t>Блочный шифр – </a:t>
            </a:r>
            <a:r>
              <a:rPr lang="en-US" dirty="0" smtClean="0"/>
              <a:t>SHACAL-2</a:t>
            </a:r>
          </a:p>
          <a:p>
            <a:pPr marL="0" indent="0">
              <a:buNone/>
            </a:pPr>
            <a:r>
              <a:rPr lang="ru-RU" dirty="0" smtClean="0"/>
              <a:t>Современный стандарт хэш-функции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858" y="4001294"/>
            <a:ext cx="6434261" cy="239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2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Целостность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7490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Рассмотрим </a:t>
                </a:r>
                <a:r>
                  <a:rPr lang="ru-RU" dirty="0" err="1" smtClean="0"/>
                  <a:t>бесключевые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хэш</a:t>
                </a:r>
                <a:r>
                  <a:rPr lang="en-US" dirty="0"/>
                  <a:t>-</a:t>
                </a:r>
                <a:r>
                  <a:rPr lang="ru-RU" dirty="0" smtClean="0"/>
                  <a:t>функции</a:t>
                </a:r>
              </a:p>
              <a:p>
                <a:r>
                  <a:rPr lang="ru-RU" dirty="0" smtClean="0"/>
                  <a:t>Задача – получить функцию, для которой нахождение коллизии является сложной задачей</a:t>
                </a:r>
              </a:p>
              <a:p>
                <a:r>
                  <a:rPr lang="ru-RU" dirty="0" smtClean="0"/>
                  <a:t>Хотим построить такую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Коллизия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7490"/>
                <a:ext cx="10515600" cy="4351338"/>
              </a:xfrm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3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66947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Размер выходы 256 или 512 бит</a:t>
            </a:r>
          </a:p>
          <a:p>
            <a:pPr marL="0" indent="0">
              <a:buNone/>
            </a:pPr>
            <a:r>
              <a:rPr lang="ru-RU" dirty="0" smtClean="0"/>
              <a:t>Атаки на полную схему не известны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766" y="312197"/>
            <a:ext cx="5257800" cy="595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8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ещё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RIPEMD-160</a:t>
            </a:r>
            <a:endParaRPr lang="ru-RU" dirty="0" smtClean="0"/>
          </a:p>
          <a:p>
            <a:r>
              <a:rPr lang="ru-RU" dirty="0"/>
              <a:t>ГОСТ </a:t>
            </a:r>
            <a:r>
              <a:rPr lang="ru-RU" dirty="0" smtClean="0"/>
              <a:t>34</a:t>
            </a:r>
            <a:r>
              <a:rPr lang="en-US" dirty="0" smtClean="0"/>
              <a:t>.11-94</a:t>
            </a:r>
          </a:p>
          <a:p>
            <a:r>
              <a:rPr lang="ru-RU" dirty="0" smtClean="0"/>
              <a:t>ГОСТ 34.11-2012 (</a:t>
            </a:r>
            <a:r>
              <a:rPr lang="ru-RU" dirty="0" err="1" smtClean="0"/>
              <a:t>Стрибог</a:t>
            </a:r>
            <a:r>
              <a:rPr lang="ru-RU" dirty="0" smtClean="0"/>
              <a:t>)</a:t>
            </a:r>
          </a:p>
          <a:p>
            <a:r>
              <a:rPr lang="en-US" dirty="0" smtClean="0"/>
              <a:t>MD-5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СЛОМАН! (коллизии второго рода, хотя много где используется)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04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NIST </a:t>
            </a:r>
            <a:r>
              <a:rPr lang="en-US" dirty="0" smtClean="0"/>
              <a:t>2015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Размер выхода – </a:t>
            </a:r>
            <a:r>
              <a:rPr lang="ru-RU" dirty="0" smtClean="0"/>
              <a:t>произвольный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Построена с использованием </a:t>
            </a:r>
            <a:r>
              <a:rPr lang="ru-RU" dirty="0" smtClean="0"/>
              <a:t>губчатой функции</a:t>
            </a:r>
            <a:r>
              <a:rPr lang="en-US" dirty="0"/>
              <a:t> Keccak </a:t>
            </a:r>
            <a:r>
              <a:rPr lang="en-US" dirty="0" smtClean="0"/>
              <a:t>f1600 (f800)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Атаки на полную схему не известны</a:t>
            </a:r>
          </a:p>
          <a:p>
            <a:pPr marL="0" indent="0">
              <a:buNone/>
            </a:pPr>
            <a:r>
              <a:rPr lang="ru-RU" dirty="0" smtClean="0"/>
              <a:t>Стандарт на замену </a:t>
            </a:r>
            <a:r>
              <a:rPr lang="en-US" dirty="0" smtClean="0"/>
              <a:t>sha-2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1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Губчатая конструкция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Основа губчатой конструкции – «волшебная» перестановка на некотором множестве.</a:t>
            </a:r>
          </a:p>
          <a:p>
            <a:pPr marL="0" indent="0">
              <a:buNone/>
            </a:pPr>
            <a:r>
              <a:rPr lang="ru-RU" dirty="0" smtClean="0"/>
              <a:t>Вводится понятие состояния – некоторого вектора, разделённого на 2 части – открытую и закрытую.</a:t>
            </a:r>
          </a:p>
          <a:p>
            <a:pPr marL="0" indent="0">
              <a:buNone/>
            </a:pPr>
            <a:r>
              <a:rPr lang="ru-RU" dirty="0" smtClean="0"/>
              <a:t>На каждом раунде открытая часть может изменяться входными данными или выдаваться в качестве входа, после чего вычисляется новое состояние с использованием перестановки.</a:t>
            </a:r>
          </a:p>
          <a:p>
            <a:pPr marL="0" indent="0">
              <a:buNone/>
            </a:pPr>
            <a:r>
              <a:rPr lang="ru-RU" dirty="0" smtClean="0"/>
              <a:t>Две основных операции – «поглощение» и «выжимание» губки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4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Губчатая </a:t>
            </a:r>
            <a:r>
              <a:rPr lang="ru-RU" dirty="0" smtClean="0"/>
              <a:t>конструкция (</a:t>
            </a:r>
            <a:r>
              <a:rPr lang="en-US" dirty="0" smtClean="0"/>
              <a:t>SHA-3)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056" y="1986825"/>
            <a:ext cx="8779887" cy="436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симметричной криптографии с использованием губчатой конструкции (</a:t>
            </a:r>
            <a:r>
              <a:rPr lang="en-US" dirty="0" smtClean="0"/>
              <a:t>Strobe)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002" y="2376059"/>
            <a:ext cx="9241663" cy="380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1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Построение симметричной криптографии с использованием губчатой конструкции (</a:t>
            </a:r>
            <a:r>
              <a:rPr lang="en-US" dirty="0"/>
              <a:t>Strobe)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74" y="1612605"/>
            <a:ext cx="10434452" cy="465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2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хэш</a:t>
            </a:r>
            <a:r>
              <a:rPr lang="ru-RU" dirty="0"/>
              <a:t>-</a:t>
            </a:r>
            <a:r>
              <a:rPr lang="ru-RU" dirty="0" smtClean="0"/>
              <a:t>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До этого мы рассматривали стойкие хэш-функции, как функции </a:t>
                </a:r>
                <a:r>
                  <a:rPr lang="ru-RU" b="1" dirty="0" smtClean="0"/>
                  <a:t>стойкие к коллизиям</a:t>
                </a:r>
                <a:r>
                  <a:rPr lang="ru-RU" dirty="0" smtClean="0"/>
                  <a:t>.</a:t>
                </a:r>
                <a:r>
                  <a:rPr lang="en-US" dirty="0" smtClean="0"/>
                  <a:t> (</a:t>
                </a:r>
                <a:r>
                  <a:rPr lang="ru-RU" b="1" dirty="0" smtClean="0"/>
                  <a:t>стойкие к коллизиям второго рода</a:t>
                </a:r>
                <a:r>
                  <a:rPr lang="ru-RU" dirty="0" smtClean="0"/>
                  <a:t>)</a:t>
                </a:r>
              </a:p>
              <a:p>
                <a:pPr marL="0" indent="0">
                  <a:buNone/>
                </a:pPr>
                <a:r>
                  <a:rPr lang="ru-RU" dirty="0" smtClean="0"/>
                  <a:t>Существуют и другие модели.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b="1" dirty="0" smtClean="0"/>
                  <a:t>односторонняя хэш-функция</a:t>
                </a:r>
                <a:r>
                  <a:rPr lang="ru-RU" dirty="0" smtClean="0"/>
                  <a:t>, если имея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для случайного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вычислительно сложно найти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т.е. сложно обратить)</a:t>
                </a:r>
                <a:r>
                  <a:rPr lang="en-US" dirty="0" smtClean="0"/>
                  <a:t> (</a:t>
                </a:r>
                <a:r>
                  <a:rPr lang="en-US" b="1" dirty="0" smtClean="0"/>
                  <a:t>preimage resistant)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стойкая к коллизиям первого рода</a:t>
                </a:r>
                <a:r>
                  <a:rPr lang="ru-RU" dirty="0" smtClean="0"/>
                  <a:t>, если имея случайное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сложно найти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(</a:t>
                </a:r>
                <a:r>
                  <a:rPr lang="en-US" b="1" dirty="0"/>
                  <a:t>2nd-preimage </a:t>
                </a:r>
                <a:r>
                  <a:rPr lang="en-US" b="1" dirty="0" smtClean="0"/>
                  <a:t>resistant</a:t>
                </a:r>
                <a:r>
                  <a:rPr lang="en-US" dirty="0" smtClean="0"/>
                  <a:t>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случайный оракул</a:t>
                </a:r>
                <a:r>
                  <a:rPr lang="ru-RU" dirty="0" smtClean="0"/>
                  <a:t>, если оракул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ru-RU" dirty="0" smtClean="0"/>
                  <a:t> реализует случайную функци</a:t>
                </a:r>
                <a:r>
                  <a:rPr lang="ru-RU" dirty="0"/>
                  <a:t>ю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57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хэш-функций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Взаимосвязь моделей</a:t>
            </a:r>
          </a:p>
          <a:p>
            <a:pPr marL="0" indent="0">
              <a:buNone/>
            </a:pPr>
            <a:r>
              <a:rPr lang="ru-RU" dirty="0" smtClean="0"/>
              <a:t>Случайный оракул =</a:t>
            </a:r>
            <a:r>
              <a:rPr lang="en-US" dirty="0" smtClean="0"/>
              <a:t>&gt; </a:t>
            </a:r>
            <a:r>
              <a:rPr lang="ru-RU" dirty="0" smtClean="0"/>
              <a:t>стойкость к коллизиям</a:t>
            </a:r>
            <a:r>
              <a:rPr lang="en-US" dirty="0" smtClean="0"/>
              <a:t> </a:t>
            </a:r>
            <a:r>
              <a:rPr lang="ru-RU" dirty="0" smtClean="0"/>
              <a:t>второго рода =</a:t>
            </a:r>
            <a:r>
              <a:rPr lang="en-US" dirty="0" smtClean="0"/>
              <a:t>&gt;</a:t>
            </a:r>
            <a:r>
              <a:rPr lang="ru-RU" dirty="0" smtClean="0"/>
              <a:t> стойкость к коллизиям первого рода</a:t>
            </a:r>
            <a:r>
              <a:rPr lang="en-US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&gt; </a:t>
            </a:r>
            <a:r>
              <a:rPr lang="ru-RU" dirty="0" smtClean="0"/>
              <a:t>односторонняя хэш-функция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Random oracle =&gt; collision resistance =&gt; </a:t>
            </a:r>
            <a:r>
              <a:rPr lang="en-US" dirty="0"/>
              <a:t>2nd-preimage </a:t>
            </a:r>
            <a:r>
              <a:rPr lang="en-US" dirty="0" smtClean="0"/>
              <a:t>resistant =&gt; one-way (preimage resistant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Обратное вообще говоря не верно. Пример – </a:t>
            </a:r>
            <a:r>
              <a:rPr lang="en-US" dirty="0" smtClean="0"/>
              <a:t>SHA-1 </a:t>
            </a:r>
            <a:r>
              <a:rPr lang="ru-RU" dirty="0" smtClean="0"/>
              <a:t>сейчас считается стойкой односторонней хэш-функцией, но не стойкость к коллизиям второго рода.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37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хэш</a:t>
            </a:r>
            <a:r>
              <a:rPr lang="ru-RU" dirty="0"/>
              <a:t>-</a:t>
            </a:r>
            <a:r>
              <a:rPr lang="ru-RU" dirty="0" smtClean="0"/>
              <a:t>функций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607284"/>
              </p:ext>
            </p:extLst>
          </p:nvPr>
        </p:nvGraphicFramePr>
        <p:xfrm>
          <a:off x="838200" y="1825625"/>
          <a:ext cx="1051560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7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0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Русская терминология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Английская терминология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Отношение стойкости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Односторонняя хэш-функция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Preimage resistant, one-way</a:t>
                      </a:r>
                      <a:r>
                        <a:rPr lang="en-US" baseline="0" dirty="0" smtClean="0"/>
                        <a:t> (p</a:t>
                      </a:r>
                      <a:r>
                        <a:rPr lang="en-US" dirty="0" smtClean="0"/>
                        <a:t>reimage resistant)</a:t>
                      </a:r>
                      <a:r>
                        <a:rPr lang="ru-RU" dirty="0" smtClean="0"/>
                        <a:t> (</a:t>
                      </a:r>
                      <a:r>
                        <a:rPr lang="en-US" dirty="0" smtClean="0"/>
                        <a:t>aka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стойкость к нахождению прообраза)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=&gt;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Стойкая к коллизиям первого рода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2nd-preimage resistant</a:t>
                      </a:r>
                      <a:r>
                        <a:rPr lang="ru-RU" dirty="0" smtClean="0"/>
                        <a:t> (</a:t>
                      </a:r>
                      <a:r>
                        <a:rPr lang="en-US" dirty="0" smtClean="0"/>
                        <a:t>aka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стойкость к нахождению второго прообраза, когда один уже дан)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Symbol" panose="05050102010706020507" pitchFamily="18" charset="2"/>
                        <a:buChar char="Þ"/>
                      </a:pPr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Стойкие к коллизиям второго рода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Collision Resistant (aka </a:t>
                      </a:r>
                      <a:r>
                        <a:rPr lang="ru-RU" dirty="0" smtClean="0"/>
                        <a:t>стойкость к коллизиям)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Symbol" panose="05050102010706020507" pitchFamily="18" charset="2"/>
                        <a:buChar char="Þ"/>
                      </a:pPr>
                      <a:r>
                        <a:rPr lang="en-US" dirty="0" smtClean="0"/>
                        <a:t>123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4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Случайный оракул (в старой терминологии не используется)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 oracle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Symbol" panose="05050102010706020507" pitchFamily="18" charset="2"/>
                        <a:buChar char="Þ"/>
                      </a:pPr>
                      <a:r>
                        <a:rPr lang="en-US" dirty="0" smtClean="0"/>
                        <a:t>1234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31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хэш</a:t>
            </a:r>
            <a:r>
              <a:rPr lang="ru-RU" dirty="0"/>
              <a:t>-</a:t>
            </a:r>
            <a:r>
              <a:rPr lang="ru-RU" dirty="0" smtClean="0"/>
              <a:t>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7054951" cy="4895850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sz="2400" dirty="0" smtClean="0"/>
                  <a:t>Расширение множества значений криптографических примитивов, обеспечивающих аутентичность и целостность (</a:t>
                </a:r>
                <a:r>
                  <a:rPr lang="en-US" sz="2400" dirty="0" smtClean="0"/>
                  <a:t>hash-then-mac, hash-then-sign). </a:t>
                </a:r>
                <a:r>
                  <a:rPr lang="ru-RU" sz="2400" dirty="0" smtClean="0"/>
                  <a:t>Возможно вычислить </a:t>
                </a:r>
                <a:r>
                  <a:rPr lang="en-US" sz="2400" b="1" dirty="0" smtClean="0"/>
                  <a:t>MAC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или </a:t>
                </a:r>
                <a:r>
                  <a:rPr lang="ru-RU" sz="2400" b="1" dirty="0" smtClean="0"/>
                  <a:t>цифровую подпись</a:t>
                </a:r>
                <a:r>
                  <a:rPr lang="ru-RU" sz="2400" dirty="0" smtClean="0"/>
                  <a:t> для сообщения (</a:t>
                </a:r>
                <a:r>
                  <a:rPr lang="ru-RU" sz="2400" b="1" dirty="0" smtClean="0"/>
                  <a:t>произвольной длины</a:t>
                </a:r>
                <a:r>
                  <a:rPr lang="ru-RU" sz="2400" dirty="0" smtClean="0"/>
                  <a:t>), подписывая </a:t>
                </a:r>
                <a:r>
                  <a:rPr lang="ru-RU" sz="2400" dirty="0" err="1" smtClean="0"/>
                  <a:t>хэш</a:t>
                </a:r>
                <a:r>
                  <a:rPr lang="ru-RU" sz="2400" dirty="0" smtClean="0"/>
                  <a:t> от него, и используя только один вызов процедуры подписи на одном блоке.</a:t>
                </a:r>
              </a:p>
              <a:p>
                <a:r>
                  <a:rPr lang="ru-RU" sz="2400" dirty="0" smtClean="0"/>
                  <a:t>Обеспечение целостности файлов в файловой системе. Пусть существует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часто изменяющихся файлов. Хотим проверить их целостность (что они не были модифицированы злоумышленником или вирусом). Используем </a:t>
                </a:r>
                <a:r>
                  <a:rPr lang="en-US" sz="2400" dirty="0" smtClean="0"/>
                  <a:t>read-only </a:t>
                </a:r>
                <a:r>
                  <a:rPr lang="ru-RU" sz="2400" dirty="0" smtClean="0"/>
                  <a:t>память для хранения </a:t>
                </a:r>
                <a:r>
                  <a:rPr lang="ru-RU" sz="2400" dirty="0" err="1" smtClean="0"/>
                  <a:t>хэш</a:t>
                </a:r>
                <a:r>
                  <a:rPr lang="ru-RU" sz="2400" dirty="0" smtClean="0"/>
                  <a:t>-значения от этих файлов. Для проверки достаточно повторно пересчитать это значение и сверить с хранимым.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7054951" cy="4895850"/>
              </a:xfrm>
              <a:blipFill rotWithShape="0">
                <a:blip r:embed="rId2"/>
                <a:stretch>
                  <a:fillRect l="-1037" t="-1493" r="-14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030" y="1690688"/>
            <a:ext cx="3964339" cy="18458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0326" y="3916002"/>
            <a:ext cx="3804043" cy="206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4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хэш-функций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Т.к. хэш</a:t>
            </a:r>
            <a:r>
              <a:rPr lang="ru-RU" dirty="0"/>
              <a:t>-</a:t>
            </a:r>
            <a:r>
              <a:rPr lang="ru-RU" dirty="0" smtClean="0"/>
              <a:t>функции широко распространены как криптографический примитив, стойкость системы часто сводится к стойкости хэш</a:t>
            </a:r>
            <a:r>
              <a:rPr lang="ru-RU" dirty="0"/>
              <a:t>-</a:t>
            </a:r>
            <a:r>
              <a:rPr lang="ru-RU" dirty="0" smtClean="0"/>
              <a:t>функции в какой либо модели. При этом стараются использовать наиболее «слабую» модель хэш</a:t>
            </a:r>
            <a:r>
              <a:rPr lang="ru-RU" dirty="0"/>
              <a:t>-</a:t>
            </a:r>
            <a:r>
              <a:rPr lang="ru-RU" dirty="0" smtClean="0"/>
              <a:t>функции, для обеспечения минимальных требований к хэш-функции и увеличения стойкости системы.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Некоторые доказательства для современных систем удалось провести только в модели случайного оракула (</a:t>
            </a:r>
            <a:r>
              <a:rPr lang="en-US" dirty="0" smtClean="0"/>
              <a:t>Random oracle model)</a:t>
            </a:r>
            <a:r>
              <a:rPr lang="ru-RU" dirty="0" smtClean="0"/>
              <a:t>, в которой хэш-функции предполагаются случайными оракулами.</a:t>
            </a:r>
          </a:p>
          <a:p>
            <a:pPr marL="0" indent="0">
              <a:buNone/>
            </a:pPr>
            <a:r>
              <a:rPr lang="ru-RU" dirty="0" smtClean="0"/>
              <a:t>Модель без случайных оракулов называется стандартной (предполагая ограничение по времени и вычислительной мощи противника).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12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533" y="0"/>
            <a:ext cx="7211251" cy="2311111"/>
          </a:xfrm>
          <a:prstGeom prst="rect">
            <a:avLst/>
          </a:prstGeom>
        </p:spPr>
      </p:pic>
      <p:sp>
        <p:nvSpPr>
          <p:cNvPr id="6" name="Скругленный прямоугольник 5"/>
          <p:cNvSpPr/>
          <p:nvPr/>
        </p:nvSpPr>
        <p:spPr>
          <a:xfrm>
            <a:off x="838200" y="2955018"/>
            <a:ext cx="10515600" cy="13794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61194"/>
                <a:ext cx="10515600" cy="4351338"/>
              </a:xfrm>
            </p:spPr>
            <p:txBody>
              <a:bodyPr/>
              <a:lstStyle/>
              <a:p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dirty="0" err="1"/>
                  <a:t>fpad</a:t>
                </a:r>
                <a:r>
                  <a:rPr lang="en-US" dirty="0"/>
                  <a:t>, </a:t>
                </a:r>
                <a:r>
                  <a:rPr lang="en-US" dirty="0" err="1"/>
                  <a:t>fpad</a:t>
                </a:r>
                <a:r>
                  <a:rPr lang="en-US" dirty="0"/>
                  <a:t> – </a:t>
                </a:r>
                <a:r>
                  <a:rPr lang="ru-RU" dirty="0"/>
                  <a:t>фиксированное дополнение, длины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бит</a:t>
                </a:r>
              </a:p>
              <a:p>
                <a:pPr marL="0" indent="0">
                  <a:buNone/>
                </a:pPr>
                <a:r>
                  <a:rPr lang="ru-RU" b="1" dirty="0"/>
                  <a:t>Теорема 10.3.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𝑁𝑀𝐴𝐶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использующая </a:t>
                </a:r>
                <a:r>
                  <a:rPr lang="en-US" dirty="0"/>
                  <a:t>PRF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стойкая </a:t>
                </a:r>
                <a:r>
                  <a:rPr lang="en-US" dirty="0"/>
                  <a:t>PRF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𝑁𝑀𝐴𝐶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как можно получить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на основе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функции, используя похожую конструкцию.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61194"/>
                <a:ext cx="10515600" cy="4351338"/>
              </a:xfrm>
              <a:blipFill rotWithShape="0">
                <a:blip r:embed="rId3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64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Заменим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на</a:t>
                </a:r>
                <a:r>
                  <a:rPr lang="en-US" dirty="0" smtClean="0"/>
                  <a:t> </a:t>
                </a:r>
                <a:r>
                  <a:rPr lang="ru-RU" dirty="0" smtClean="0"/>
                  <a:t>итеративную хэш-функцию хэш-функцию. Получим</a:t>
                </a:r>
                <a:r>
                  <a:rPr lang="en-US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626" y="2515425"/>
            <a:ext cx="5669478" cy="366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5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Реализуем алгоритм получения ключей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 помощью </a:t>
                </a:r>
                <a:r>
                  <a:rPr lang="en-US" dirty="0" smtClean="0"/>
                  <a:t>IV</a:t>
                </a:r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707" y="2579119"/>
            <a:ext cx="6760895" cy="387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9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Уберём независимость ключей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𝑖𝑝𝑎𝑑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𝑜𝑝𝑎𝑑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𝑖𝑝𝑎𝑑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36,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36</m:t>
                    </m:r>
                  </m:oMath>
                </a14:m>
                <a:r>
                  <a:rPr lang="en-US" dirty="0" smtClean="0"/>
                  <a:t>,…,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36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𝑝𝑎𝑑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,…,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ru-RU" dirty="0" smtClean="0"/>
                  <a:t>Итого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𝐻𝑀𝐴𝐶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𝑜𝑝𝑎𝑑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𝑖𝑝𝑎𝑑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Стойкость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как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показана в модели стойкой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при связанных ключах</a:t>
                </a:r>
                <a:r>
                  <a:rPr lang="en-US" dirty="0" smtClean="0"/>
                  <a:t> (related key attack PRF, RKA-PRF)</a:t>
                </a:r>
                <a:r>
                  <a:rPr lang="ru-RU" dirty="0" smtClean="0"/>
                  <a:t>, что в свою очередь может быть доказано в модели идеального шифра (не вводили в данном курсе).</a:t>
                </a:r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06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Де-факто интернет стандарт</a:t>
            </a:r>
          </a:p>
          <a:p>
            <a:r>
              <a:rPr lang="ru-RU" dirty="0" smtClean="0"/>
              <a:t>Не требует блочного шифра для реализации, основан на хэш-функции</a:t>
            </a:r>
          </a:p>
          <a:p>
            <a:r>
              <a:rPr lang="ru-RU" dirty="0" smtClean="0"/>
              <a:t>Используется во множестве протоколов</a:t>
            </a:r>
          </a:p>
          <a:p>
            <a:r>
              <a:rPr lang="ru-RU" dirty="0" smtClean="0"/>
              <a:t>Самый распространённых </a:t>
            </a:r>
            <a:r>
              <a:rPr lang="en-US" dirty="0" smtClean="0"/>
              <a:t>MAC </a:t>
            </a:r>
            <a:endParaRPr lang="ru-RU" dirty="0" smtClean="0"/>
          </a:p>
          <a:p>
            <a:r>
              <a:rPr lang="ru-RU" dirty="0" smtClean="0"/>
              <a:t>Может быть построен с использованием произвольной хэш-функции (включая ГОСТ)</a:t>
            </a:r>
          </a:p>
          <a:p>
            <a:r>
              <a:rPr lang="ru-RU" dirty="0" smtClean="0"/>
              <a:t>В настоящий момент используется </a:t>
            </a:r>
            <a:r>
              <a:rPr lang="en-US" dirty="0" smtClean="0"/>
              <a:t>HMAC-SHA-256</a:t>
            </a:r>
          </a:p>
          <a:p>
            <a:r>
              <a:rPr lang="ru-RU" dirty="0" smtClean="0"/>
              <a:t>Лучше избегать использование </a:t>
            </a:r>
            <a:r>
              <a:rPr lang="en-US" dirty="0" smtClean="0"/>
              <a:t>HMAC-SHA-1</a:t>
            </a:r>
            <a:r>
              <a:rPr lang="ru-RU" dirty="0" smtClean="0"/>
              <a:t>, хотя в настоящий момент не известны практические атаки, существенно лучше перебора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92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ключей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Пусть имеется единственный ключ </a:t>
            </a:r>
            <a:r>
              <a:rPr lang="en-US" dirty="0" smtClean="0"/>
              <a:t>SK</a:t>
            </a:r>
            <a:r>
              <a:rPr lang="ru-RU" dirty="0" smtClean="0"/>
              <a:t>, полученный из</a:t>
            </a:r>
            <a:r>
              <a:rPr lang="en-US" dirty="0" smtClean="0"/>
              <a:t>:</a:t>
            </a:r>
          </a:p>
          <a:p>
            <a:r>
              <a:rPr lang="ru-RU" dirty="0" smtClean="0"/>
              <a:t>Аппаратного датчика случайных чисел</a:t>
            </a:r>
            <a:endParaRPr lang="en-US" dirty="0" smtClean="0"/>
          </a:p>
          <a:p>
            <a:r>
              <a:rPr lang="ru-RU" dirty="0" smtClean="0"/>
              <a:t>Протокола распределения ключей (передача или согласование ключа)</a:t>
            </a:r>
          </a:p>
          <a:p>
            <a:r>
              <a:rPr lang="ru-RU" dirty="0" smtClean="0"/>
              <a:t>Пароль пользователя</a:t>
            </a:r>
            <a:endParaRPr lang="en-US" dirty="0" smtClean="0"/>
          </a:p>
          <a:p>
            <a:pPr marL="0" indent="0">
              <a:spcBef>
                <a:spcPts val="3232"/>
              </a:spcBef>
              <a:buNone/>
            </a:pPr>
            <a:r>
              <a:rPr lang="ru-RU" dirty="0" smtClean="0"/>
              <a:t>Хотим получить сессионные ключи из данного ключа</a:t>
            </a:r>
            <a:r>
              <a:rPr lang="en-US" dirty="0" smtClean="0"/>
              <a:t>.</a:t>
            </a:r>
          </a:p>
          <a:p>
            <a:pPr marL="0" indent="0">
              <a:spcBef>
                <a:spcPts val="3232"/>
              </a:spcBef>
              <a:buNone/>
            </a:pPr>
            <a:r>
              <a:rPr lang="ru-RU" dirty="0" smtClean="0"/>
              <a:t>Используются </a:t>
            </a:r>
            <a:r>
              <a:rPr lang="en-US" dirty="0" smtClean="0"/>
              <a:t>KDF – key derivation functions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43199" y="5473412"/>
            <a:ext cx="7823201" cy="904229"/>
            <a:chOff x="1828799" y="2657259"/>
            <a:chExt cx="5867401" cy="678172"/>
          </a:xfrm>
        </p:grpSpPr>
        <p:sp>
          <p:nvSpPr>
            <p:cNvPr id="4" name="Rectangle 3"/>
            <p:cNvSpPr/>
            <p:nvPr/>
          </p:nvSpPr>
          <p:spPr>
            <a:xfrm>
              <a:off x="1828799" y="2878231"/>
              <a:ext cx="9144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SK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572000" y="2876550"/>
              <a:ext cx="3124200" cy="457200"/>
            </a:xfrm>
            <a:prstGeom prst="rect">
              <a:avLst/>
            </a:prstGeom>
            <a:solidFill>
              <a:srgbClr val="FAC0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k</a:t>
              </a:r>
              <a:r>
                <a:rPr lang="en-US" sz="3200" b="1" baseline="-25000" dirty="0">
                  <a:solidFill>
                    <a:srgbClr val="FF0000"/>
                  </a:solidFill>
                </a:rPr>
                <a:t>1</a:t>
              </a:r>
              <a:r>
                <a:rPr lang="en-US" sz="3200" b="1" dirty="0">
                  <a:solidFill>
                    <a:srgbClr val="FF0000"/>
                  </a:solidFill>
                </a:rPr>
                <a:t>,  k</a:t>
              </a:r>
              <a:r>
                <a:rPr lang="en-US" sz="3200" b="1" baseline="-25000" dirty="0">
                  <a:solidFill>
                    <a:srgbClr val="FF0000"/>
                  </a:solidFill>
                </a:rPr>
                <a:t>2</a:t>
              </a:r>
              <a:r>
                <a:rPr lang="en-US" sz="3200" b="1" dirty="0">
                  <a:solidFill>
                    <a:srgbClr val="FF0000"/>
                  </a:solidFill>
                </a:rPr>
                <a:t>,  k</a:t>
              </a:r>
              <a:r>
                <a:rPr lang="en-US" sz="3200" b="1" baseline="-25000" dirty="0">
                  <a:solidFill>
                    <a:srgbClr val="FF0000"/>
                  </a:solidFill>
                </a:rPr>
                <a:t>3</a:t>
              </a:r>
              <a:r>
                <a:rPr lang="en-US" sz="3200" b="1" dirty="0">
                  <a:solidFill>
                    <a:srgbClr val="FF0000"/>
                  </a:solidFill>
                </a:rPr>
                <a:t>,  …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2971800" y="3028950"/>
              <a:ext cx="1371600" cy="1524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36478" y="2657259"/>
              <a:ext cx="642244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KDF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61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Если источник ключей имеет равномерное распределение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38528"/>
                <a:ext cx="11252200" cy="491947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PRF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 smtClean="0"/>
                  <a:t>CTX:</a:t>
                </a:r>
                <a:r>
                  <a:rPr lang="en-US" dirty="0" smtClean="0"/>
                  <a:t>   </a:t>
                </a:r>
                <a:r>
                  <a:rPr lang="ru-RU" dirty="0" smtClean="0"/>
                  <a:t>контекст, строка, уникально представляющая приложение или назначению ключей (для независимой генерации различных ключей для различных приложений).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38528"/>
                <a:ext cx="11252200" cy="4919472"/>
              </a:xfrm>
              <a:blipFill rotWithShape="0">
                <a:blip r:embed="rId2"/>
                <a:stretch>
                  <a:fillRect l="-976" t="-18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927100" y="3077464"/>
            <a:ext cx="11074400" cy="1320800"/>
          </a:xfrm>
          <a:prstGeom prst="roundRect">
            <a:avLst/>
          </a:prstGeom>
          <a:solidFill>
            <a:srgbClr val="FAC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696"/>
              </a:spcBef>
            </a:pPr>
            <a:r>
              <a:rPr lang="en-US" sz="3200" b="1" dirty="0">
                <a:solidFill>
                  <a:schemeClr val="tx1"/>
                </a:solidFill>
              </a:rPr>
              <a:t>KDF</a:t>
            </a:r>
            <a:r>
              <a:rPr lang="en-US" sz="2667" dirty="0">
                <a:solidFill>
                  <a:schemeClr val="tx1"/>
                </a:solidFill>
              </a:rPr>
              <a:t>( SK, CTX, L)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0000"/>
                </a:solidFill>
              </a:rPr>
              <a:t>:=</a:t>
            </a:r>
          </a:p>
          <a:p>
            <a:pPr>
              <a:lnSpc>
                <a:spcPct val="60000"/>
              </a:lnSpc>
              <a:spcBef>
                <a:spcPts val="1696"/>
              </a:spcBef>
            </a:pPr>
            <a:r>
              <a:rPr lang="en-US" sz="3200" dirty="0"/>
              <a:t>     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3733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667" dirty="0">
                <a:solidFill>
                  <a:schemeClr val="bg1">
                    <a:lumMod val="50000"/>
                  </a:schemeClr>
                </a:solidFill>
              </a:rPr>
              <a:t>SK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,  (</a:t>
            </a:r>
            <a:r>
              <a:rPr lang="en-US" sz="3200" b="1" dirty="0">
                <a:solidFill>
                  <a:srgbClr val="0000FF"/>
                </a:solidFill>
              </a:rPr>
              <a:t>CTX </a:t>
            </a:r>
            <a:r>
              <a:rPr lang="en-US" sz="3200" b="1" dirty="0" err="1">
                <a:solidFill>
                  <a:srgbClr val="0000FF"/>
                </a:solidFill>
              </a:rPr>
              <a:t>ll</a:t>
            </a:r>
            <a:r>
              <a:rPr lang="en-US" sz="3200" b="1" dirty="0">
                <a:solidFill>
                  <a:srgbClr val="0000FF"/>
                </a:solidFill>
              </a:rPr>
              <a:t> 0</a:t>
            </a:r>
            <a:r>
              <a:rPr lang="en-US" sz="3200" dirty="0">
                <a:solidFill>
                  <a:srgbClr val="7F7F7F"/>
                </a:solidFill>
              </a:rPr>
              <a:t>)</a:t>
            </a:r>
            <a:r>
              <a:rPr lang="en-US" sz="3733" dirty="0">
                <a:solidFill>
                  <a:srgbClr val="7F7F7F"/>
                </a:solidFill>
              </a:rPr>
              <a:t>)</a:t>
            </a:r>
            <a:r>
              <a:rPr lang="en-US" sz="3200" dirty="0">
                <a:solidFill>
                  <a:srgbClr val="7F7F7F"/>
                </a:solidFill>
              </a:rPr>
              <a:t>  </a:t>
            </a:r>
            <a:r>
              <a:rPr lang="en-US" sz="3733" dirty="0" err="1">
                <a:solidFill>
                  <a:srgbClr val="7F7F7F"/>
                </a:solidFill>
              </a:rPr>
              <a:t>ll</a:t>
            </a:r>
            <a:r>
              <a:rPr lang="en-US" sz="3200" dirty="0">
                <a:solidFill>
                  <a:srgbClr val="7F7F7F"/>
                </a:solidFill>
              </a:rPr>
              <a:t>  F</a:t>
            </a:r>
            <a:r>
              <a:rPr lang="en-US" sz="3733" dirty="0">
                <a:solidFill>
                  <a:srgbClr val="7F7F7F"/>
                </a:solidFill>
              </a:rPr>
              <a:t>(</a:t>
            </a:r>
            <a:r>
              <a:rPr lang="en-US" sz="2667" dirty="0">
                <a:solidFill>
                  <a:srgbClr val="7F7F7F"/>
                </a:solidFill>
              </a:rPr>
              <a:t>SK</a:t>
            </a:r>
            <a:r>
              <a:rPr lang="en-US" sz="3200" dirty="0">
                <a:solidFill>
                  <a:srgbClr val="7F7F7F"/>
                </a:solidFill>
              </a:rPr>
              <a:t>,  (</a:t>
            </a:r>
            <a:r>
              <a:rPr lang="en-US" sz="3200" b="1" dirty="0">
                <a:solidFill>
                  <a:srgbClr val="0000FF"/>
                </a:solidFill>
              </a:rPr>
              <a:t>CTX </a:t>
            </a:r>
            <a:r>
              <a:rPr lang="en-US" sz="3200" b="1" dirty="0" err="1">
                <a:solidFill>
                  <a:srgbClr val="0000FF"/>
                </a:solidFill>
              </a:rPr>
              <a:t>ll</a:t>
            </a:r>
            <a:r>
              <a:rPr lang="en-US" sz="3200" b="1" dirty="0">
                <a:solidFill>
                  <a:srgbClr val="0000FF"/>
                </a:solidFill>
              </a:rPr>
              <a:t> 1</a:t>
            </a:r>
            <a:r>
              <a:rPr lang="en-US" sz="3200" dirty="0">
                <a:solidFill>
                  <a:srgbClr val="7F7F7F"/>
                </a:solidFill>
              </a:rPr>
              <a:t>)</a:t>
            </a:r>
            <a:r>
              <a:rPr lang="en-US" sz="3733" dirty="0">
                <a:solidFill>
                  <a:srgbClr val="7F7F7F"/>
                </a:solidFill>
              </a:rPr>
              <a:t>)</a:t>
            </a:r>
            <a:r>
              <a:rPr lang="en-US" sz="3200" dirty="0">
                <a:solidFill>
                  <a:srgbClr val="7F7F7F"/>
                </a:solidFill>
              </a:rPr>
              <a:t>  </a:t>
            </a:r>
            <a:r>
              <a:rPr lang="en-US" sz="3733" dirty="0" err="1">
                <a:solidFill>
                  <a:srgbClr val="7F7F7F"/>
                </a:solidFill>
              </a:rPr>
              <a:t>ll</a:t>
            </a:r>
            <a:r>
              <a:rPr lang="en-US" sz="3733" dirty="0">
                <a:solidFill>
                  <a:srgbClr val="7F7F7F"/>
                </a:solidFill>
              </a:rPr>
              <a:t>  </a:t>
            </a:r>
            <a:r>
              <a:rPr lang="en-US" sz="3733" b="1" dirty="0">
                <a:solidFill>
                  <a:srgbClr val="7F7F7F"/>
                </a:solidFill>
              </a:rPr>
              <a:t>⋯</a:t>
            </a:r>
            <a:r>
              <a:rPr lang="en-US" sz="3733" dirty="0">
                <a:solidFill>
                  <a:srgbClr val="7F7F7F"/>
                </a:solidFill>
              </a:rPr>
              <a:t>  </a:t>
            </a:r>
            <a:r>
              <a:rPr lang="en-US" sz="3733" dirty="0" err="1">
                <a:solidFill>
                  <a:srgbClr val="7F7F7F"/>
                </a:solidFill>
              </a:rPr>
              <a:t>ll</a:t>
            </a:r>
            <a:r>
              <a:rPr lang="en-US" sz="3733" dirty="0">
                <a:solidFill>
                  <a:srgbClr val="7F7F7F"/>
                </a:solidFill>
              </a:rPr>
              <a:t> </a:t>
            </a:r>
            <a:r>
              <a:rPr lang="en-US" sz="3200" dirty="0">
                <a:solidFill>
                  <a:srgbClr val="7F7F7F"/>
                </a:solidFill>
              </a:rPr>
              <a:t>F</a:t>
            </a:r>
            <a:r>
              <a:rPr lang="en-US" sz="3733" dirty="0">
                <a:solidFill>
                  <a:srgbClr val="7F7F7F"/>
                </a:solidFill>
              </a:rPr>
              <a:t>(</a:t>
            </a:r>
            <a:r>
              <a:rPr lang="en-US" sz="2667" dirty="0">
                <a:solidFill>
                  <a:srgbClr val="7F7F7F"/>
                </a:solidFill>
              </a:rPr>
              <a:t>SK</a:t>
            </a:r>
            <a:r>
              <a:rPr lang="en-US" sz="3200" dirty="0">
                <a:solidFill>
                  <a:srgbClr val="7F7F7F"/>
                </a:solidFill>
              </a:rPr>
              <a:t>,  (</a:t>
            </a:r>
            <a:r>
              <a:rPr lang="en-US" sz="3200" b="1" dirty="0">
                <a:solidFill>
                  <a:srgbClr val="0000FF"/>
                </a:solidFill>
              </a:rPr>
              <a:t>CTX </a:t>
            </a:r>
            <a:r>
              <a:rPr lang="en-US" sz="3200" b="1" dirty="0" err="1">
                <a:solidFill>
                  <a:srgbClr val="0000FF"/>
                </a:solidFill>
              </a:rPr>
              <a:t>ll</a:t>
            </a:r>
            <a:r>
              <a:rPr lang="en-US" sz="3200" b="1" dirty="0">
                <a:solidFill>
                  <a:srgbClr val="0000FF"/>
                </a:solidFill>
              </a:rPr>
              <a:t> L</a:t>
            </a:r>
            <a:r>
              <a:rPr lang="en-US" sz="3200" dirty="0">
                <a:solidFill>
                  <a:srgbClr val="7F7F7F"/>
                </a:solidFill>
              </a:rPr>
              <a:t>)</a:t>
            </a:r>
            <a:r>
              <a:rPr lang="en-US" sz="3733" dirty="0">
                <a:solidFill>
                  <a:srgbClr val="7F7F7F"/>
                </a:solidFill>
              </a:rPr>
              <a:t>)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82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Если источник не имеет равномерное распределение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3928"/>
            <a:ext cx="8981049" cy="4894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Напомним – </a:t>
            </a:r>
            <a:r>
              <a:rPr lang="en-US" dirty="0" smtClean="0"/>
              <a:t>PRF </a:t>
            </a:r>
            <a:r>
              <a:rPr lang="ru-RU" dirty="0" smtClean="0"/>
              <a:t>стойкая, только если ключи – случайные и равномерно распроданные.</a:t>
            </a:r>
          </a:p>
          <a:p>
            <a:pPr marL="0" indent="0">
              <a:buNone/>
            </a:pPr>
            <a:r>
              <a:rPr lang="en-US" dirty="0" smtClean="0"/>
              <a:t>SK </a:t>
            </a:r>
            <a:r>
              <a:rPr lang="ru-RU" dirty="0" smtClean="0"/>
              <a:t>не равномерно распределён</a:t>
            </a:r>
            <a:r>
              <a:rPr lang="en-US" dirty="0" smtClean="0"/>
              <a:t> ⇒   PRF </a:t>
            </a:r>
            <a:r>
              <a:rPr lang="ru-RU" dirty="0" smtClean="0"/>
              <a:t>может и не давать случайно выглядящий выход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Примеры неравномерного распределения</a:t>
            </a:r>
            <a:r>
              <a:rPr lang="en-US" dirty="0" smtClean="0"/>
              <a:t>:</a:t>
            </a:r>
            <a:endParaRPr lang="en-US" dirty="0"/>
          </a:p>
          <a:p>
            <a:r>
              <a:rPr lang="ru-RU" dirty="0" smtClean="0"/>
              <a:t>Протоколы обмена ключей</a:t>
            </a:r>
            <a:r>
              <a:rPr lang="en-US" dirty="0" smtClean="0"/>
              <a:t>:   </a:t>
            </a:r>
            <a:r>
              <a:rPr lang="ru-RU" dirty="0" smtClean="0"/>
              <a:t>ключ может быть равномерно распределён только в некотором подмножестве ключей</a:t>
            </a:r>
            <a:endParaRPr lang="en-US" dirty="0" smtClean="0"/>
          </a:p>
          <a:p>
            <a:r>
              <a:rPr lang="ru-RU" dirty="0" smtClean="0"/>
              <a:t>Аппаратный </a:t>
            </a:r>
            <a:r>
              <a:rPr lang="en-US" dirty="0" smtClean="0"/>
              <a:t>PRG:    </a:t>
            </a:r>
            <a:r>
              <a:rPr lang="ru-RU" dirty="0" smtClean="0"/>
              <a:t>возможен смещённый выход</a:t>
            </a:r>
          </a:p>
          <a:p>
            <a:r>
              <a:rPr lang="ru-RU" dirty="0" smtClean="0"/>
              <a:t>Пароли</a:t>
            </a:r>
            <a:r>
              <a:rPr lang="en-US" dirty="0" smtClean="0"/>
              <a:t>:</a:t>
            </a:r>
            <a:r>
              <a:rPr lang="ru-RU" dirty="0" smtClean="0"/>
              <a:t> …. </a:t>
            </a:r>
            <a:r>
              <a:rPr lang="ru-RU" dirty="0"/>
              <a:t>б</a:t>
            </a:r>
            <a:r>
              <a:rPr lang="ru-RU" dirty="0" smtClean="0"/>
              <a:t>ез комментариев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5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Парадигма извлечения и расширения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692" y="1514129"/>
            <a:ext cx="9258105" cy="50241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Step 1:    </a:t>
            </a:r>
            <a:r>
              <a:rPr lang="ru-RU" b="1" dirty="0" smtClean="0"/>
              <a:t>извлечь</a:t>
            </a:r>
            <a:r>
              <a:rPr lang="en-US" b="1" dirty="0" smtClean="0"/>
              <a:t>  </a:t>
            </a:r>
            <a:r>
              <a:rPr lang="ru-RU" dirty="0" smtClean="0"/>
              <a:t>псевдослучайный ключ</a:t>
            </a:r>
            <a:r>
              <a:rPr lang="en-US" dirty="0" smtClean="0"/>
              <a:t>  k  </a:t>
            </a:r>
            <a:r>
              <a:rPr lang="ru-RU" dirty="0" smtClean="0"/>
              <a:t>из ключа</a:t>
            </a:r>
            <a:r>
              <a:rPr lang="en-US" dirty="0" smtClean="0"/>
              <a:t>  SK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step 2:   </a:t>
            </a:r>
            <a:r>
              <a:rPr lang="ru-RU" b="1" dirty="0" smtClean="0"/>
              <a:t>расширить</a:t>
            </a:r>
            <a:r>
              <a:rPr lang="en-US" b="1" dirty="0" smtClean="0"/>
              <a:t> </a:t>
            </a:r>
            <a:r>
              <a:rPr lang="en-US" dirty="0" smtClean="0"/>
              <a:t>k  </a:t>
            </a:r>
            <a:r>
              <a:rPr lang="ru-RU" dirty="0" smtClean="0"/>
              <a:t>используя в качестве ключа </a:t>
            </a:r>
            <a:r>
              <a:rPr lang="en-US" dirty="0" smtClean="0"/>
              <a:t>PRF</a:t>
            </a:r>
            <a:r>
              <a:rPr lang="ru-RU" dirty="0"/>
              <a:t> </a:t>
            </a:r>
            <a:r>
              <a:rPr lang="ru-RU" dirty="0" smtClean="0"/>
              <a:t>(как указано ранее)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047389" y="2108201"/>
            <a:ext cx="2558479" cy="1579265"/>
            <a:chOff x="316341" y="1885950"/>
            <a:chExt cx="1918859" cy="1184449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85800" y="1885950"/>
              <a:ext cx="0" cy="1066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33400" y="2800350"/>
              <a:ext cx="1676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16200000">
              <a:off x="199651" y="2160114"/>
              <a:ext cx="57963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prob</a:t>
              </a:r>
              <a:endParaRPr lang="en-US" sz="24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98500" y="2286000"/>
              <a:ext cx="1536700" cy="304800"/>
            </a:xfrm>
            <a:custGeom>
              <a:avLst/>
              <a:gdLst>
                <a:gd name="connsiteX0" fmla="*/ 0 w 1485900"/>
                <a:gd name="connsiteY0" fmla="*/ 328082 h 328082"/>
                <a:gd name="connsiteX1" fmla="*/ 266700 w 1485900"/>
                <a:gd name="connsiteY1" fmla="*/ 239182 h 328082"/>
                <a:gd name="connsiteX2" fmla="*/ 330200 w 1485900"/>
                <a:gd name="connsiteY2" fmla="*/ 23282 h 328082"/>
                <a:gd name="connsiteX3" fmla="*/ 685800 w 1485900"/>
                <a:gd name="connsiteY3" fmla="*/ 35982 h 328082"/>
                <a:gd name="connsiteX4" fmla="*/ 825500 w 1485900"/>
                <a:gd name="connsiteY4" fmla="*/ 289982 h 328082"/>
                <a:gd name="connsiteX5" fmla="*/ 1041400 w 1485900"/>
                <a:gd name="connsiteY5" fmla="*/ 289982 h 328082"/>
                <a:gd name="connsiteX6" fmla="*/ 1257300 w 1485900"/>
                <a:gd name="connsiteY6" fmla="*/ 35982 h 328082"/>
                <a:gd name="connsiteX7" fmla="*/ 1485900 w 1485900"/>
                <a:gd name="connsiteY7" fmla="*/ 213782 h 328082"/>
                <a:gd name="connsiteX0" fmla="*/ 0 w 1485900"/>
                <a:gd name="connsiteY0" fmla="*/ 328082 h 328082"/>
                <a:gd name="connsiteX1" fmla="*/ 190500 w 1485900"/>
                <a:gd name="connsiteY1" fmla="*/ 239182 h 328082"/>
                <a:gd name="connsiteX2" fmla="*/ 330200 w 1485900"/>
                <a:gd name="connsiteY2" fmla="*/ 23282 h 328082"/>
                <a:gd name="connsiteX3" fmla="*/ 685800 w 1485900"/>
                <a:gd name="connsiteY3" fmla="*/ 35982 h 328082"/>
                <a:gd name="connsiteX4" fmla="*/ 825500 w 1485900"/>
                <a:gd name="connsiteY4" fmla="*/ 289982 h 328082"/>
                <a:gd name="connsiteX5" fmla="*/ 1041400 w 1485900"/>
                <a:gd name="connsiteY5" fmla="*/ 289982 h 328082"/>
                <a:gd name="connsiteX6" fmla="*/ 1257300 w 1485900"/>
                <a:gd name="connsiteY6" fmla="*/ 35982 h 328082"/>
                <a:gd name="connsiteX7" fmla="*/ 1485900 w 1485900"/>
                <a:gd name="connsiteY7" fmla="*/ 213782 h 328082"/>
                <a:gd name="connsiteX0" fmla="*/ 0 w 1536700"/>
                <a:gd name="connsiteY0" fmla="*/ 328082 h 328082"/>
                <a:gd name="connsiteX1" fmla="*/ 190500 w 1536700"/>
                <a:gd name="connsiteY1" fmla="*/ 239182 h 328082"/>
                <a:gd name="connsiteX2" fmla="*/ 330200 w 1536700"/>
                <a:gd name="connsiteY2" fmla="*/ 23282 h 328082"/>
                <a:gd name="connsiteX3" fmla="*/ 685800 w 1536700"/>
                <a:gd name="connsiteY3" fmla="*/ 35982 h 328082"/>
                <a:gd name="connsiteX4" fmla="*/ 825500 w 1536700"/>
                <a:gd name="connsiteY4" fmla="*/ 289982 h 328082"/>
                <a:gd name="connsiteX5" fmla="*/ 1041400 w 1536700"/>
                <a:gd name="connsiteY5" fmla="*/ 289982 h 328082"/>
                <a:gd name="connsiteX6" fmla="*/ 1257300 w 1536700"/>
                <a:gd name="connsiteY6" fmla="*/ 35982 h 328082"/>
                <a:gd name="connsiteX7" fmla="*/ 1536700 w 1536700"/>
                <a:gd name="connsiteY7" fmla="*/ 226482 h 328082"/>
                <a:gd name="connsiteX0" fmla="*/ 0 w 1536700"/>
                <a:gd name="connsiteY0" fmla="*/ 321476 h 321476"/>
                <a:gd name="connsiteX1" fmla="*/ 127000 w 1536700"/>
                <a:gd name="connsiteY1" fmla="*/ 130976 h 321476"/>
                <a:gd name="connsiteX2" fmla="*/ 330200 w 1536700"/>
                <a:gd name="connsiteY2" fmla="*/ 16676 h 321476"/>
                <a:gd name="connsiteX3" fmla="*/ 685800 w 1536700"/>
                <a:gd name="connsiteY3" fmla="*/ 29376 h 321476"/>
                <a:gd name="connsiteX4" fmla="*/ 825500 w 1536700"/>
                <a:gd name="connsiteY4" fmla="*/ 283376 h 321476"/>
                <a:gd name="connsiteX5" fmla="*/ 1041400 w 1536700"/>
                <a:gd name="connsiteY5" fmla="*/ 283376 h 321476"/>
                <a:gd name="connsiteX6" fmla="*/ 1257300 w 1536700"/>
                <a:gd name="connsiteY6" fmla="*/ 29376 h 321476"/>
                <a:gd name="connsiteX7" fmla="*/ 1536700 w 1536700"/>
                <a:gd name="connsiteY7" fmla="*/ 219876 h 321476"/>
                <a:gd name="connsiteX0" fmla="*/ 0 w 1536700"/>
                <a:gd name="connsiteY0" fmla="*/ 304800 h 304800"/>
                <a:gd name="connsiteX1" fmla="*/ 127000 w 1536700"/>
                <a:gd name="connsiteY1" fmla="*/ 114300 h 304800"/>
                <a:gd name="connsiteX2" fmla="*/ 330200 w 1536700"/>
                <a:gd name="connsiteY2" fmla="*/ 0 h 304800"/>
                <a:gd name="connsiteX3" fmla="*/ 647700 w 1536700"/>
                <a:gd name="connsiteY3" fmla="*/ 114300 h 304800"/>
                <a:gd name="connsiteX4" fmla="*/ 825500 w 1536700"/>
                <a:gd name="connsiteY4" fmla="*/ 266700 h 304800"/>
                <a:gd name="connsiteX5" fmla="*/ 1041400 w 1536700"/>
                <a:gd name="connsiteY5" fmla="*/ 266700 h 304800"/>
                <a:gd name="connsiteX6" fmla="*/ 1257300 w 1536700"/>
                <a:gd name="connsiteY6" fmla="*/ 12700 h 304800"/>
                <a:gd name="connsiteX7" fmla="*/ 1536700 w 1536700"/>
                <a:gd name="connsiteY7" fmla="*/ 2032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6700" h="304800">
                  <a:moveTo>
                    <a:pt x="0" y="304800"/>
                  </a:moveTo>
                  <a:cubicBezTo>
                    <a:pt x="105833" y="285750"/>
                    <a:pt x="71967" y="165100"/>
                    <a:pt x="127000" y="114300"/>
                  </a:cubicBezTo>
                  <a:cubicBezTo>
                    <a:pt x="182033" y="63500"/>
                    <a:pt x="243417" y="0"/>
                    <a:pt x="330200" y="0"/>
                  </a:cubicBezTo>
                  <a:cubicBezTo>
                    <a:pt x="416983" y="0"/>
                    <a:pt x="565150" y="69850"/>
                    <a:pt x="647700" y="114300"/>
                  </a:cubicBezTo>
                  <a:cubicBezTo>
                    <a:pt x="730250" y="158750"/>
                    <a:pt x="759883" y="241300"/>
                    <a:pt x="825500" y="266700"/>
                  </a:cubicBezTo>
                  <a:cubicBezTo>
                    <a:pt x="891117" y="292100"/>
                    <a:pt x="969433" y="309033"/>
                    <a:pt x="1041400" y="266700"/>
                  </a:cubicBezTo>
                  <a:cubicBezTo>
                    <a:pt x="1113367" y="224367"/>
                    <a:pt x="1174750" y="23283"/>
                    <a:pt x="1257300" y="12700"/>
                  </a:cubicBezTo>
                  <a:cubicBezTo>
                    <a:pt x="1339850" y="2117"/>
                    <a:pt x="1536700" y="203200"/>
                    <a:pt x="1536700" y="20320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222500" y="2495550"/>
              <a:ext cx="0" cy="3048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19200" y="2724150"/>
              <a:ext cx="364522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SK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30589" y="2108201"/>
            <a:ext cx="2541545" cy="1579265"/>
            <a:chOff x="5040741" y="1733550"/>
            <a:chExt cx="1906159" cy="1184449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410200" y="1733550"/>
              <a:ext cx="0" cy="1066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257800" y="2647950"/>
              <a:ext cx="1676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16200000">
              <a:off x="4924051" y="2007714"/>
              <a:ext cx="57963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prob</a:t>
              </a:r>
              <a:endParaRPr lang="en-US" sz="24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6946900" y="2343150"/>
              <a:ext cx="0" cy="3048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943600" y="2571750"/>
              <a:ext cx="24309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k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5410200" y="2343150"/>
              <a:ext cx="1524000" cy="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ight Arrow 27"/>
          <p:cNvSpPr/>
          <p:nvPr/>
        </p:nvSpPr>
        <p:spPr>
          <a:xfrm>
            <a:off x="5181600" y="2819400"/>
            <a:ext cx="1727200" cy="406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TextBox 28"/>
          <p:cNvSpPr txBox="1"/>
          <p:nvPr/>
        </p:nvSpPr>
        <p:spPr>
          <a:xfrm>
            <a:off x="5283201" y="2463801"/>
            <a:ext cx="1317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extractor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78222" y="3204866"/>
            <a:ext cx="5549770" cy="2066442"/>
            <a:chOff x="1676400" y="2451100"/>
            <a:chExt cx="4162328" cy="1549831"/>
          </a:xfrm>
        </p:grpSpPr>
        <p:sp>
          <p:nvSpPr>
            <p:cNvPr id="34" name="Freeform 33"/>
            <p:cNvSpPr/>
            <p:nvPr/>
          </p:nvSpPr>
          <p:spPr>
            <a:xfrm>
              <a:off x="4340809" y="2451100"/>
              <a:ext cx="955091" cy="596900"/>
            </a:xfrm>
            <a:custGeom>
              <a:avLst/>
              <a:gdLst>
                <a:gd name="connsiteX0" fmla="*/ 955091 w 955091"/>
                <a:gd name="connsiteY0" fmla="*/ 596900 h 596900"/>
                <a:gd name="connsiteX1" fmla="*/ 129591 w 955091"/>
                <a:gd name="connsiteY1" fmla="*/ 381000 h 596900"/>
                <a:gd name="connsiteX2" fmla="*/ 2591 w 955091"/>
                <a:gd name="connsiteY2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5091" h="596900">
                  <a:moveTo>
                    <a:pt x="955091" y="596900"/>
                  </a:moveTo>
                  <a:cubicBezTo>
                    <a:pt x="621716" y="538691"/>
                    <a:pt x="288341" y="480483"/>
                    <a:pt x="129591" y="381000"/>
                  </a:cubicBezTo>
                  <a:cubicBezTo>
                    <a:pt x="-29159" y="281517"/>
                    <a:pt x="2591" y="0"/>
                    <a:pt x="2591" y="0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57800" y="2800350"/>
              <a:ext cx="580928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salt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76400" y="3562350"/>
              <a:ext cx="3534093" cy="438581"/>
            </a:xfrm>
            <a:prstGeom prst="rect">
              <a:avLst/>
            </a:prstGeom>
            <a:noFill/>
            <a:ln w="38100" cmpd="sng">
              <a:solidFill>
                <a:srgbClr val="00CC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salt:   </a:t>
              </a:r>
              <a:r>
                <a:rPr lang="ru-RU" sz="3200" dirty="0" smtClean="0"/>
                <a:t>некоторая величина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601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</a:t>
            </a:r>
            <a:r>
              <a:rPr lang="ru-RU" dirty="0" err="1" smtClean="0"/>
              <a:t>хэш</a:t>
            </a:r>
            <a:r>
              <a:rPr lang="en-US" dirty="0"/>
              <a:t>-</a:t>
            </a:r>
            <a:r>
              <a:rPr lang="ru-RU" dirty="0" smtClean="0"/>
              <a:t>функции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0080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Хэш-функция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эффективно вычислима.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Игра на стойкость к коллизиям. Пусть противнику дан оракул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(доступ к ней через претендента).</a:t>
                </a:r>
                <a:r>
                  <a:rPr lang="en-US" dirty="0" smtClean="0"/>
                  <a:t> </a:t>
                </a:r>
                <a:r>
                  <a:rPr lang="ru-RU" dirty="0" smtClean="0"/>
                  <a:t>Задача противника – получить пару сообщений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Обозначим преимуществом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через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победил в игре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00806"/>
              </a:xfrm>
              <a:blipFill>
                <a:blip r:embed="rId2"/>
                <a:stretch>
                  <a:fillRect l="-1043" t="-19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59473" y="4212733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7641073" y="4212733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41073" y="4212733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16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3812023" y="4427705"/>
            <a:ext cx="3771900" cy="400050"/>
            <a:chOff x="1776" y="1793"/>
            <a:chExt cx="2400" cy="33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3850123" y="4950247"/>
            <a:ext cx="3733800" cy="400051"/>
            <a:chOff x="1776" y="2107"/>
            <a:chExt cx="2352" cy="336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955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955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819713" y="3918857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18414" y="5141019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744513" y="4950781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9959870" y="4520449"/>
                <a:ext cx="47136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59870" y="4520449"/>
                <a:ext cx="471365" cy="400110"/>
              </a:xfrm>
              <a:prstGeom prst="rect">
                <a:avLst/>
              </a:prstGeom>
              <a:blipFill rotWithShape="0">
                <a:blip r:embed="rId6"/>
                <a:stretch>
                  <a:fillRect r="-151948" b="-30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418414" y="4036441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19716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HKDF: KDF from HMAC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Реализует парадигму </a:t>
            </a:r>
            <a:r>
              <a:rPr lang="ru-RU" dirty="0"/>
              <a:t>извлечения и </a:t>
            </a:r>
            <a:r>
              <a:rPr lang="ru-RU" dirty="0" smtClean="0"/>
              <a:t>расширения с помощью </a:t>
            </a:r>
            <a:r>
              <a:rPr lang="en-US" dirty="0" smtClean="0"/>
              <a:t>HMAC</a:t>
            </a:r>
            <a:r>
              <a:rPr lang="ru-RU" dirty="0" smtClean="0"/>
              <a:t>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 smtClean="0"/>
              <a:t>извлечение</a:t>
            </a:r>
            <a:r>
              <a:rPr lang="en-US" dirty="0" smtClean="0"/>
              <a:t>:   use      </a:t>
            </a:r>
            <a:r>
              <a:rPr lang="en-US" b="1" dirty="0" smtClean="0">
                <a:solidFill>
                  <a:srgbClr val="0000FF"/>
                </a:solidFill>
              </a:rPr>
              <a:t>k  ⟵  HMAC( salt,  SK 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Затем расширить используя</a:t>
            </a:r>
            <a:r>
              <a:rPr lang="en-US" dirty="0" smtClean="0"/>
              <a:t> HMAC </a:t>
            </a:r>
            <a:r>
              <a:rPr lang="ru-RU" dirty="0" smtClean="0"/>
              <a:t>в качестве</a:t>
            </a:r>
            <a:r>
              <a:rPr lang="en-US" dirty="0" smtClean="0"/>
              <a:t> PRF </a:t>
            </a:r>
            <a:r>
              <a:rPr lang="ru-RU" dirty="0" smtClean="0"/>
              <a:t>с ключом </a:t>
            </a:r>
            <a:r>
              <a:rPr lang="en-US" sz="3733" b="1" dirty="0" smtClean="0">
                <a:solidFill>
                  <a:srgbClr val="0000FF"/>
                </a:solidFill>
              </a:rPr>
              <a:t>k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7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dirty="0"/>
              <a:t>K</a:t>
            </a:r>
            <a:r>
              <a:rPr lang="en-US" dirty="0" smtClean="0"/>
              <a:t>DF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Более</a:t>
                </a:r>
                <a:r>
                  <a:rPr lang="en-US" dirty="0" smtClean="0"/>
                  <a:t> </a:t>
                </a:r>
                <a:r>
                  <a:rPr lang="ru-RU" dirty="0" smtClean="0"/>
                  <a:t>формально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𝑋𝑇𝑆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соль,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𝑆𝐾𝑀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ключевой материал,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выходы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  <p:pic>
        <p:nvPicPr>
          <p:cNvPr id="7" name="Объект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579" y="2504367"/>
            <a:ext cx="6683983" cy="217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2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HKDF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2799470"/>
                <a:ext cx="9924757" cy="409491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𝑋𝑇𝑆</m:t>
                    </m:r>
                  </m:oMath>
                </a14:m>
                <a:r>
                  <a:rPr lang="ru-RU" dirty="0" smtClean="0"/>
                  <a:t> – случайная</a:t>
                </a:r>
                <a:r>
                  <a:rPr lang="en-US" dirty="0" smtClean="0"/>
                  <a:t> =&gt;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𝑃𝑅𝐾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 (</a:t>
                </a:r>
                <a:r>
                  <a:rPr lang="ru-RU" dirty="0" smtClean="0"/>
                  <a:t>т.к. </a:t>
                </a:r>
                <a:r>
                  <a:rPr lang="en-US" dirty="0" smtClean="0"/>
                  <a:t>HMAC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), требование на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функцию – необходимые требования для стойкости </a:t>
                </a:r>
                <a:r>
                  <a:rPr lang="en-US" dirty="0" smtClean="0"/>
                  <a:t>MAC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𝑋𝑇𝑆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–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константа 0.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детерминированная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функция, на основе хэш-функции, использованной в </a:t>
                </a:r>
                <a:r>
                  <a:rPr lang="en-US" dirty="0" smtClean="0"/>
                  <a:t>HMAC</a:t>
                </a:r>
                <a:r>
                  <a:rPr lang="ru-RU" dirty="0" smtClean="0"/>
                  <a:t>. Для получения псевдослучайных выходов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необходимо использовать модель случайного оракула для хэш-функции.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Промежуточные решения – использование различных констант, счётчиков,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дают промежуточные </a:t>
                </a:r>
                <a:r>
                  <a:rPr lang="ru-RU" dirty="0" err="1" smtClean="0"/>
                  <a:t>результыты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799470"/>
                <a:ext cx="9924757" cy="4094919"/>
              </a:xfrm>
              <a:blipFill rotWithShape="0">
                <a:blip r:embed="rId2"/>
                <a:stretch>
                  <a:fillRect l="-1044" t="-2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  <p:pic>
        <p:nvPicPr>
          <p:cNvPr id="5" name="Объект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608" y="365125"/>
            <a:ext cx="6683983" cy="217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1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HKDF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извлекать энтропию из неравномерно распределённого источника для получения равномерно распределённой последовательности</a:t>
            </a:r>
          </a:p>
          <a:p>
            <a:r>
              <a:rPr lang="ru-RU" dirty="0" smtClean="0"/>
              <a:t>Контекст используется для изоляции ключей между приложениями или применениями</a:t>
            </a:r>
          </a:p>
          <a:p>
            <a:r>
              <a:rPr lang="ru-RU" dirty="0" smtClean="0"/>
              <a:t>Соль может быть константной или отсутствовать, но случайная соль даёт лучшую стойкость. Если не получается использовать случайную – лучше использовать хотя бы счётчик</a:t>
            </a:r>
          </a:p>
          <a:p>
            <a:r>
              <a:rPr lang="ru-RU" dirty="0" smtClean="0"/>
              <a:t>Де-факто интернет стандарт </a:t>
            </a:r>
          </a:p>
          <a:p>
            <a:r>
              <a:rPr lang="ru-RU" dirty="0" smtClean="0"/>
              <a:t>Не использовать </a:t>
            </a:r>
            <a:r>
              <a:rPr lang="en-US" dirty="0" smtClean="0"/>
              <a:t>MD-5 </a:t>
            </a:r>
            <a:r>
              <a:rPr lang="ru-RU" dirty="0" smtClean="0"/>
              <a:t>и </a:t>
            </a:r>
            <a:r>
              <a:rPr lang="en-US" dirty="0" smtClean="0"/>
              <a:t>SHA-1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99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KDF </a:t>
            </a:r>
            <a:r>
              <a:rPr lang="ru-RU" dirty="0" smtClean="0"/>
              <a:t>для паролей</a:t>
            </a:r>
            <a:r>
              <a:rPr lang="en-US" dirty="0" smtClean="0"/>
              <a:t>  (PBKDF)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использовать</a:t>
            </a:r>
            <a:r>
              <a:rPr lang="en-US" dirty="0" smtClean="0"/>
              <a:t> HKDF:    </a:t>
            </a:r>
            <a:r>
              <a:rPr lang="ru-RU" dirty="0" smtClean="0"/>
              <a:t>у паролей удивительно малая энтропия</a:t>
            </a:r>
            <a:endParaRPr lang="en-US" dirty="0" smtClean="0"/>
          </a:p>
          <a:p>
            <a:r>
              <a:rPr lang="ru-RU" dirty="0" smtClean="0"/>
              <a:t>Полученные ключи могут быть уязвимы к перебору пол словарю исходного материала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PBKDF:       </a:t>
            </a:r>
            <a:r>
              <a:rPr lang="en-US" b="1" dirty="0" smtClean="0">
                <a:solidFill>
                  <a:srgbClr val="0000FF"/>
                </a:solidFill>
              </a:rPr>
              <a:t>salt</a:t>
            </a:r>
            <a:r>
              <a:rPr lang="en-US" dirty="0" smtClean="0"/>
              <a:t>     </a:t>
            </a:r>
            <a:r>
              <a:rPr lang="ru-RU" dirty="0" smtClean="0"/>
              <a:t>и</a:t>
            </a:r>
            <a:r>
              <a:rPr lang="en-US" dirty="0" smtClean="0"/>
              <a:t>     </a:t>
            </a:r>
            <a:r>
              <a:rPr lang="ru-RU" b="1" dirty="0" smtClean="0">
                <a:solidFill>
                  <a:srgbClr val="0000FF"/>
                </a:solidFill>
              </a:rPr>
              <a:t>медленное  </a:t>
            </a:r>
            <a:r>
              <a:rPr lang="ru-RU" b="1" dirty="0" err="1" smtClean="0">
                <a:solidFill>
                  <a:srgbClr val="0000FF"/>
                </a:solidFill>
              </a:rPr>
              <a:t>хэширование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Пример</a:t>
            </a:r>
            <a:r>
              <a:rPr lang="en-US" dirty="0" smtClean="0"/>
              <a:t>:   </a:t>
            </a:r>
            <a:r>
              <a:rPr lang="en-US" b="1" dirty="0" smtClean="0"/>
              <a:t>PKCS#5</a:t>
            </a:r>
            <a:r>
              <a:rPr lang="en-US" dirty="0" smtClean="0"/>
              <a:t>  </a:t>
            </a:r>
            <a:r>
              <a:rPr lang="en-US" sz="2400" dirty="0"/>
              <a:t>(PBKDF1)</a:t>
            </a:r>
          </a:p>
          <a:p>
            <a:r>
              <a:rPr lang="en-US" dirty="0" smtClean="0"/>
              <a:t>H</a:t>
            </a:r>
            <a:r>
              <a:rPr lang="en-US" baseline="30000" dirty="0" smtClean="0"/>
              <a:t>(c)</a:t>
            </a:r>
            <a:r>
              <a:rPr lang="en-US" dirty="0" smtClean="0"/>
              <a:t>(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  <a:r>
              <a:rPr lang="en-US" dirty="0" err="1" smtClean="0"/>
              <a:t>ll</a:t>
            </a:r>
            <a:r>
              <a:rPr lang="en-US" dirty="0" smtClean="0"/>
              <a:t> salt):     </a:t>
            </a:r>
            <a:r>
              <a:rPr lang="ru-RU" dirty="0" smtClean="0"/>
              <a:t>вычисляем хэш-функцию</a:t>
            </a:r>
            <a:r>
              <a:rPr lang="en-US" dirty="0" smtClean="0"/>
              <a:t> c </a:t>
            </a:r>
            <a:r>
              <a:rPr lang="ru-RU" dirty="0" smtClean="0"/>
              <a:t>раз, подмешивая соль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63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PBKDF2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– </a:t>
                </a:r>
                <a:r>
                  <a:rPr lang="ru-RU" dirty="0" smtClean="0">
                    <a:latin typeface="Cambria Math" panose="02040503050406030204" pitchFamily="18" charset="0"/>
                  </a:rPr>
                  <a:t>пароль,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 smtClean="0">
                    <a:latin typeface="Cambria Math" panose="02040503050406030204" pitchFamily="18" charset="0"/>
                  </a:rPr>
                  <a:t> – </a:t>
                </a:r>
                <a:r>
                  <a:rPr lang="en-US" dirty="0" smtClean="0">
                    <a:latin typeface="Cambria Math" panose="02040503050406030204" pitchFamily="18" charset="0"/>
                  </a:rPr>
                  <a:t>seed,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– </a:t>
                </a:r>
                <a:r>
                  <a:rPr lang="ru-RU" dirty="0" smtClean="0">
                    <a:latin typeface="Cambria Math" panose="02040503050406030204" pitchFamily="18" charset="0"/>
                  </a:rPr>
                  <a:t>число итераций,</a:t>
                </a:r>
                <a:r>
                  <a:rPr lang="en-US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– </a:t>
                </a:r>
                <a:r>
                  <a:rPr lang="ru-RU" dirty="0" smtClean="0">
                    <a:latin typeface="Cambria Math" panose="02040503050406030204" pitchFamily="18" charset="0"/>
                  </a:rPr>
                  <a:t>число </a:t>
                </a:r>
                <a:r>
                  <a:rPr lang="en-US" dirty="0" smtClean="0">
                    <a:latin typeface="Cambria Math" panose="02040503050406030204" pitchFamily="18" charset="0"/>
                  </a:rPr>
                  <a:t>T </a:t>
                </a:r>
                <a:r>
                  <a:rPr lang="ru-RU" dirty="0" smtClean="0">
                    <a:latin typeface="Cambria Math" panose="02040503050406030204" pitchFamily="18" charset="0"/>
                  </a:rPr>
                  <a:t>блоков для генерации одного ключа</a:t>
                </a:r>
              </a:p>
              <a:p>
                <a:endParaRPr lang="en-US" b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⊕…⊕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||…||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𝑀𝐾</m:t>
                    </m:r>
                  </m:oMath>
                </a14:m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на картинке</a:t>
                </a:r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424" y="2746144"/>
            <a:ext cx="6350866" cy="387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5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PBKDF2</a:t>
            </a:r>
            <a:r>
              <a:rPr lang="ru-RU" dirty="0" smtClean="0"/>
              <a:t>, ещё одна картинка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765" y="1521354"/>
            <a:ext cx="7452453" cy="520012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75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PBKDF</a:t>
            </a:r>
            <a:r>
              <a:rPr lang="ru-RU" dirty="0" smtClean="0"/>
              <a:t>2, </a:t>
            </a:r>
            <a:r>
              <a:rPr lang="ru-RU" smtClean="0"/>
              <a:t>порядок перебора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21" y="1825625"/>
            <a:ext cx="10269157" cy="435133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44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 dirty="0" err="1"/>
              <a:t>хэш</a:t>
            </a:r>
            <a:r>
              <a:rPr lang="en-US" dirty="0"/>
              <a:t>-</a:t>
            </a:r>
            <a:r>
              <a:rPr lang="ru-RU" dirty="0"/>
              <a:t>функции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818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Функция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</a:t>
                </a:r>
                <a:r>
                  <a:rPr lang="ru-RU" b="1" dirty="0" smtClean="0"/>
                  <a:t>стойкой к коллизиям </a:t>
                </a:r>
                <a:r>
                  <a:rPr lang="ru-RU" b="1" dirty="0" err="1" smtClean="0"/>
                  <a:t>хэш</a:t>
                </a:r>
                <a:r>
                  <a:rPr lang="en-US" b="1" dirty="0"/>
                  <a:t>-</a:t>
                </a:r>
                <a:r>
                  <a:rPr lang="ru-RU" b="1" dirty="0" smtClean="0"/>
                  <a:t>функцией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пренебрежимо малая.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Формально говоря, хэш-функция может быть </a:t>
                </a:r>
                <a:r>
                  <a:rPr lang="ru-RU" dirty="0" err="1" smtClean="0"/>
                  <a:t>параметризована</a:t>
                </a:r>
                <a:r>
                  <a:rPr lang="ru-RU" dirty="0" smtClean="0"/>
                  <a:t> некоторым системным параметром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 smtClean="0"/>
                  <a:t>, определяющим выбор конкретной хэш-функции из семейства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функций. Однако, предполагается что противник тоже знает этот системный параметр.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81800" cy="4351338"/>
              </a:xfrm>
              <a:blipFill>
                <a:blip r:embed="rId2"/>
                <a:stretch>
                  <a:fillRect l="-1619" t="-2801" r="-6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289" y="3372593"/>
            <a:ext cx="4930825" cy="249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9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3776352"/>
            <a:ext cx="10515600" cy="143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MAC </a:t>
            </a:r>
            <a:r>
              <a:rPr lang="ru-RU" dirty="0" smtClean="0"/>
              <a:t>для произвольных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стойкий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для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стойкая к коллизиям хэш-функция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ru-RU" dirty="0" smtClean="0"/>
                  <a:t>Построим новый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11.1.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описанный выше – стойкий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стойкость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стойкость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к коллизиям, такой что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ru-RU" dirty="0" smtClean="0"/>
                  <a:t>дея доказательства – если противник выдал новую пару сообщение-</a:t>
                </a:r>
                <a:r>
                  <a:rPr lang="en-US" dirty="0" smtClean="0"/>
                  <a:t>MAC</a:t>
                </a:r>
                <a:r>
                  <a:rPr lang="ru-RU" dirty="0" smtClean="0"/>
                  <a:t> то она либо сломал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либо нашёл коллизию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Атаки на основе парадокса дней рождений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- </a:t>
                </a:r>
                <a:r>
                  <a:rPr lang="ru-RU" dirty="0"/>
                  <a:t>хэш-функция.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Алгоритм перебора для нахождения коллизии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Выбрать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случайных сообщений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Вычислить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Найти коллизию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Вероятность успешного завершения алгоритма = ½ (из за парадокса дней рождений). Сложность атаки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ra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Следовательно, чем меньше область определений хэш-функции, тем проще атаковать хэш-функцию используя алгоритм выше.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29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004" y="1793875"/>
            <a:ext cx="80010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6503" y="90805"/>
            <a:ext cx="10515600" cy="1325563"/>
          </a:xfrm>
        </p:spPr>
        <p:txBody>
          <a:bodyPr/>
          <a:lstStyle/>
          <a:p>
            <a:r>
              <a:rPr lang="ru-RU" dirty="0" smtClean="0"/>
              <a:t>Другие атаки на нахождение коллизий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54735991"/>
                  </p:ext>
                </p:extLst>
              </p:nvPr>
            </p:nvGraphicFramePr>
            <p:xfrm>
              <a:off x="281354" y="1062100"/>
              <a:ext cx="11597054" cy="54463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67454">
                      <a:extLst>
                        <a:ext uri="{9D8B030D-6E8A-4147-A177-3AD203B41FA5}">
                          <a16:colId xmlns:a16="http://schemas.microsoft.com/office/drawing/2014/main" val="3095361251"/>
                        </a:ext>
                      </a:extLst>
                    </a:gridCol>
                    <a:gridCol w="1899138">
                      <a:extLst>
                        <a:ext uri="{9D8B030D-6E8A-4147-A177-3AD203B41FA5}">
                          <a16:colId xmlns:a16="http://schemas.microsoft.com/office/drawing/2014/main" val="391994044"/>
                        </a:ext>
                      </a:extLst>
                    </a:gridCol>
                    <a:gridCol w="2312377">
                      <a:extLst>
                        <a:ext uri="{9D8B030D-6E8A-4147-A177-3AD203B41FA5}">
                          <a16:colId xmlns:a16="http://schemas.microsoft.com/office/drawing/2014/main" val="4006091932"/>
                        </a:ext>
                      </a:extLst>
                    </a:gridCol>
                    <a:gridCol w="4018085">
                      <a:extLst>
                        <a:ext uri="{9D8B030D-6E8A-4147-A177-3AD203B41FA5}">
                          <a16:colId xmlns:a16="http://schemas.microsoft.com/office/drawing/2014/main" val="3270457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Алгоритм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Вычислительная</a:t>
                          </a:r>
                          <a:r>
                            <a:rPr lang="ru-RU" baseline="0" dirty="0" smtClean="0"/>
                            <a:t> сложность, оп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Затраты памяти, </a:t>
                          </a:r>
                          <a:r>
                            <a:rPr lang="en-US" dirty="0" err="1" smtClean="0"/>
                            <a:t>hash_size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Реальные</a:t>
                          </a:r>
                          <a:r>
                            <a:rPr lang="ru-RU" baseline="0" dirty="0" smtClean="0"/>
                            <a:t> параметры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22491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Угадывание</a:t>
                          </a:r>
                          <a:r>
                            <a:rPr lang="ru-RU" baseline="0" dirty="0" smtClean="0"/>
                            <a:t> коллизии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41820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Использование таблиц (</a:t>
                          </a:r>
                          <a:r>
                            <a:rPr lang="en-US" dirty="0" smtClean="0"/>
                            <a:t>b-day</a:t>
                          </a:r>
                          <a:r>
                            <a:rPr lang="ru-RU" dirty="0" smtClean="0"/>
                            <a:t>)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1686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Квантовый</a:t>
                          </a:r>
                          <a:r>
                            <a:rPr lang="ru-RU" baseline="0" dirty="0" smtClean="0"/>
                            <a:t> алгоритм 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Brassard, </a:t>
                          </a:r>
                          <a:r>
                            <a:rPr lang="en-US" sz="18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Høyer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</a:t>
                          </a:r>
                          <a:r>
                            <a:rPr lang="ru-RU" sz="1800" kern="1200" baseline="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Tapp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/6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7652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b="1" dirty="0" smtClean="0"/>
                            <a:t>Параллельный</a:t>
                          </a:r>
                          <a:r>
                            <a:rPr lang="ru-RU" baseline="0" dirty="0" smtClean="0"/>
                            <a:t> алгоритм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ru-RU" baseline="0" dirty="0" smtClean="0"/>
                            <a:t>нахождения коллизий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1×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/6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28818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b="1" dirty="0" smtClean="0"/>
                            <a:t>Параллельный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квантовый</a:t>
                          </a:r>
                          <a:r>
                            <a:rPr lang="ru-RU" dirty="0" smtClean="0"/>
                            <a:t> алгоритм нахождения коллизий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Grover and Rudolph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1×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/6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/3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/3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aseline="0" dirty="0" smtClean="0">
                              <a:solidFill>
                                <a:srgbClr val="00B050"/>
                              </a:solidFill>
                            </a:rPr>
                            <a:t> </a:t>
                          </a:r>
                          <a:endParaRPr lang="ru-RU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06300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 </a:t>
                          </a:r>
                          <a:r>
                            <a:rPr lang="ru-RU" b="1" dirty="0" smtClean="0"/>
                            <a:t>параллельный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err="1" smtClean="0"/>
                            <a:t>Ро</a:t>
                          </a:r>
                          <a:r>
                            <a:rPr lang="ru-RU" dirty="0" smtClean="0"/>
                            <a:t>-алгоритм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baseline="0" dirty="0" err="1" smtClean="0"/>
                            <a:t>Полларда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1×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/6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/4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03567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54735991"/>
                  </p:ext>
                </p:extLst>
              </p:nvPr>
            </p:nvGraphicFramePr>
            <p:xfrm>
              <a:off x="281354" y="1062100"/>
              <a:ext cx="11597054" cy="54463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67454">
                      <a:extLst>
                        <a:ext uri="{9D8B030D-6E8A-4147-A177-3AD203B41FA5}">
                          <a16:colId xmlns:a16="http://schemas.microsoft.com/office/drawing/2014/main" val="3095361251"/>
                        </a:ext>
                      </a:extLst>
                    </a:gridCol>
                    <a:gridCol w="1899138">
                      <a:extLst>
                        <a:ext uri="{9D8B030D-6E8A-4147-A177-3AD203B41FA5}">
                          <a16:colId xmlns:a16="http://schemas.microsoft.com/office/drawing/2014/main" val="391994044"/>
                        </a:ext>
                      </a:extLst>
                    </a:gridCol>
                    <a:gridCol w="2312377">
                      <a:extLst>
                        <a:ext uri="{9D8B030D-6E8A-4147-A177-3AD203B41FA5}">
                          <a16:colId xmlns:a16="http://schemas.microsoft.com/office/drawing/2014/main" val="4006091932"/>
                        </a:ext>
                      </a:extLst>
                    </a:gridCol>
                    <a:gridCol w="4018085">
                      <a:extLst>
                        <a:ext uri="{9D8B030D-6E8A-4147-A177-3AD203B41FA5}">
                          <a16:colId xmlns:a16="http://schemas.microsoft.com/office/drawing/2014/main" val="3270457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Алгоритм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Вычислительная</a:t>
                          </a:r>
                          <a:r>
                            <a:rPr lang="ru-RU" baseline="0" dirty="0" smtClean="0"/>
                            <a:t> сложность, оп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Затраты памяти, </a:t>
                          </a:r>
                          <a:r>
                            <a:rPr lang="en-US" dirty="0" err="1" smtClean="0"/>
                            <a:t>hash_size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Реальные</a:t>
                          </a:r>
                          <a:r>
                            <a:rPr lang="ru-RU" baseline="0" dirty="0" smtClean="0"/>
                            <a:t> параметры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22491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Угадывание</a:t>
                          </a:r>
                          <a:r>
                            <a:rPr lang="ru-RU" baseline="0" dirty="0" smtClean="0"/>
                            <a:t> коллизии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78135" t="-180328" r="-335370" b="-11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7632" t="-180328" r="-174474" b="-11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88923" t="-180328" r="-607" b="-11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4182040"/>
                      </a:ext>
                    </a:extLst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Использование таблиц (</a:t>
                          </a:r>
                          <a:r>
                            <a:rPr lang="en-US" dirty="0" smtClean="0"/>
                            <a:t>b-day</a:t>
                          </a:r>
                          <a:r>
                            <a:rPr lang="ru-RU" dirty="0" smtClean="0"/>
                            <a:t>)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78135" t="-275806" r="-335370" b="-107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7632" t="-275806" r="-174474" b="-107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88923" t="-275806" r="-607" b="-10774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1686225"/>
                      </a:ext>
                    </a:extLst>
                  </a:tr>
                  <a:tr h="945071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Квантовый</a:t>
                          </a:r>
                          <a:r>
                            <a:rPr lang="ru-RU" baseline="0" dirty="0" smtClean="0"/>
                            <a:t> алгоритм 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Brassard, </a:t>
                          </a:r>
                          <a:r>
                            <a:rPr lang="en-US" sz="18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Høyer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</a:t>
                          </a:r>
                          <a:r>
                            <a:rPr lang="ru-RU" sz="1800" kern="1200" baseline="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Tapp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78135" t="-150323" r="-335370" b="-33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7632" t="-150323" r="-174474" b="-33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88923" t="-150323" r="-607" b="-33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7652221"/>
                      </a:ext>
                    </a:extLst>
                  </a:tr>
                  <a:tr h="939737">
                    <a:tc>
                      <a:txBody>
                        <a:bodyPr/>
                        <a:lstStyle/>
                        <a:p>
                          <a:r>
                            <a:rPr lang="ru-RU" b="1" dirty="0" smtClean="0"/>
                            <a:t>Параллельный</a:t>
                          </a:r>
                          <a:r>
                            <a:rPr lang="ru-RU" baseline="0" dirty="0" smtClean="0"/>
                            <a:t> алгоритм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ru-RU" baseline="0" dirty="0" smtClean="0"/>
                            <a:t>нахождения коллизий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78135" t="-251948" r="-335370" b="-2331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7632" t="-251948" r="-174474" b="-2331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88923" t="-251948" r="-607" b="-2331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2881815"/>
                      </a:ext>
                    </a:extLst>
                  </a:tr>
                  <a:tr h="945071">
                    <a:tc>
                      <a:txBody>
                        <a:bodyPr/>
                        <a:lstStyle/>
                        <a:p>
                          <a:r>
                            <a:rPr lang="ru-RU" b="1" dirty="0" smtClean="0"/>
                            <a:t>Параллельный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квантовый</a:t>
                          </a:r>
                          <a:r>
                            <a:rPr lang="ru-RU" dirty="0" smtClean="0"/>
                            <a:t> алгоритм нахождения коллизий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Grover and Rudolph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78135" t="-349677" r="-335370" b="-13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7632" t="-349677" r="-174474" b="-13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88923" t="-349677" r="-607" b="-13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0630052"/>
                      </a:ext>
                    </a:extLst>
                  </a:tr>
                  <a:tr h="122961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 </a:t>
                          </a:r>
                          <a:r>
                            <a:rPr lang="ru-RU" b="1" dirty="0" smtClean="0"/>
                            <a:t>параллельный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err="1" smtClean="0"/>
                            <a:t>Ро</a:t>
                          </a:r>
                          <a:r>
                            <a:rPr lang="ru-RU" dirty="0" smtClean="0"/>
                            <a:t>-алгоритм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baseline="0" dirty="0" err="1" smtClean="0"/>
                            <a:t>Полларда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78135" t="-345050" r="-335370" b="-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7632" t="-345050" r="-174474" b="-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88923" t="-345050" r="-607" b="-9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03567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81354" y="6487226"/>
            <a:ext cx="957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Daniel J. </a:t>
            </a:r>
            <a:r>
              <a:rPr lang="en-US" dirty="0" smtClean="0"/>
              <a:t>Bernstein. </a:t>
            </a:r>
            <a:r>
              <a:rPr lang="en-US" dirty="0"/>
              <a:t>Cost analysis of hash collisions</a:t>
            </a:r>
            <a:r>
              <a:rPr lang="en-US" dirty="0" smtClean="0"/>
              <a:t>: Will </a:t>
            </a:r>
            <a:r>
              <a:rPr lang="en-US" dirty="0"/>
              <a:t>quantum </a:t>
            </a:r>
            <a:r>
              <a:rPr lang="en-US" dirty="0" smtClean="0"/>
              <a:t>computers make </a:t>
            </a:r>
            <a:r>
              <a:rPr lang="en-US" dirty="0"/>
              <a:t>SHARCS obsolete?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79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4117</TotalTime>
  <Words>1598</Words>
  <Application>Microsoft Office PowerPoint</Application>
  <PresentationFormat>Широкоэкранный</PresentationFormat>
  <Paragraphs>356</Paragraphs>
  <Slides>47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 Хэш-функции</vt:lpstr>
      <vt:lpstr>Целостность сообщений</vt:lpstr>
      <vt:lpstr>Применение хэш-функций</vt:lpstr>
      <vt:lpstr>Определение хэш-функции</vt:lpstr>
      <vt:lpstr>Определение хэш-функции</vt:lpstr>
      <vt:lpstr>Построение MAC для произвольных сообщений</vt:lpstr>
      <vt:lpstr>Атаки на основе парадокса дней рождений</vt:lpstr>
      <vt:lpstr>Презентация PowerPoint</vt:lpstr>
      <vt:lpstr>Другие атаки на нахождение коллизий</vt:lpstr>
      <vt:lpstr>Парадигма Меркла-Дамгарда</vt:lpstr>
      <vt:lpstr>Презентация PowerPoint</vt:lpstr>
      <vt:lpstr>Парадигма Меркла-Дамгарда</vt:lpstr>
      <vt:lpstr>Парадигма Меркла-Дамгарда</vt:lpstr>
      <vt:lpstr>Стойкость схемы Меркла-Дамгарда</vt:lpstr>
      <vt:lpstr>Построение функций сжатия</vt:lpstr>
      <vt:lpstr>Построение функций сжатия</vt:lpstr>
      <vt:lpstr>Вариации Девиеса-Меера </vt:lpstr>
      <vt:lpstr>SHA-1</vt:lpstr>
      <vt:lpstr>SHA-2</vt:lpstr>
      <vt:lpstr>SHA-2</vt:lpstr>
      <vt:lpstr>А ещё</vt:lpstr>
      <vt:lpstr>SHA-3</vt:lpstr>
      <vt:lpstr>Губчатая конструкция</vt:lpstr>
      <vt:lpstr>Губчатая конструкция (SHA-3)</vt:lpstr>
      <vt:lpstr>Построение симметричной криптографии с использованием губчатой конструкции (Strobe)</vt:lpstr>
      <vt:lpstr>Построение симметричной криптографии с использованием губчатой конструкции (Strobe)</vt:lpstr>
      <vt:lpstr>Модели хэш-функций</vt:lpstr>
      <vt:lpstr>Модели хэш-функций</vt:lpstr>
      <vt:lpstr>Модели хэш-функций</vt:lpstr>
      <vt:lpstr>Модели хэш-функций</vt:lpstr>
      <vt:lpstr>NMAC</vt:lpstr>
      <vt:lpstr>NMAC</vt:lpstr>
      <vt:lpstr>NMAC</vt:lpstr>
      <vt:lpstr>HMAC</vt:lpstr>
      <vt:lpstr>HMAC</vt:lpstr>
      <vt:lpstr>Получение ключей</vt:lpstr>
      <vt:lpstr>Если источник ключей имеет равномерное распределение</vt:lpstr>
      <vt:lpstr>Если источник не имеет равномерное распределение</vt:lpstr>
      <vt:lpstr>Парадигма извлечения и расширения</vt:lpstr>
      <vt:lpstr>HKDF: KDF from HMAC</vt:lpstr>
      <vt:lpstr>HKDF</vt:lpstr>
      <vt:lpstr>HKDF</vt:lpstr>
      <vt:lpstr>HKDF</vt:lpstr>
      <vt:lpstr>KDF для паролей  (PBKDF)</vt:lpstr>
      <vt:lpstr>Пример: PBKDF2</vt:lpstr>
      <vt:lpstr>PBKDF2, ещё одна картинка</vt:lpstr>
      <vt:lpstr>PBKDF2, порядок перебора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1358</cp:revision>
  <dcterms:created xsi:type="dcterms:W3CDTF">2018-08-24T12:25:18Z</dcterms:created>
  <dcterms:modified xsi:type="dcterms:W3CDTF">2021-12-02T16:00:01Z</dcterms:modified>
</cp:coreProperties>
</file>