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3"/>
  </p:notesMasterIdLst>
  <p:sldIdLst>
    <p:sldId id="296" r:id="rId2"/>
    <p:sldId id="505" r:id="rId3"/>
    <p:sldId id="506" r:id="rId4"/>
    <p:sldId id="507" r:id="rId5"/>
    <p:sldId id="440" r:id="rId6"/>
    <p:sldId id="444" r:id="rId7"/>
    <p:sldId id="448" r:id="rId8"/>
    <p:sldId id="470" r:id="rId9"/>
    <p:sldId id="471" r:id="rId10"/>
    <p:sldId id="472" r:id="rId11"/>
    <p:sldId id="442" r:id="rId12"/>
    <p:sldId id="473" r:id="rId13"/>
    <p:sldId id="475" r:id="rId14"/>
    <p:sldId id="474" r:id="rId15"/>
    <p:sldId id="476" r:id="rId16"/>
    <p:sldId id="477" r:id="rId17"/>
    <p:sldId id="479" r:id="rId18"/>
    <p:sldId id="478" r:id="rId19"/>
    <p:sldId id="480" r:id="rId20"/>
    <p:sldId id="482" r:id="rId21"/>
    <p:sldId id="481" r:id="rId22"/>
    <p:sldId id="483" r:id="rId23"/>
    <p:sldId id="485" r:id="rId24"/>
    <p:sldId id="486" r:id="rId25"/>
    <p:sldId id="487" r:id="rId26"/>
    <p:sldId id="488" r:id="rId27"/>
    <p:sldId id="489" r:id="rId28"/>
    <p:sldId id="484" r:id="rId29"/>
    <p:sldId id="490" r:id="rId30"/>
    <p:sldId id="492" r:id="rId31"/>
    <p:sldId id="493" r:id="rId32"/>
    <p:sldId id="503" r:id="rId33"/>
    <p:sldId id="491" r:id="rId34"/>
    <p:sldId id="494" r:id="rId35"/>
    <p:sldId id="495" r:id="rId36"/>
    <p:sldId id="496" r:id="rId37"/>
    <p:sldId id="498" r:id="rId38"/>
    <p:sldId id="500" r:id="rId39"/>
    <p:sldId id="501" r:id="rId40"/>
    <p:sldId id="502" r:id="rId41"/>
    <p:sldId id="504" r:id="rId4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B9489B66-A166-4A24-B55F-EDCB98E57948}">
          <p14:sldIdLst>
            <p14:sldId id="296"/>
            <p14:sldId id="505"/>
            <p14:sldId id="506"/>
            <p14:sldId id="507"/>
          </p14:sldIdLst>
        </p14:section>
        <p14:section name="Лирическое отступление в блочные шифры" id="{166FB796-C804-494D-81E1-46F5EBC53402}">
          <p14:sldIdLst>
            <p14:sldId id="440"/>
            <p14:sldId id="444"/>
            <p14:sldId id="448"/>
            <p14:sldId id="470"/>
            <p14:sldId id="471"/>
            <p14:sldId id="472"/>
            <p14:sldId id="442"/>
          </p14:sldIdLst>
        </p14:section>
        <p14:section name="Зашифрование выхода беспрификсной PRF" id="{18788C7A-D9AB-44EB-970F-32D0872360AF}">
          <p14:sldIdLst>
            <p14:sldId id="473"/>
            <p14:sldId id="475"/>
            <p14:sldId id="474"/>
            <p14:sldId id="476"/>
            <p14:sldId id="477"/>
            <p14:sldId id="479"/>
            <p14:sldId id="478"/>
            <p14:sldId id="480"/>
          </p14:sldIdLst>
        </p14:section>
        <p14:section name="Беспрификсное кодирование" id="{029A8DA4-11FA-4457-93F3-BD1BED91405D}">
          <p14:sldIdLst>
            <p14:sldId id="482"/>
            <p14:sldId id="481"/>
            <p14:sldId id="483"/>
          </p14:sldIdLst>
        </p14:section>
        <p14:section name="Беспрификсное кодирование с рандомизацией" id="{CB1772CE-B57F-46D8-BBCB-F5C8D5D33337}">
          <p14:sldIdLst>
            <p14:sldId id="485"/>
            <p14:sldId id="486"/>
            <p14:sldId id="487"/>
            <p14:sldId id="488"/>
          </p14:sldIdLst>
        </p14:section>
        <p14:section name="Построение инъективных функций" id="{22013A09-DCFF-4593-A365-2AAE7B3D6844}">
          <p14:sldIdLst>
            <p14:sldId id="489"/>
          </p14:sldIdLst>
        </p14:section>
        <p14:section name="CMAC (OMAC)" id="{B6714CD6-A49F-4206-BF62-640A90904708}">
          <p14:sldIdLst>
            <p14:sldId id="484"/>
            <p14:sldId id="490"/>
            <p14:sldId id="492"/>
            <p14:sldId id="493"/>
            <p14:sldId id="503"/>
          </p14:sldIdLst>
        </p14:section>
        <p14:section name="PMAC" id="{C3080F1D-9C76-414C-8EA4-9C087EDA93DB}">
          <p14:sldIdLst>
            <p14:sldId id="491"/>
            <p14:sldId id="494"/>
          </p14:sldIdLst>
        </p14:section>
        <p14:section name="CW-mac" id="{0532A29F-7973-4F7E-84F6-C56353BBD596}">
          <p14:sldIdLst>
            <p14:sldId id="495"/>
            <p14:sldId id="496"/>
            <p14:sldId id="498"/>
            <p14:sldId id="500"/>
            <p14:sldId id="501"/>
            <p14:sldId id="502"/>
            <p14:sldId id="50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41" autoAdjust="0"/>
    <p:restoredTop sz="94664" autoAdjust="0"/>
  </p:normalViewPr>
  <p:slideViewPr>
    <p:cSldViewPr snapToGrid="0">
      <p:cViewPr varScale="1">
        <p:scale>
          <a:sx n="67" d="100"/>
          <a:sy n="67" d="100"/>
        </p:scale>
        <p:origin x="84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9" d="100"/>
          <a:sy n="69" d="100"/>
        </p:scale>
        <p:origin x="2778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A08D16-15DC-4E25-BDC3-F25146157B16}" type="datetimeFigureOut">
              <a:rPr lang="ru-RU" smtClean="0"/>
              <a:t>29.11.2023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D75760-61D2-4B80-8A8D-A874439CE6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8704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Note:  the PRF</a:t>
            </a:r>
            <a:r>
              <a:rPr lang="en-US" baseline="0" dirty="0" smtClean="0"/>
              <a:t> is only used for short messages and yet we get a MAC for long messages.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2297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C8293-DB51-454A-BE81-EC8FCB31EBA2}" type="datetime1">
              <a:rPr lang="ru-RU" smtClean="0"/>
              <a:t>29.11.2023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4898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C87B1-1C35-4DBD-BC18-2BC72E776603}" type="datetime1">
              <a:rPr lang="ru-RU" smtClean="0"/>
              <a:t>29.11.2023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1345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4C275-26C0-42CD-9111-9ADE65922AF9}" type="datetime1">
              <a:rPr lang="ru-RU" smtClean="0"/>
              <a:t>29.11.2023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882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9A50B-C350-45F5-8AAB-ADB9E670AF2E}" type="datetime1">
              <a:rPr lang="ru-RU" smtClean="0"/>
              <a:t>29.11.2023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1851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688C9-348F-42F9-B6C0-5990DDE0C5B2}" type="datetime1">
              <a:rPr lang="ru-RU" smtClean="0"/>
              <a:t>29.11.2023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9370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AFD8F-6DD9-4AD3-A505-FDC3F5C5F3F6}" type="datetime1">
              <a:rPr lang="ru-RU" smtClean="0"/>
              <a:t>29.11.2023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7664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51EFE-4D02-45EB-A747-8B6F047B5AA0}" type="datetime1">
              <a:rPr lang="ru-RU" smtClean="0"/>
              <a:t>29.11.2023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5894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A9F34-E5CD-4B8F-AA9E-889C84372B20}" type="datetime1">
              <a:rPr lang="ru-RU" smtClean="0"/>
              <a:t>29.11.2023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8783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24D22-9B29-44A6-8E82-95FC492DEDC1}" type="datetime1">
              <a:rPr lang="ru-RU" smtClean="0"/>
              <a:t>29.11.2023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2422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34F-4441-48A1-BDC0-25EA1022324A}" type="datetime1">
              <a:rPr lang="ru-RU" smtClean="0"/>
              <a:t>29.11.2023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352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FDE79-B627-473B-AE17-4C65BD2495F7}" type="datetime1">
              <a:rPr lang="ru-RU" smtClean="0"/>
              <a:t>29.11.2023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5337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A537A-1B8C-47BA-9BA6-7CE3FAFDA8BE}" type="datetime1">
              <a:rPr lang="ru-RU" smtClean="0"/>
              <a:t>29.11.2023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5759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105605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Прикладная </a:t>
            </a:r>
            <a:r>
              <a:rPr lang="ru-RU" dirty="0"/>
              <a:t>К</a:t>
            </a:r>
            <a:r>
              <a:rPr lang="ru-RU" dirty="0" smtClean="0"/>
              <a:t>риптография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ru-RU" dirty="0" smtClean="0"/>
              <a:t>Симметричные криптосистемы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MAC: </a:t>
            </a:r>
            <a:r>
              <a:rPr lang="ru-RU" dirty="0" smtClean="0"/>
              <a:t>схемы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5068699"/>
            <a:ext cx="9144000" cy="1655762"/>
          </a:xfrm>
        </p:spPr>
        <p:txBody>
          <a:bodyPr/>
          <a:lstStyle/>
          <a:p>
            <a:r>
              <a:rPr lang="ru-RU" dirty="0" smtClean="0"/>
              <a:t>Макаров Артём </a:t>
            </a:r>
          </a:p>
          <a:p>
            <a:r>
              <a:rPr lang="ru-RU" dirty="0" smtClean="0"/>
              <a:t>МИФИ </a:t>
            </a:r>
            <a:r>
              <a:rPr lang="ru-RU" dirty="0" smtClean="0"/>
              <a:t>2023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63176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Скругленный прямоугольник 5"/>
          <p:cNvSpPr/>
          <p:nvPr/>
        </p:nvSpPr>
        <p:spPr>
          <a:xfrm>
            <a:off x="838200" y="3835730"/>
            <a:ext cx="10515600" cy="185255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838200" y="1690688"/>
            <a:ext cx="10515600" cy="214504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Беспрификсные</a:t>
            </a:r>
            <a:r>
              <a:rPr lang="ru-RU" dirty="0"/>
              <a:t> </a:t>
            </a:r>
            <a:r>
              <a:rPr lang="en-US" dirty="0"/>
              <a:t>PRF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Теорема 9.3.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ru-RU" dirty="0" smtClean="0"/>
                  <a:t> – стойкая </a:t>
                </a:r>
                <a:r>
                  <a:rPr lang="en-US" dirty="0" smtClean="0"/>
                  <a:t>PRF</a:t>
                </a:r>
                <a:r>
                  <a:rPr lang="ru-RU" dirty="0"/>
                  <a:t>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ru-RU" dirty="0" smtClean="0"/>
                  <a:t>. Для </a:t>
                </a:r>
                <a:r>
                  <a:rPr lang="ru-RU" dirty="0" err="1" smtClean="0"/>
                  <a:t>полиномиально</a:t>
                </a:r>
                <a:r>
                  <a:rPr lang="ru-RU" dirty="0" smtClean="0"/>
                  <a:t> ограниченной величины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ru-RU" dirty="0" smtClean="0"/>
                  <a:t> </a:t>
                </a:r>
                <a:r>
                  <a:rPr lang="en-US" dirty="0" smtClean="0"/>
                  <a:t>PRF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𝐶𝐵𝐶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является стойкой </a:t>
                </a:r>
                <a:r>
                  <a:rPr lang="ru-RU" dirty="0" err="1" smtClean="0"/>
                  <a:t>беспрификсной</a:t>
                </a:r>
                <a:r>
                  <a:rPr lang="ru-RU" dirty="0" smtClean="0"/>
                  <a:t> </a:t>
                </a:r>
                <a:r>
                  <a:rPr lang="en-US" dirty="0" smtClean="0"/>
                  <a:t>PRF</a:t>
                </a:r>
                <a:r>
                  <a:rPr lang="ru-RU" dirty="0" smtClean="0"/>
                  <a:t>, причём для любого </a:t>
                </a:r>
                <a:r>
                  <a:rPr lang="ru-RU" dirty="0" err="1" smtClean="0"/>
                  <a:t>беспрификсного</a:t>
                </a:r>
                <a:r>
                  <a:rPr lang="ru-RU" dirty="0" smtClean="0"/>
                  <a:t> противника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, делающего не более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ru-RU" dirty="0" smtClean="0"/>
                  <a:t> запросов существует противник в игре на </a:t>
                </a:r>
                <a:r>
                  <a:rPr lang="en-US" dirty="0" smtClean="0"/>
                  <a:t>PRF</a:t>
                </a:r>
                <a:r>
                  <a:rPr lang="ru-RU" dirty="0" smtClean="0"/>
                  <a:t>, причём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𝑃𝑅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𝑝𝑓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𝐶𝐵𝐶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𝑃𝑅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𝑄𝑙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/2|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ru-RU" dirty="0" smtClean="0"/>
              </a:p>
              <a:p>
                <a:pPr marL="0" indent="0">
                  <a:buNone/>
                </a:pPr>
                <a:r>
                  <a:rPr lang="ru-RU" b="1" dirty="0"/>
                  <a:t>Теорема </a:t>
                </a:r>
                <a:r>
                  <a:rPr lang="ru-RU" b="1" dirty="0" smtClean="0"/>
                  <a:t>9.4</a:t>
                </a:r>
                <a:r>
                  <a:rPr lang="ru-RU" dirty="0" smtClean="0"/>
                  <a:t>. </a:t>
                </a:r>
                <a:r>
                  <a:rPr lang="ru-RU" dirty="0"/>
                  <a:t>Пусть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ru-RU" dirty="0"/>
                  <a:t> – стойкая </a:t>
                </a:r>
                <a:r>
                  <a:rPr lang="en-US" dirty="0"/>
                  <a:t>PRF</a:t>
                </a:r>
                <a:r>
                  <a:rPr lang="ru-RU" dirty="0"/>
                  <a:t> 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</m:oMath>
                </a14:m>
                <a:r>
                  <a:rPr lang="ru-RU" dirty="0" smtClean="0"/>
                  <a:t>. </a:t>
                </a:r>
                <a:r>
                  <a:rPr lang="ru-RU" dirty="0"/>
                  <a:t>Для </a:t>
                </a:r>
                <a:r>
                  <a:rPr lang="ru-RU" dirty="0" err="1"/>
                  <a:t>полиномиально</a:t>
                </a:r>
                <a:r>
                  <a:rPr lang="ru-RU" dirty="0"/>
                  <a:t> ограниченной величины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ru-RU" dirty="0"/>
                  <a:t> </a:t>
                </a:r>
                <a:r>
                  <a:rPr lang="en-US" dirty="0"/>
                  <a:t>PRF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является стойкой </a:t>
                </a:r>
                <a:r>
                  <a:rPr lang="ru-RU" dirty="0" err="1"/>
                  <a:t>беспрификсной</a:t>
                </a:r>
                <a:r>
                  <a:rPr lang="ru-RU" dirty="0"/>
                  <a:t> </a:t>
                </a:r>
                <a:r>
                  <a:rPr lang="en-US" dirty="0"/>
                  <a:t>PRF</a:t>
                </a:r>
                <a:r>
                  <a:rPr lang="ru-RU" dirty="0"/>
                  <a:t>, причём для любого </a:t>
                </a:r>
                <a:r>
                  <a:rPr lang="ru-RU" dirty="0" err="1"/>
                  <a:t>беспрификсного</a:t>
                </a:r>
                <a:r>
                  <a:rPr lang="ru-RU" dirty="0"/>
                  <a:t> противника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/>
                  <a:t>, делающего не более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ru-RU" dirty="0"/>
                  <a:t> запросов существует противник в игре на </a:t>
                </a:r>
                <a:r>
                  <a:rPr lang="en-US" dirty="0"/>
                  <a:t>PRF</a:t>
                </a:r>
                <a:r>
                  <a:rPr lang="ru-RU" dirty="0"/>
                  <a:t>, причём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𝑃𝑅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𝑝𝑓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𝐶𝐵𝐶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𝑃𝑅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без доказательства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1961" b="-26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1436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Построение стойкий </a:t>
            </a:r>
            <a:r>
              <a:rPr lang="en-US" dirty="0" smtClean="0"/>
              <a:t>PRF </a:t>
            </a:r>
            <a:r>
              <a:rPr lang="ru-RU" dirty="0" smtClean="0"/>
              <a:t>на основе </a:t>
            </a:r>
            <a:r>
              <a:rPr lang="ru-RU" dirty="0" err="1" smtClean="0"/>
              <a:t>беспификсных</a:t>
            </a:r>
            <a:r>
              <a:rPr lang="ru-RU" dirty="0" smtClean="0"/>
              <a:t> </a:t>
            </a:r>
            <a:r>
              <a:rPr lang="en-US" dirty="0" smtClean="0"/>
              <a:t>PRF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1" indent="0">
              <a:buNone/>
            </a:pPr>
            <a:r>
              <a:rPr lang="ru-RU" dirty="0" smtClean="0"/>
              <a:t>Рассмотрим 3 способа построения </a:t>
            </a:r>
            <a:r>
              <a:rPr lang="en-US" dirty="0" smtClean="0"/>
              <a:t>PRF </a:t>
            </a:r>
            <a:r>
              <a:rPr lang="ru-RU" dirty="0" smtClean="0"/>
              <a:t>на основе </a:t>
            </a:r>
            <a:r>
              <a:rPr lang="ru-RU" dirty="0" err="1" smtClean="0"/>
              <a:t>беспрификсных</a:t>
            </a:r>
            <a:r>
              <a:rPr lang="ru-RU" dirty="0" smtClean="0"/>
              <a:t>  </a:t>
            </a:r>
            <a:r>
              <a:rPr lang="en-US" dirty="0" smtClean="0"/>
              <a:t>PRF:</a:t>
            </a:r>
          </a:p>
          <a:p>
            <a:pPr marL="342900" lvl="1" indent="-342900"/>
            <a:r>
              <a:rPr lang="ru-RU" sz="2400" dirty="0" err="1" smtClean="0"/>
              <a:t>Зашифрование</a:t>
            </a:r>
            <a:r>
              <a:rPr lang="ru-RU" sz="2400" dirty="0" smtClean="0"/>
              <a:t> выхода</a:t>
            </a:r>
            <a:r>
              <a:rPr lang="en-US" sz="2400" dirty="0" smtClean="0"/>
              <a:t> </a:t>
            </a:r>
            <a:r>
              <a:rPr lang="ru-RU" sz="2400" dirty="0" err="1" smtClean="0"/>
              <a:t>беспрификсной</a:t>
            </a:r>
            <a:r>
              <a:rPr lang="ru-RU" sz="2400" dirty="0" smtClean="0"/>
              <a:t> </a:t>
            </a:r>
            <a:r>
              <a:rPr lang="en-US" sz="2400" dirty="0" smtClean="0"/>
              <a:t>PRF</a:t>
            </a:r>
            <a:r>
              <a:rPr lang="en-US" dirty="0" smtClean="0"/>
              <a:t>: </a:t>
            </a:r>
            <a:r>
              <a:rPr lang="ru-RU" dirty="0" err="1" smtClean="0"/>
              <a:t>зашифрование</a:t>
            </a:r>
            <a:r>
              <a:rPr lang="ru-RU" dirty="0" smtClean="0"/>
              <a:t> выхода </a:t>
            </a:r>
            <a:r>
              <a:rPr lang="ru-RU" dirty="0" err="1" smtClean="0"/>
              <a:t>беспрификсной</a:t>
            </a:r>
            <a:r>
              <a:rPr lang="ru-RU" dirty="0" smtClean="0"/>
              <a:t> </a:t>
            </a:r>
            <a:r>
              <a:rPr lang="en-US" dirty="0" smtClean="0"/>
              <a:t>PRF </a:t>
            </a:r>
            <a:r>
              <a:rPr lang="ru-RU" dirty="0" smtClean="0"/>
              <a:t> с использованием другой </a:t>
            </a:r>
            <a:r>
              <a:rPr lang="en-US" dirty="0" smtClean="0"/>
              <a:t>PRF</a:t>
            </a:r>
          </a:p>
          <a:p>
            <a:pPr marL="342900" lvl="1" indent="-342900"/>
            <a:r>
              <a:rPr lang="ru-RU" dirty="0" err="1" smtClean="0"/>
              <a:t>Беспрификсное</a:t>
            </a:r>
            <a:r>
              <a:rPr lang="ru-RU" dirty="0" smtClean="0"/>
              <a:t> к</a:t>
            </a:r>
            <a:r>
              <a:rPr lang="ru-RU" sz="2400" dirty="0" smtClean="0"/>
              <a:t>одирование</a:t>
            </a:r>
            <a:r>
              <a:rPr lang="en-US" sz="2400" dirty="0" smtClean="0"/>
              <a:t>: </a:t>
            </a:r>
            <a:r>
              <a:rPr lang="ru-RU" sz="2400" dirty="0" smtClean="0"/>
              <a:t>преобразовать входные данные так, чтобы все они были </a:t>
            </a:r>
            <a:r>
              <a:rPr lang="ru-RU" sz="2400" dirty="0" err="1" smtClean="0"/>
              <a:t>беспрификсными</a:t>
            </a:r>
            <a:endParaRPr lang="ru-RU" sz="2400" dirty="0" smtClean="0"/>
          </a:p>
          <a:p>
            <a:pPr marL="342900" lvl="1" indent="-342900"/>
            <a:r>
              <a:rPr lang="ru-RU" dirty="0" err="1" smtClean="0"/>
              <a:t>Беспрификсное</a:t>
            </a:r>
            <a:r>
              <a:rPr lang="ru-RU" dirty="0" smtClean="0"/>
              <a:t> кодирование с рандомизацией</a:t>
            </a:r>
            <a:r>
              <a:rPr lang="en-US" dirty="0" smtClean="0"/>
              <a:t>: CMAC</a:t>
            </a:r>
            <a:endParaRPr lang="ru-RU" sz="2400" dirty="0" smtClean="0"/>
          </a:p>
          <a:p>
            <a:pPr marL="342900" lvl="1" indent="-342900"/>
            <a:endParaRPr lang="ru-RU" sz="240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9870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Зашифрование</a:t>
            </a:r>
            <a:r>
              <a:rPr lang="ru-RU" dirty="0"/>
              <a:t> выхода</a:t>
            </a:r>
            <a:r>
              <a:rPr lang="en-US" dirty="0"/>
              <a:t> </a:t>
            </a:r>
            <a:r>
              <a:rPr lang="ru-RU" dirty="0" err="1"/>
              <a:t>беспрификсной</a:t>
            </a:r>
            <a:r>
              <a:rPr lang="ru-RU" dirty="0"/>
              <a:t> </a:t>
            </a:r>
            <a:r>
              <a:rPr lang="en-US" dirty="0"/>
              <a:t>PRF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𝑃𝐹</m:t>
                    </m:r>
                  </m:oMath>
                </a14:m>
                <a:r>
                  <a:rPr lang="en-US" dirty="0" smtClean="0"/>
                  <a:t> – PRF: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 smtClean="0"/>
                  <a:t> – PRF: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ru-RU" dirty="0" smtClean="0"/>
                  <a:t>. </a:t>
                </a:r>
              </a:p>
              <a:p>
                <a:pPr marL="0" indent="0">
                  <a:buNone/>
                </a:pPr>
                <a:r>
                  <a:rPr lang="ru-RU" dirty="0" smtClean="0"/>
                  <a:t>Определим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𝑃𝐹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182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12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9121" y="3241963"/>
            <a:ext cx="7485848" cy="246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2983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Зашифрование</a:t>
            </a:r>
            <a:r>
              <a:rPr lang="ru-RU" dirty="0"/>
              <a:t> выхода</a:t>
            </a:r>
            <a:r>
              <a:rPr lang="en-US" dirty="0"/>
              <a:t> </a:t>
            </a:r>
            <a:r>
              <a:rPr lang="ru-RU" dirty="0" err="1"/>
              <a:t>беспрификсной</a:t>
            </a:r>
            <a:r>
              <a:rPr lang="ru-RU" dirty="0"/>
              <a:t> </a:t>
            </a:r>
            <a:r>
              <a:rPr lang="en-US" dirty="0"/>
              <a:t>PRF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𝑃𝐹</m:t>
                    </m:r>
                  </m:oMath>
                </a14:m>
                <a:r>
                  <a:rPr lang="ru-RU" dirty="0" smtClean="0"/>
                  <a:t> – </a:t>
                </a:r>
                <a:r>
                  <a:rPr lang="en-US" dirty="0" smtClean="0"/>
                  <a:t>PRF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𝑃𝐹</m:t>
                    </m:r>
                  </m:oMath>
                </a14:m>
                <a:r>
                  <a:rPr lang="ru-RU" dirty="0" smtClean="0"/>
                  <a:t> является </a:t>
                </a:r>
                <a:r>
                  <a:rPr lang="ru-RU" b="1" dirty="0" smtClean="0"/>
                  <a:t>расширяемой </a:t>
                </a:r>
                <a:r>
                  <a:rPr lang="en-US" b="1" dirty="0" smtClean="0"/>
                  <a:t>PRF</a:t>
                </a:r>
                <a:r>
                  <a:rPr lang="ru-RU" dirty="0" smtClean="0"/>
                  <a:t>, если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b="0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dirty="0" smtClean="0"/>
                  <a:t>PRF CBC </a:t>
                </a:r>
                <a:r>
                  <a:rPr lang="ru-RU" dirty="0" smtClean="0"/>
                  <a:t>и каскадной конструкции являются расширяемыми.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82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09720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Скругленный прямоугольник 6"/>
          <p:cNvSpPr/>
          <p:nvPr/>
        </p:nvSpPr>
        <p:spPr>
          <a:xfrm>
            <a:off x="838200" y="2609534"/>
            <a:ext cx="10515600" cy="214504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Зашифрование</a:t>
            </a:r>
            <a:r>
              <a:rPr lang="ru-RU" dirty="0"/>
              <a:t> выхода</a:t>
            </a:r>
            <a:r>
              <a:rPr lang="en-US" dirty="0"/>
              <a:t> </a:t>
            </a:r>
            <a:r>
              <a:rPr lang="ru-RU" dirty="0" err="1"/>
              <a:t>беспрификсной</a:t>
            </a:r>
            <a:r>
              <a:rPr lang="ru-RU" dirty="0"/>
              <a:t> </a:t>
            </a:r>
            <a:r>
              <a:rPr lang="en-US" dirty="0"/>
              <a:t>PRF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Если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𝑃𝐹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 smtClean="0"/>
                  <a:t>функция </a:t>
                </a:r>
                <a:r>
                  <a:rPr lang="en-US" dirty="0" smtClean="0"/>
                  <a:t>CBC </a:t>
                </a:r>
                <a:r>
                  <a:rPr lang="ru-RU" dirty="0" smtClean="0"/>
                  <a:t>или каскадная конструкция то </a:t>
                </a:r>
                <a:r>
                  <a:rPr lang="en-US" dirty="0" smtClean="0"/>
                  <a:t>PRF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𝐸𝐹</m:t>
                    </m:r>
                  </m:oMath>
                </a14:m>
                <a:r>
                  <a:rPr lang="ru-RU" dirty="0" smtClean="0"/>
                  <a:t> – стойкая </a:t>
                </a:r>
                <a:r>
                  <a:rPr lang="en-US" dirty="0" smtClean="0"/>
                  <a:t>PRF</a:t>
                </a:r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:r>
                  <a:rPr lang="ru-RU" b="1" dirty="0" smtClean="0"/>
                  <a:t>Теорема 10.1.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𝑃𝐹</m:t>
                    </m:r>
                  </m:oMath>
                </a14:m>
                <a:r>
                  <a:rPr lang="ru-RU" dirty="0" smtClean="0"/>
                  <a:t> – расширяемая </a:t>
                </a:r>
                <a:r>
                  <a:rPr lang="ru-RU" dirty="0" err="1" smtClean="0"/>
                  <a:t>беспрификсная</a:t>
                </a:r>
                <a:r>
                  <a:rPr lang="ru-RU" dirty="0" smtClean="0"/>
                  <a:t> </a:t>
                </a:r>
                <a:r>
                  <a:rPr lang="en-US" dirty="0" smtClean="0"/>
                  <a:t>PRF</a:t>
                </a:r>
                <a:r>
                  <a:rPr lang="ru-RU" dirty="0" smtClean="0"/>
                  <a:t> 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сверх полиномиальная,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err="1" smtClean="0"/>
                  <a:t>полиномиально</a:t>
                </a:r>
                <a:r>
                  <a:rPr lang="ru-RU" dirty="0" smtClean="0"/>
                  <a:t> ограниченная. 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ru-RU" dirty="0" smtClean="0"/>
                  <a:t> – стойкая </a:t>
                </a:r>
                <a:r>
                  <a:rPr lang="en-US" dirty="0" smtClean="0"/>
                  <a:t>PRF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 Тогда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𝐸𝐹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определённая ранее – стойкая </a:t>
                </a:r>
                <a:r>
                  <a:rPr lang="en-US" dirty="0" smtClean="0"/>
                  <a:t>PRF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,×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𝑃𝑅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𝐸𝐹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𝑃𝑅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𝑃𝑅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𝑝𝑓</m:t>
                          </m:r>
                        </m:sup>
                      </m:sSubSup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𝑃𝐹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/2|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14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9152" y="4889513"/>
            <a:ext cx="5569165" cy="183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0373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Зашифрование</a:t>
            </a:r>
            <a:r>
              <a:rPr lang="ru-RU" dirty="0"/>
              <a:t> выхода</a:t>
            </a:r>
            <a:r>
              <a:rPr lang="en-US" dirty="0"/>
              <a:t> </a:t>
            </a:r>
            <a:r>
              <a:rPr lang="ru-RU" dirty="0" err="1"/>
              <a:t>беспрификсной</a:t>
            </a:r>
            <a:r>
              <a:rPr lang="ru-RU" dirty="0"/>
              <a:t> </a:t>
            </a:r>
            <a:r>
              <a:rPr lang="en-US" dirty="0"/>
              <a:t>PRF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ru-RU" dirty="0" smtClean="0"/>
                  <a:t> Рассмотрим идею доказательства. Самая неочевидная часть результирующей формулы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𝑃𝑅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𝐸𝐹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𝑃𝑅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𝑃𝑅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𝑝𝑓</m:t>
                        </m:r>
                      </m:sup>
                    </m:sSubSup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𝑃𝐹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/2|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ru-RU" dirty="0" smtClean="0"/>
                  <a:t> это слагаемое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/2|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ru-RU" dirty="0" smtClean="0"/>
                  <a:t>. Рассмотрим причину его появления.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Пусть противник запрашивает у оракула (претендента)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кодов аутентичности для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ru-RU" dirty="0" smtClean="0"/>
                  <a:t> различных сообщений. Так как размер области значений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𝑃𝐹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есть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ru-RU" dirty="0" smtClean="0"/>
                  <a:t>, то используя парадокс дней рождений за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d>
                      </m:e>
                    </m:rad>
                  </m:oMath>
                </a14:m>
                <a:r>
                  <a:rPr lang="ru-RU" dirty="0" smtClean="0"/>
                  <a:t> произойдёт коллизия, и итоговое значение </a:t>
                </a:r>
                <a:r>
                  <a:rPr lang="en-US" dirty="0" smtClean="0"/>
                  <a:t>MAC </a:t>
                </a:r>
                <a:r>
                  <a:rPr lang="ru-RU" dirty="0" smtClean="0"/>
                  <a:t>тоже даст коллизию. Т.е. мы нашли пару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</a:t>
                </a:r>
                <a:r>
                  <a:rPr lang="en-US" dirty="0" smtClean="0"/>
                  <a:t> </a:t>
                </a:r>
                <a:r>
                  <a:rPr lang="ru-RU" dirty="0" smtClean="0"/>
                  <a:t>Так как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𝑃𝐹</m:t>
                    </m:r>
                  </m:oMath>
                </a14:m>
                <a:r>
                  <a:rPr lang="ru-RU" dirty="0" smtClean="0"/>
                  <a:t> расширяемая, то противник имея </a:t>
                </a:r>
                <a:r>
                  <a:rPr lang="en-US" dirty="0" smtClean="0"/>
                  <a:t>MAC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ru-RU" dirty="0" smtClean="0"/>
                  <a:t> для сообщения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фактически имеет </a:t>
                </a:r>
                <a:r>
                  <a:rPr lang="en-US" dirty="0" smtClean="0"/>
                  <a:t>MAC </a:t>
                </a:r>
                <a:r>
                  <a:rPr lang="ru-RU" dirty="0" smtClean="0"/>
                  <a:t>для сообщения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ru-RU" dirty="0" smtClean="0"/>
                  <a:t>.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66705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Зашифрование</a:t>
            </a:r>
            <a:r>
              <a:rPr lang="ru-RU" dirty="0"/>
              <a:t> выхода</a:t>
            </a:r>
            <a:r>
              <a:rPr lang="en-US" dirty="0"/>
              <a:t> </a:t>
            </a:r>
            <a:r>
              <a:rPr lang="ru-RU" dirty="0" err="1"/>
              <a:t>беспрификсной</a:t>
            </a:r>
            <a:r>
              <a:rPr lang="ru-RU" dirty="0"/>
              <a:t> </a:t>
            </a:r>
            <a:r>
              <a:rPr lang="en-US" dirty="0"/>
              <a:t>PRF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0746" y="1695893"/>
            <a:ext cx="6227618" cy="4660457"/>
          </a:xfrm>
          <a:prstGeom prst="rect">
            <a:avLst/>
          </a:prstGeo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6516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55073" y="1856252"/>
            <a:ext cx="10515600" cy="214504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ECBC MAC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b="1" dirty="0" smtClean="0"/>
                  <a:t>Теорема 10.2. </a:t>
                </a:r>
                <a:r>
                  <a:rPr lang="ru-RU" dirty="0" err="1" smtClean="0"/>
                  <a:t>Зашфированный</a:t>
                </a:r>
                <a:r>
                  <a:rPr lang="ru-RU" dirty="0" smtClean="0"/>
                  <a:t> </a:t>
                </a:r>
                <a:r>
                  <a:rPr lang="en-US" dirty="0" smtClean="0"/>
                  <a:t>CBC MAC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𝐸𝐶𝐵𝐶</m:t>
                    </m:r>
                  </m:oMath>
                </a14:m>
                <a:r>
                  <a:rPr lang="ru-RU" dirty="0" smtClean="0"/>
                  <a:t>, зашифрованный с использованием </a:t>
                </a:r>
                <a:r>
                  <a:rPr lang="en-US" dirty="0" smtClean="0"/>
                  <a:t>PRF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ru-RU" b="0" i="0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сверх полиномиальная</a:t>
                </a:r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err="1" smtClean="0"/>
                  <a:t>полиномиально</a:t>
                </a:r>
                <a:r>
                  <a:rPr lang="ru-RU" dirty="0" smtClean="0"/>
                  <a:t> ограниченная)</a:t>
                </a:r>
                <a:r>
                  <a:rPr lang="en-US" dirty="0" smtClean="0"/>
                  <a:t> – </a:t>
                </a:r>
                <a:r>
                  <a:rPr lang="ru-RU" dirty="0" smtClean="0"/>
                  <a:t>стойкая</a:t>
                </a:r>
                <a:r>
                  <a:rPr lang="en-US" dirty="0" smtClean="0"/>
                  <a:t> PRF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𝑃𝑅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𝐸𝐶𝐵𝐶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𝑃𝑅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𝑃𝑅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den>
                      </m:f>
                    </m:oMath>
                  </m:oMathPara>
                </a14:m>
                <a:endParaRPr lang="ru-RU" dirty="0" smtClean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ru-RU" dirty="0" smtClean="0"/>
                  <a:t>следствие </a:t>
                </a:r>
                <a:r>
                  <a:rPr lang="ru-RU" b="1" dirty="0" smtClean="0"/>
                  <a:t>Теоремы 10.1.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74149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842682" y="3360371"/>
            <a:ext cx="10511118" cy="13595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NMAC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PRF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ru-RU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||</m:t>
                    </m:r>
                  </m:oMath>
                </a14:m>
                <a:r>
                  <a:rPr lang="en-US" dirty="0" err="1" smtClean="0"/>
                  <a:t>fpad</a:t>
                </a:r>
                <a:r>
                  <a:rPr lang="en-US" dirty="0" smtClean="0"/>
                  <a:t>, </a:t>
                </a:r>
                <a:r>
                  <a:rPr lang="en-US" dirty="0" err="1" smtClean="0"/>
                  <a:t>fpad</a:t>
                </a:r>
                <a:r>
                  <a:rPr lang="en-US" dirty="0" smtClean="0"/>
                  <a:t> – </a:t>
                </a:r>
                <a:r>
                  <a:rPr lang="ru-RU" dirty="0" smtClean="0"/>
                  <a:t>фиксированное дополнение, длины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бит</a:t>
                </a:r>
                <a:r>
                  <a:rPr lang="en-US" dirty="0" smtClean="0"/>
                  <a:t> (</a:t>
                </a:r>
                <a:r>
                  <a:rPr lang="ru-RU" dirty="0" smtClean="0"/>
                  <a:t>например все 0).</a:t>
                </a:r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:r>
                  <a:rPr lang="ru-RU" b="1" dirty="0" smtClean="0"/>
                  <a:t>Теорема 10.3.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𝑁𝑀𝐴𝐶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dirty="0" smtClean="0"/>
                  <a:t> использующая </a:t>
                </a:r>
                <a:r>
                  <a:rPr lang="en-US" dirty="0" smtClean="0"/>
                  <a:t>PRF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ru-RU" dirty="0" smtClean="0"/>
                  <a:t> стойкая </a:t>
                </a:r>
                <a:r>
                  <a:rPr lang="en-US" dirty="0" smtClean="0"/>
                  <a:t>PRF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𝑃𝑅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𝑁𝑀𝐴𝐶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𝑃𝑅𝐹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𝑃𝑅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ru-RU" dirty="0"/>
                  <a:t>следствие </a:t>
                </a:r>
                <a:r>
                  <a:rPr lang="ru-RU" b="1" dirty="0"/>
                  <a:t>Теоремы 10.1.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ru-RU" dirty="0"/>
              </a:p>
              <a:p>
                <a:pPr marL="0" indent="0">
                  <a:buNone/>
                </a:pPr>
                <a:r>
                  <a:rPr lang="en-US" dirty="0" smtClean="0"/>
                  <a:t> 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 rotWithShape="0">
                <a:blip r:embed="rId2"/>
                <a:stretch>
                  <a:fillRect l="-1043" t="-26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69628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NMAC </a:t>
            </a:r>
            <a:r>
              <a:rPr lang="ru-RU" dirty="0" smtClean="0"/>
              <a:t>и </a:t>
            </a:r>
            <a:r>
              <a:rPr lang="en-US" dirty="0" smtClean="0"/>
              <a:t>ECBC MAC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Рассмотренные конструкции являются стойкими </a:t>
            </a:r>
            <a:r>
              <a:rPr lang="en-US" dirty="0" smtClean="0"/>
              <a:t>PRF </a:t>
            </a:r>
            <a:r>
              <a:rPr lang="ru-RU" dirty="0" smtClean="0"/>
              <a:t>и следовательно стойкими </a:t>
            </a:r>
            <a:r>
              <a:rPr lang="en-US" dirty="0" smtClean="0"/>
              <a:t>MAC</a:t>
            </a:r>
            <a:endParaRPr lang="ru-RU" dirty="0"/>
          </a:p>
          <a:p>
            <a:r>
              <a:rPr lang="ru-RU" dirty="0" smtClean="0"/>
              <a:t>Нет необходимости знать длину сообщения заранее, можно обновлять полученное значение </a:t>
            </a:r>
            <a:r>
              <a:rPr lang="en-US" dirty="0" smtClean="0"/>
              <a:t>MAC </a:t>
            </a:r>
            <a:r>
              <a:rPr lang="ru-RU" dirty="0" smtClean="0"/>
              <a:t>при получении новых блоков сообщения, не дожидаясь получения сообщения целиком</a:t>
            </a:r>
          </a:p>
          <a:p>
            <a:r>
              <a:rPr lang="ru-RU" dirty="0" smtClean="0"/>
              <a:t>Можно использовать для сообщений произвольной длинны, </a:t>
            </a:r>
            <a:r>
              <a:rPr lang="ru-RU" b="1" dirty="0" smtClean="0"/>
              <a:t>кратной размеру блока </a:t>
            </a:r>
            <a:r>
              <a:rPr lang="en-US" dirty="0" smtClean="0"/>
              <a:t>PRF (</a:t>
            </a:r>
            <a:r>
              <a:rPr lang="ru-RU" dirty="0" smtClean="0"/>
              <a:t>чаще всего – блочного шифра)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9337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Тест.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628541" y="1408579"/>
            <a:ext cx="6148754" cy="4351338"/>
          </a:xfrm>
        </p:spPr>
        <p:txBody>
          <a:bodyPr/>
          <a:lstStyle/>
          <a:p>
            <a:r>
              <a:rPr lang="ru-RU" dirty="0" smtClean="0"/>
              <a:t>Положить телефон экраном вниз справа от себя</a:t>
            </a:r>
          </a:p>
          <a:p>
            <a:r>
              <a:rPr lang="ru-RU" dirty="0" smtClean="0"/>
              <a:t>Не разговаривать с соседями</a:t>
            </a:r>
          </a:p>
          <a:p>
            <a:r>
              <a:rPr lang="ru-RU" dirty="0" smtClean="0"/>
              <a:t>Не пользоваться конспектами и электронными устройствами</a:t>
            </a:r>
          </a:p>
          <a:p>
            <a:r>
              <a:rPr lang="ru-RU" dirty="0" smtClean="0"/>
              <a:t>Написать номер (по таблице) и ФИО на листочке</a:t>
            </a:r>
          </a:p>
          <a:p>
            <a:r>
              <a:rPr lang="ru-RU" dirty="0" smtClean="0"/>
              <a:t>Написать краткий ответ на вопрос</a:t>
            </a:r>
            <a:endParaRPr lang="en-US" dirty="0" smtClean="0"/>
          </a:p>
          <a:p>
            <a:r>
              <a:rPr lang="ru-RU" dirty="0" smtClean="0"/>
              <a:t>Дождаться окончания теста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</a:t>
            </a:fld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284285" y="5433158"/>
            <a:ext cx="10688515" cy="317012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284285" y="5819530"/>
            <a:ext cx="10688515" cy="317012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284284" y="6205902"/>
            <a:ext cx="10688515" cy="317012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185371" y="1408578"/>
            <a:ext cx="5318614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dirty="0" smtClean="0"/>
              <a:t>4 </a:t>
            </a:r>
            <a:r>
              <a:rPr lang="ru-RU" sz="2600" dirty="0" smtClean="0"/>
              <a:t>вопроса. </a:t>
            </a:r>
            <a:endParaRPr lang="en-US" sz="2600" dirty="0" smtClean="0"/>
          </a:p>
          <a:p>
            <a:endParaRPr lang="en-US" sz="2600" dirty="0"/>
          </a:p>
          <a:p>
            <a:r>
              <a:rPr lang="ru-RU" sz="2600" dirty="0" smtClean="0"/>
              <a:t>Краткие ответы.</a:t>
            </a:r>
            <a:endParaRPr lang="ru-RU" sz="2600" dirty="0"/>
          </a:p>
        </p:txBody>
      </p:sp>
    </p:spTree>
    <p:extLst>
      <p:ext uri="{BB962C8B-B14F-4D97-AF65-F5344CB8AC3E}">
        <p14:creationId xmlns:p14="http://schemas.microsoft.com/office/powerpoint/2010/main" val="2257511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838200" y="4343889"/>
            <a:ext cx="10515600" cy="128184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Беспрификсное</a:t>
            </a:r>
            <a:r>
              <a:rPr lang="ru-RU" dirty="0" smtClean="0"/>
              <a:t> кодирование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53072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Цель – закодировать «префиксные строки» в </a:t>
                </a:r>
                <a:r>
                  <a:rPr lang="ru-RU" dirty="0" err="1" smtClean="0"/>
                  <a:t>беспрификсные</a:t>
                </a:r>
                <a:r>
                  <a:rPr lang="ru-RU" dirty="0" smtClean="0"/>
                  <a:t>, для использования в </a:t>
                </a:r>
                <a:r>
                  <a:rPr lang="ru-RU" dirty="0" err="1" smtClean="0"/>
                  <a:t>беспрификсных</a:t>
                </a:r>
                <a:r>
                  <a:rPr lang="ru-RU" dirty="0" smtClean="0"/>
                  <a:t> </a:t>
                </a:r>
                <a:r>
                  <a:rPr lang="en-US" dirty="0" smtClean="0"/>
                  <a:t>PRF </a:t>
                </a:r>
                <a:r>
                  <a:rPr lang="ru-RU" dirty="0" smtClean="0"/>
                  <a:t>для получения </a:t>
                </a:r>
                <a:r>
                  <a:rPr lang="en-US" dirty="0" smtClean="0"/>
                  <a:t>MAC</a:t>
                </a:r>
              </a:p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bSup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множество непустых строк, длины не более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элементов в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ru-RU" dirty="0" smtClean="0"/>
                  <a:t>. </a:t>
                </a:r>
              </a:p>
              <a:p>
                <a:pPr marL="0" indent="0">
                  <a:buNone/>
                </a:pPr>
                <a:r>
                  <a:rPr lang="ru-RU" dirty="0"/>
                  <a:t>Ф</a:t>
                </a:r>
                <a:r>
                  <a:rPr lang="ru-RU" dirty="0" smtClean="0"/>
                  <a:t>ункция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&gt;0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bSup>
                  </m:oMath>
                </a14:m>
                <a:r>
                  <a:rPr lang="ru-RU" dirty="0" smtClean="0"/>
                  <a:t> называется </a:t>
                </a:r>
                <a:r>
                  <a:rPr lang="ru-RU" dirty="0" err="1" smtClean="0"/>
                  <a:t>беспрификсным</a:t>
                </a:r>
                <a:r>
                  <a:rPr lang="ru-RU" dirty="0" smtClean="0"/>
                  <a:t> кодированием, если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𝑝𝑓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инъективна и множество элементов из образа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𝑝𝑓</m:t>
                    </m:r>
                  </m:oMath>
                </a14:m>
                <a:r>
                  <a:rPr lang="en-US" dirty="0" smtClean="0"/>
                  <a:t> –</a:t>
                </a:r>
                <a:r>
                  <a:rPr lang="ru-RU" dirty="0" smtClean="0"/>
                  <a:t> </a:t>
                </a:r>
                <a:r>
                  <a:rPr lang="ru-RU" dirty="0" err="1" smtClean="0"/>
                  <a:t>беспрификсное</a:t>
                </a:r>
                <a:r>
                  <a:rPr lang="ru-RU" dirty="0" smtClean="0"/>
                  <a:t> множество.</a:t>
                </a:r>
              </a:p>
              <a:p>
                <a:pPr marL="0" indent="0">
                  <a:buNone/>
                </a:pPr>
                <a:r>
                  <a:rPr lang="ru-RU" b="1" dirty="0" smtClean="0"/>
                  <a:t>Теорема 10.4.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𝑝𝑓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err="1" smtClean="0"/>
                  <a:t>беспрификсное</a:t>
                </a:r>
                <a:r>
                  <a:rPr lang="ru-RU" dirty="0" smtClean="0"/>
                  <a:t> кодирование,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𝑃𝐹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err="1" smtClean="0"/>
                  <a:t>беспрификсная</a:t>
                </a:r>
                <a:r>
                  <a:rPr lang="ru-RU" dirty="0" smtClean="0"/>
                  <a:t> </a:t>
                </a:r>
                <a:r>
                  <a:rPr lang="en-US" dirty="0" smtClean="0"/>
                  <a:t>PRF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 Тогда </a:t>
                </a:r>
                <a:r>
                  <a:rPr lang="en-US" dirty="0" smtClean="0"/>
                  <a:t>PRF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стойкая </a:t>
                </a:r>
                <a:r>
                  <a:rPr lang="en-US" dirty="0" smtClean="0"/>
                  <a:t>PRF</a:t>
                </a:r>
                <a:r>
                  <a:rPr lang="ru-RU" dirty="0" smtClean="0"/>
                  <a:t> на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ru-RU" dirty="0" smtClean="0"/>
                  <a:t>Очевидно следует из определения беспрификсной </a:t>
                </a:r>
                <a:r>
                  <a:rPr lang="en-US" dirty="0" smtClean="0"/>
                  <a:t>PRF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ru-RU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530725"/>
              </a:xfrm>
              <a:blipFill rotWithShape="0">
                <a:blip r:embed="rId2"/>
                <a:stretch>
                  <a:fillRect l="-1043" t="-2016" r="-29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20710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Беспрификсное</a:t>
            </a:r>
            <a:r>
              <a:rPr lang="ru-RU" dirty="0"/>
              <a:t> кодирование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Метод 1. Добавление длины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&gt;,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&gt;0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bSup>
                    </m:oMath>
                  </m:oMathPara>
                </a14:m>
                <a:endParaRPr lang="en-US" dirty="0" smtClean="0"/>
              </a:p>
              <a:p>
                <a:r>
                  <a:rPr lang="ru-RU" dirty="0" smtClean="0"/>
                  <a:t>Метод 2. «Остановочные биты»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̃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&gt;0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d>
                        <m:dPr>
                          <m:beg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,|</m:t>
                      </m:r>
                      <m:d>
                        <m:dPr>
                          <m:beg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,…,(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d>
                        <m:dPr>
                          <m:beg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  <m:e>
                          <m:d>
                            <m:dPr>
                              <m:beg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&gt;0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bSup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ru-RU" dirty="0"/>
                  <a:t>Очевидна</a:t>
                </a:r>
                <a:r>
                  <a:rPr lang="ru-RU" dirty="0" smtClean="0"/>
                  <a:t> инъективность и беспрификсность образа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8262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Беспрификсное</a:t>
            </a:r>
            <a:r>
              <a:rPr lang="ru-RU" dirty="0"/>
              <a:t> кодирование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 smtClean="0"/>
              <a:t>Позволяет использовать </a:t>
            </a:r>
            <a:r>
              <a:rPr lang="ru-RU" dirty="0" err="1" smtClean="0"/>
              <a:t>беспрификсные</a:t>
            </a:r>
            <a:r>
              <a:rPr lang="ru-RU" dirty="0" smtClean="0"/>
              <a:t> </a:t>
            </a:r>
            <a:r>
              <a:rPr lang="en-US" dirty="0" smtClean="0"/>
              <a:t>PRF </a:t>
            </a:r>
            <a:r>
              <a:rPr lang="ru-RU" dirty="0" smtClean="0"/>
              <a:t>в качестве </a:t>
            </a:r>
            <a:r>
              <a:rPr lang="en-US" dirty="0" smtClean="0"/>
              <a:t>MAC</a:t>
            </a:r>
          </a:p>
          <a:p>
            <a:r>
              <a:rPr lang="ru-RU" dirty="0" smtClean="0"/>
              <a:t>Добавление длины сообщения увеличивает длину сообщений как входа для </a:t>
            </a:r>
            <a:r>
              <a:rPr lang="ru-RU" dirty="0" err="1" smtClean="0"/>
              <a:t>беспрификсной</a:t>
            </a:r>
            <a:r>
              <a:rPr lang="ru-RU" dirty="0" smtClean="0"/>
              <a:t> </a:t>
            </a:r>
            <a:r>
              <a:rPr lang="en-US" dirty="0" smtClean="0"/>
              <a:t>PRF</a:t>
            </a:r>
            <a:r>
              <a:rPr lang="ru-RU" dirty="0" smtClean="0"/>
              <a:t>, так как </a:t>
            </a:r>
            <a:r>
              <a:rPr lang="ru-RU" dirty="0" err="1" smtClean="0"/>
              <a:t>беспрификсное</a:t>
            </a:r>
            <a:r>
              <a:rPr lang="ru-RU" dirty="0" smtClean="0"/>
              <a:t> кодирование – избыточно. </a:t>
            </a:r>
          </a:p>
          <a:p>
            <a:r>
              <a:rPr lang="ru-RU" dirty="0"/>
              <a:t>Добавление </a:t>
            </a:r>
            <a:r>
              <a:rPr lang="ru-RU" dirty="0" smtClean="0"/>
              <a:t>длины к сообщению не позволяет использовать </a:t>
            </a:r>
            <a:r>
              <a:rPr lang="en-US" dirty="0" smtClean="0"/>
              <a:t>MAC </a:t>
            </a:r>
            <a:r>
              <a:rPr lang="ru-RU" dirty="0" smtClean="0"/>
              <a:t>в поточном режиме (когда сообщение передаётся по частям), так как длина сообщения заранее не известна</a:t>
            </a:r>
          </a:p>
          <a:p>
            <a:r>
              <a:rPr lang="ru-RU" dirty="0"/>
              <a:t>Так как в основном используются блочные шифры – добавление данных </a:t>
            </a:r>
            <a:r>
              <a:rPr lang="ru-RU" dirty="0" err="1"/>
              <a:t>беспрификсным</a:t>
            </a:r>
            <a:r>
              <a:rPr lang="ru-RU" dirty="0"/>
              <a:t> кодирование означает добавление </a:t>
            </a:r>
            <a:r>
              <a:rPr lang="ru-RU" dirty="0" smtClean="0"/>
              <a:t>лишних блоков</a:t>
            </a:r>
          </a:p>
          <a:p>
            <a:r>
              <a:rPr lang="ru-RU" dirty="0" smtClean="0"/>
              <a:t>Использование «остановочных битов» также увеличивает длину сообщения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00044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Беспрификсное</a:t>
            </a:r>
            <a:r>
              <a:rPr lang="ru-RU" dirty="0"/>
              <a:t> кодирование с рандомизацией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r>
                  <a:rPr lang="ru-RU" dirty="0" smtClean="0"/>
                  <a:t>. Обозначим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если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префикс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ru-RU" dirty="0" smtClean="0"/>
                  <a:t> или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префикс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ru-RU" dirty="0" smtClean="0"/>
                  <a:t> (т.е.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~</m:t>
                    </m:r>
                  </m:oMath>
                </a14:m>
                <a:r>
                  <a:rPr lang="ru-RU" dirty="0" smtClean="0"/>
                  <a:t> отношение «</a:t>
                </a:r>
                <a:r>
                  <a:rPr lang="ru-RU" dirty="0" err="1" smtClean="0"/>
                  <a:t>префиксности</a:t>
                </a:r>
                <a:r>
                  <a:rPr lang="ru-RU" dirty="0" smtClean="0"/>
                  <a:t>» на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r>
                  <a:rPr lang="ru-RU" dirty="0" smtClean="0"/>
                  <a:t>).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действительное число,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lang="ru-RU" dirty="0" smtClean="0"/>
                  <a:t>. Вероятностное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 smtClean="0"/>
                  <a:t>-</a:t>
                </a:r>
                <a:r>
                  <a:rPr lang="ru-RU" dirty="0" smtClean="0"/>
                  <a:t>префиксное кодирование это функция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𝑝𝑟𝑓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𝑝𝑟𝑓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~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𝑝𝑟𝑓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Где вероятность рассматривается при случайном равновероятном выборе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ru-RU" dirty="0" smtClean="0"/>
                  <a:t>Пример -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𝑝𝑟𝑓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⊕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&gt;0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bSup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821" r="-156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02847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838200" y="3548242"/>
            <a:ext cx="10515600" cy="160564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Беспрификсное</a:t>
            </a:r>
            <a:r>
              <a:rPr lang="ru-RU" dirty="0"/>
              <a:t> кодирование с рандомизацией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𝑃𝐹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err="1" smtClean="0"/>
                  <a:t>беспрификсная</a:t>
                </a:r>
                <a:r>
                  <a:rPr lang="ru-RU" dirty="0" smtClean="0"/>
                  <a:t> </a:t>
                </a:r>
                <a:r>
                  <a:rPr lang="en-US" dirty="0" smtClean="0"/>
                  <a:t>PRF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𝑝𝑟𝑓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&gt;0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bSup>
                  </m:oMath>
                </a14:m>
                <a:r>
                  <a:rPr lang="en-US" dirty="0" smtClean="0"/>
                  <a:t> - </a:t>
                </a:r>
                <a:r>
                  <a:rPr lang="ru-RU" dirty="0"/>
                  <a:t>в</a:t>
                </a:r>
                <a:r>
                  <a:rPr lang="ru-RU" dirty="0" smtClean="0"/>
                  <a:t>ероятностное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-</a:t>
                </a:r>
                <a:r>
                  <a:rPr lang="ru-RU" dirty="0"/>
                  <a:t>префиксное </a:t>
                </a:r>
                <a:r>
                  <a:rPr lang="ru-RU" dirty="0" smtClean="0"/>
                  <a:t>кодирование. 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Определим</a:t>
                </a:r>
                <a:r>
                  <a:rPr lang="en-US" dirty="0" smtClean="0"/>
                  <a:t> PRF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н</a:t>
                </a:r>
                <a:r>
                  <a:rPr lang="ru-RU" dirty="0" smtClean="0"/>
                  <a:t>а </a:t>
                </a:r>
                <a14:m>
                  <m:oMath xmlns:m="http://schemas.openxmlformats.org/officeDocument/2006/math">
                    <m:r>
                      <a:rPr lang="ru-RU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):</m:t>
                    </m:r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𝑃𝐹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𝑝𝑟𝑓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ru-RU" b="1" dirty="0" smtClean="0"/>
                  <a:t>Теорема 10.5. </a:t>
                </a:r>
                <a:r>
                  <a:rPr lang="ru-RU" dirty="0" smtClean="0"/>
                  <a:t>Если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𝑃𝐹</m:t>
                    </m:r>
                  </m:oMath>
                </a14:m>
                <a:r>
                  <a:rPr lang="en-US" dirty="0" smtClean="0"/>
                  <a:t> - </a:t>
                </a:r>
                <a:r>
                  <a:rPr lang="ru-RU" dirty="0" err="1"/>
                  <a:t>беспрификсная</a:t>
                </a:r>
                <a:r>
                  <a:rPr lang="ru-RU" dirty="0"/>
                  <a:t> </a:t>
                </a:r>
                <a:r>
                  <a:rPr lang="en-US" dirty="0" smtClean="0"/>
                  <a:t>PRF,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𝑝𝑟𝑓</m:t>
                    </m:r>
                  </m:oMath>
                </a14:m>
                <a:r>
                  <a:rPr lang="en-US" dirty="0" smtClean="0"/>
                  <a:t> - </a:t>
                </a:r>
                <a:r>
                  <a:rPr lang="ru-RU" dirty="0"/>
                  <a:t>вероятностное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-</a:t>
                </a:r>
                <a:r>
                  <a:rPr lang="ru-RU" dirty="0"/>
                  <a:t>префиксное </a:t>
                </a:r>
                <a:r>
                  <a:rPr lang="ru-RU" dirty="0" smtClean="0"/>
                  <a:t>кодирование, тогда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, введённая выше – стойкая </a:t>
                </a:r>
                <a:r>
                  <a:rPr lang="en-US" dirty="0" smtClean="0"/>
                  <a:t>PRF: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𝑃𝑅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𝑃𝑅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𝑝𝑓</m:t>
                          </m:r>
                        </m:sup>
                      </m:sSubSup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𝑃𝐹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𝑃𝑅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𝑝𝑓</m:t>
                          </m:r>
                        </m:sup>
                      </m:sSubSup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𝑃𝐹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ru-RU" dirty="0" smtClean="0"/>
                  <a:t>без доказательства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ru-RU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12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42947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Беспрификсное</a:t>
            </a:r>
            <a:r>
              <a:rPr lang="ru-RU" dirty="0"/>
              <a:t> кодирование с рандомизацией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25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8617" y="1825625"/>
            <a:ext cx="6867897" cy="4904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9822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 </a:t>
            </a:r>
            <a:r>
              <a:rPr lang="ru-RU" dirty="0" smtClean="0"/>
              <a:t>для сообщений, некратных длине блока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Все рассмотренные до этого схемы были применимы только для сообщений длины кратных длине блока </a:t>
                </a:r>
                <a:r>
                  <a:rPr lang="en-US" dirty="0" smtClean="0"/>
                  <a:t>PRF (</a:t>
                </a:r>
                <a:r>
                  <a:rPr lang="ru-RU" dirty="0" smtClean="0"/>
                  <a:t>блочного шифра).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ru-RU" dirty="0" smtClean="0"/>
                  <a:t> – </a:t>
                </a:r>
                <a:r>
                  <a:rPr lang="en-US" dirty="0" smtClean="0"/>
                  <a:t>PRF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𝑖𝑛𝑗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𝑛𝑙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𝑛𝑙</m:t>
                        </m:r>
                      </m:sup>
                    </m:sSup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инъекция. Определим </a:t>
                </a:r>
                <a:r>
                  <a:rPr lang="en-US" dirty="0" smtClean="0"/>
                  <a:t>PRF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𝑏𝑖𝑡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𝑏𝑖𝑡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𝑖𝑛𝑗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ru-RU" b="1" dirty="0" smtClean="0"/>
                  <a:t>Теорема 10.6. </a:t>
                </a:r>
                <a:r>
                  <a:rPr lang="en-US" dirty="0" smtClean="0"/>
                  <a:t>PRF </a:t>
                </a:r>
                <a:r>
                  <a:rPr lang="ru-RU" dirty="0" smtClean="0"/>
                  <a:t>введённая выше – стойкая </a:t>
                </a:r>
                <a:r>
                  <a:rPr lang="en-US" dirty="0" smtClean="0"/>
                  <a:t>PRF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0,1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𝑛𝑙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ru-RU" b="0" i="0" dirty="0" smtClean="0">
                    <a:ea typeface="Cambria Math" panose="02040503050406030204" pitchFamily="18" charset="0"/>
                  </a:rPr>
                  <a:t>очевидно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17370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Построение инъективных функций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𝑖𝑛𝑗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𝑛𝑙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+1 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𝑖𝑛𝑗</m:t>
                    </m:r>
                  </m:oMath>
                </a14:m>
                <a:r>
                  <a:rPr lang="en-US" dirty="0" smtClean="0"/>
                  <a:t>:</a:t>
                </a:r>
              </a:p>
              <a:p>
                <a:r>
                  <a:rPr lang="ru-RU" dirty="0" smtClean="0"/>
                  <a:t>Если входное сообщение имеет длину не кратную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ru-RU" dirty="0" smtClean="0"/>
                  <a:t> – добавить 10…00 до длинны кратной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 smtClean="0"/>
              </a:p>
              <a:p>
                <a:r>
                  <a:rPr lang="ru-RU" dirty="0" smtClean="0"/>
                  <a:t>Иначе – добавить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-</a:t>
                </a:r>
                <a:r>
                  <a:rPr lang="ru-RU" dirty="0" smtClean="0"/>
                  <a:t>блок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(1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||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ru-RU" dirty="0" smtClean="0"/>
                  <a:t>Инъективна и обратима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1821" r="-5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27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5444" y="4899032"/>
            <a:ext cx="8021698" cy="1457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6684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CMAC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Стандарт </a:t>
            </a:r>
            <a:r>
              <a:rPr lang="en-US" dirty="0" smtClean="0"/>
              <a:t>NIST</a:t>
            </a:r>
            <a:endParaRPr lang="ru-RU" dirty="0" smtClean="0"/>
          </a:p>
          <a:p>
            <a:r>
              <a:rPr lang="ru-RU" dirty="0" smtClean="0"/>
              <a:t>Один из наиболее популярных алгоритмов вычисления </a:t>
            </a:r>
            <a:r>
              <a:rPr lang="en-US" dirty="0" smtClean="0"/>
              <a:t>MAC (</a:t>
            </a:r>
            <a:r>
              <a:rPr lang="ru-RU" dirty="0" smtClean="0"/>
              <a:t>самый популярных после </a:t>
            </a:r>
            <a:r>
              <a:rPr lang="en-US" dirty="0" smtClean="0"/>
              <a:t>HMAC)</a:t>
            </a:r>
            <a:endParaRPr lang="ru-RU" dirty="0" smtClean="0"/>
          </a:p>
          <a:p>
            <a:r>
              <a:rPr lang="ru-RU" dirty="0" smtClean="0"/>
              <a:t>Использует три различных ключа (могут быть выработаны на основе одного ключа)</a:t>
            </a:r>
          </a:p>
          <a:p>
            <a:r>
              <a:rPr lang="ru-RU" dirty="0" smtClean="0"/>
              <a:t>Текущее название алгоритма, описываемое стандартом – </a:t>
            </a:r>
            <a:r>
              <a:rPr lang="en-US" dirty="0" smtClean="0"/>
              <a:t>OMAC</a:t>
            </a:r>
            <a:r>
              <a:rPr lang="ru-RU" dirty="0" smtClean="0"/>
              <a:t> (до этого – </a:t>
            </a:r>
            <a:r>
              <a:rPr lang="en-US" smtClean="0"/>
              <a:t>TMAC).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78102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CMAC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29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9910" y="1976004"/>
            <a:ext cx="9589139" cy="4153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481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 smtClean="0"/>
              <a:t>Тест.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</a:t>
            </a:fld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284285" y="5433158"/>
            <a:ext cx="10688515" cy="317012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284285" y="5819530"/>
            <a:ext cx="10688515" cy="317012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284284" y="6205902"/>
            <a:ext cx="10688515" cy="317012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838200" y="1031953"/>
                <a:ext cx="10134599" cy="39780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 smtClean="0"/>
                  <a:t>1 –</a:t>
                </a:r>
                <a:r>
                  <a:rPr lang="en-US" sz="2800" dirty="0" smtClean="0"/>
                  <a:t> </a:t>
                </a:r>
                <a:r>
                  <a:rPr lang="ru-RU" sz="2800" dirty="0" smtClean="0"/>
                  <a:t>Стойкая </a:t>
                </a:r>
                <a:r>
                  <a:rPr lang="en-US" sz="2800" dirty="0" smtClean="0"/>
                  <a:t>PRF</a:t>
                </a:r>
                <a:r>
                  <a:rPr lang="ru-RU" sz="2800" dirty="0" smtClean="0"/>
                  <a:t> </a:t>
                </a:r>
                <a:r>
                  <a:rPr lang="ru-RU" sz="2800" dirty="0"/>
                  <a:t>со </a:t>
                </a:r>
                <a:r>
                  <a:rPr lang="ru-RU" sz="2800" dirty="0" err="1"/>
                  <a:t>сверх-полиномиальной</a:t>
                </a:r>
                <a:r>
                  <a:rPr lang="ru-RU" sz="2800" dirty="0"/>
                  <a:t> областью </a:t>
                </a:r>
                <a:r>
                  <a:rPr lang="ru-RU" sz="2800" dirty="0" smtClean="0"/>
                  <a:t>значений. </a:t>
                </a:r>
                <a:r>
                  <a:rPr lang="ru-RU" sz="2800" b="1" dirty="0" smtClean="0"/>
                  <a:t>Является ли она стойкой </a:t>
                </a:r>
                <a:r>
                  <a:rPr lang="en-US" sz="2800" b="1" dirty="0" smtClean="0"/>
                  <a:t>MAC</a:t>
                </a:r>
                <a:r>
                  <a:rPr lang="en-US" sz="2800" dirty="0" smtClean="0"/>
                  <a:t>.</a:t>
                </a:r>
              </a:p>
              <a:p>
                <a:r>
                  <a:rPr lang="en-US" sz="2800" dirty="0" smtClean="0"/>
                  <a:t>2 – </a:t>
                </a:r>
                <a:r>
                  <a:rPr lang="ru-RU" sz="2800" dirty="0"/>
                  <a:t>Стойкий блочный шифр со </a:t>
                </a:r>
                <a:r>
                  <a:rPr lang="ru-RU" sz="2800" dirty="0" err="1"/>
                  <a:t>сверх-полиномиальной</a:t>
                </a:r>
                <a:r>
                  <a:rPr lang="ru-RU" sz="2800" dirty="0"/>
                  <a:t> областью значений. </a:t>
                </a:r>
                <a:r>
                  <a:rPr lang="ru-RU" sz="2800" b="1" dirty="0"/>
                  <a:t>Является ли он стойким </a:t>
                </a:r>
                <a:r>
                  <a:rPr lang="en-US" sz="2800" b="1" dirty="0"/>
                  <a:t>MAC</a:t>
                </a:r>
                <a:r>
                  <a:rPr lang="en-US" sz="2800" dirty="0" smtClean="0"/>
                  <a:t>?</a:t>
                </a:r>
              </a:p>
              <a:p>
                <a:r>
                  <a:rPr lang="ru-RU" sz="2800" dirty="0" smtClean="0"/>
                  <a:t>3 – Связь преимущества противника в игре против </a:t>
                </a:r>
                <a:r>
                  <a:rPr lang="en-US" sz="2800" dirty="0" smtClean="0"/>
                  <a:t>MAC </a:t>
                </a:r>
                <a:r>
                  <a:rPr lang="ru-RU" sz="2800" b="1" dirty="0" smtClean="0"/>
                  <a:t>с и без запросов на проверку </a:t>
                </a:r>
                <a:r>
                  <a:rPr lang="en-US" sz="2800" b="1" dirty="0" smtClean="0"/>
                  <a:t>MAC</a:t>
                </a:r>
                <a:r>
                  <a:rPr lang="ru-RU" sz="2800" dirty="0" smtClean="0"/>
                  <a:t>.</a:t>
                </a:r>
                <a:endParaRPr lang="en-US" sz="2800" dirty="0" smtClean="0"/>
              </a:p>
              <a:p>
                <a:r>
                  <a:rPr lang="ru-RU" sz="2800" dirty="0" smtClean="0"/>
                  <a:t>4 –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ru-RU" sz="2800" dirty="0"/>
                  <a:t> – стойкая </a:t>
                </a:r>
                <a:r>
                  <a:rPr lang="en-US" sz="2800" dirty="0"/>
                  <a:t>PRP</a:t>
                </a:r>
                <a:r>
                  <a:rPr lang="ru-RU" sz="2800" dirty="0"/>
                  <a:t>. Пусть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80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ru-RU" sz="2800" dirty="0"/>
                  <a:t> – цепочка </a:t>
                </a:r>
                <a:r>
                  <a:rPr lang="en-US" sz="2800" dirty="0"/>
                  <a:t>CBC</a:t>
                </a:r>
                <a:r>
                  <a:rPr lang="ru-RU" sz="2800" dirty="0"/>
                  <a:t> с использованием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ru-RU" sz="2800" dirty="0" smtClean="0"/>
                  <a:t> (результат – последний блок). </a:t>
                </a:r>
                <a:r>
                  <a:rPr lang="ru-RU" sz="2800" dirty="0"/>
                  <a:t>Является ли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ru-RU" sz="2800" dirty="0"/>
                  <a:t> стойким </a:t>
                </a:r>
                <a:r>
                  <a:rPr lang="en-US" sz="2800" dirty="0"/>
                  <a:t>MAC</a:t>
                </a:r>
                <a:r>
                  <a:rPr lang="ru-RU" sz="2800" dirty="0"/>
                  <a:t> для произвольных сообщений</a:t>
                </a:r>
                <a:r>
                  <a:rPr lang="en-US" sz="2800" dirty="0"/>
                  <a:t>?</a:t>
                </a:r>
                <a:r>
                  <a:rPr lang="ru-RU" sz="2800" dirty="0"/>
                  <a:t> </a:t>
                </a:r>
                <a:r>
                  <a:rPr lang="ru-RU" sz="2800" b="1" dirty="0"/>
                  <a:t>Почему?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031953"/>
                <a:ext cx="10134599" cy="3978012"/>
              </a:xfrm>
              <a:prstGeom prst="rect">
                <a:avLst/>
              </a:prstGeom>
              <a:blipFill rotWithShape="0">
                <a:blip r:embed="rId2"/>
                <a:stretch>
                  <a:fillRect l="-1264" t="-1378" r="-241" b="-336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9545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" dur="59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9000"/>
                            </p:stCondLst>
                            <p:childTnLst>
                              <p:par>
                                <p:cTn id="9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0" dur="59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18000"/>
                            </p:stCondLst>
                            <p:childTnLst>
                              <p:par>
                                <p:cTn id="13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4" dur="59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OMAC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В текущей вариации (</a:t>
                </a:r>
                <a:r>
                  <a:rPr lang="en-US" dirty="0"/>
                  <a:t>OMAC)</a:t>
                </a:r>
                <a:r>
                  <a:rPr lang="ru-RU" dirty="0"/>
                  <a:t> использует единственный ключ для генерации этих трех </a:t>
                </a:r>
                <a:r>
                  <a:rPr lang="ru-RU" dirty="0" smtClean="0"/>
                  <a:t>ключей</a:t>
                </a:r>
                <a:r>
                  <a:rPr lang="en-US" dirty="0" smtClean="0"/>
                  <a:t> </a:t>
                </a:r>
                <a:r>
                  <a:rPr lang="ru-RU" dirty="0" smtClean="0"/>
                  <a:t>для некоторой константы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 smtClean="0"/>
                  <a:t>: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30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953" y="2876408"/>
            <a:ext cx="8688079" cy="2527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091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OMAC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Фактически</a:t>
                </a:r>
                <a:r>
                  <a:rPr lang="en-US" dirty="0" smtClean="0"/>
                  <a:t> </a:t>
                </a:r>
                <a:r>
                  <a:rPr lang="ru-RU" dirty="0" smtClean="0"/>
                  <a:t>для получения трех ключей </a:t>
                </a:r>
                <a:r>
                  <a:rPr lang="ru-RU" dirty="0"/>
                  <a:t>реализуется умножение в кольце </a:t>
                </a:r>
                <a:r>
                  <a:rPr lang="ru-RU" dirty="0" smtClean="0"/>
                  <a:t>многочленов на некоторую константу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endParaRPr lang="ru-RU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31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954" y="3182144"/>
            <a:ext cx="8567400" cy="20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317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Trunkated</a:t>
            </a:r>
            <a:r>
              <a:rPr lang="en-US" dirty="0" smtClean="0"/>
              <a:t> CBC MAC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Основная идея – не дать противнику возможность воспользоваться </a:t>
            </a:r>
            <a:r>
              <a:rPr lang="en-US" dirty="0" smtClean="0"/>
              <a:t>MAC </a:t>
            </a:r>
            <a:r>
              <a:rPr lang="ru-RU" dirty="0" smtClean="0"/>
              <a:t>для осуществления префиксной атаки.</a:t>
            </a:r>
            <a:endParaRPr lang="ru-RU" dirty="0"/>
          </a:p>
          <a:p>
            <a:pPr marL="0" indent="0">
              <a:buNone/>
            </a:pPr>
            <a:r>
              <a:rPr lang="ru-RU" dirty="0" smtClean="0"/>
              <a:t>Использование части кода аутентичности. Используется в ГОСТ 28147-98</a:t>
            </a:r>
          </a:p>
          <a:p>
            <a:pPr marL="0" indent="0">
              <a:buNone/>
            </a:pPr>
            <a:r>
              <a:rPr lang="ru-RU" dirty="0" smtClean="0"/>
              <a:t>Оптимально использовать половину исходного </a:t>
            </a:r>
            <a:r>
              <a:rPr lang="en-US" dirty="0" smtClean="0"/>
              <a:t>MAC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Основной недостаток – фактически понижаем</a:t>
            </a:r>
            <a:r>
              <a:rPr lang="en-US" dirty="0" smtClean="0"/>
              <a:t> </a:t>
            </a:r>
            <a:r>
              <a:rPr lang="ru-RU" dirty="0" smtClean="0"/>
              <a:t>достижимый параметр стойкости в 2 раза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32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542" y="4425722"/>
            <a:ext cx="9354915" cy="2432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831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PMAC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77056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/>
              <a:t>PMAC – </a:t>
            </a:r>
            <a:r>
              <a:rPr lang="ru-RU" dirty="0" smtClean="0"/>
              <a:t>параллельный </a:t>
            </a:r>
            <a:r>
              <a:rPr lang="en-US" dirty="0" smtClean="0"/>
              <a:t>MAC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/>
              <a:t>Возможность добавлять и удалять блоки из итогового значения </a:t>
            </a:r>
            <a:r>
              <a:rPr lang="en-US" dirty="0" smtClean="0"/>
              <a:t>MAC</a:t>
            </a:r>
            <a:endParaRPr lang="ru-RU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 smtClean="0"/>
              <a:t>Основная идея – использование «различных» ключей для каждого блока, полученных через умножение в кольце многочленов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Возможность вычислять </a:t>
            </a:r>
            <a:r>
              <a:rPr lang="en-US" dirty="0" smtClean="0"/>
              <a:t>MAC </a:t>
            </a:r>
            <a:r>
              <a:rPr lang="ru-RU" dirty="0" smtClean="0"/>
              <a:t>параллельно для всех блоков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Был патентован (США), разрешено бесплатное использование в образовательных и </a:t>
            </a:r>
            <a:r>
              <a:rPr lang="en-US" dirty="0" smtClean="0"/>
              <a:t>open-sour</a:t>
            </a:r>
            <a:r>
              <a:rPr lang="ru-RU" dirty="0" smtClean="0"/>
              <a:t>с</a:t>
            </a:r>
            <a:r>
              <a:rPr lang="en-US" dirty="0" smtClean="0"/>
              <a:t>e </a:t>
            </a:r>
            <a:r>
              <a:rPr lang="ru-RU" dirty="0" smtClean="0"/>
              <a:t>проектах. В настоящий момент </a:t>
            </a:r>
            <a:r>
              <a:rPr lang="ru-RU" smtClean="0"/>
              <a:t>патент истёк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94226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PMAC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08862" y="374759"/>
            <a:ext cx="6804561" cy="5981591"/>
          </a:xfrm>
          <a:prstGeom prst="rect">
            <a:avLst/>
          </a:prstGeo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05982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64771"/>
            <a:ext cx="109728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Одноразовый </a:t>
            </a:r>
            <a:r>
              <a:rPr lang="en-US" dirty="0" smtClean="0"/>
              <a:t>MAC 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sz="3600" dirty="0" smtClean="0"/>
              <a:t>(</a:t>
            </a:r>
            <a:r>
              <a:rPr lang="ru-RU" sz="3600" dirty="0" smtClean="0"/>
              <a:t>по аналогии с одноразовым блокнотом</a:t>
            </a:r>
            <a:r>
              <a:rPr lang="en-US" sz="3600" dirty="0" smtClean="0"/>
              <a:t>)</a:t>
            </a:r>
            <a:r>
              <a:rPr lang="en-US" sz="3600" dirty="0"/>
              <a:t/>
            </a:r>
            <a:br>
              <a:rPr lang="en-US" sz="3600" dirty="0"/>
            </a:b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603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812800" y="1142999"/>
                <a:ext cx="10972800" cy="5842000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90000"/>
                  </a:lnSpc>
                  <a:buNone/>
                </a:pPr>
                <a:r>
                  <a:rPr lang="ru-RU" dirty="0" smtClean="0"/>
                  <a:t>Введём игру</a:t>
                </a:r>
                <a:endParaRPr lang="en-US" dirty="0"/>
              </a:p>
              <a:p>
                <a:pPr>
                  <a:lnSpc>
                    <a:spcPct val="90000"/>
                  </a:lnSpc>
                </a:pPr>
                <a:endParaRPr lang="en-US" dirty="0"/>
              </a:p>
              <a:p>
                <a:pPr>
                  <a:lnSpc>
                    <a:spcPct val="90000"/>
                  </a:lnSpc>
                </a:pPr>
                <a:endParaRPr lang="en-US" dirty="0"/>
              </a:p>
              <a:p>
                <a:pPr>
                  <a:lnSpc>
                    <a:spcPct val="90000"/>
                  </a:lnSpc>
                </a:pPr>
                <a:endParaRPr lang="en-US" dirty="0"/>
              </a:p>
              <a:p>
                <a:pPr>
                  <a:lnSpc>
                    <a:spcPct val="90000"/>
                  </a:lnSpc>
                </a:pPr>
                <a:endParaRPr lang="en-US" dirty="0"/>
              </a:p>
              <a:p>
                <a:pPr>
                  <a:lnSpc>
                    <a:spcPct val="90000"/>
                  </a:lnSpc>
                </a:pPr>
                <a:endParaRPr lang="en-US" dirty="0"/>
              </a:p>
              <a:p>
                <a:pPr marL="0" indent="0">
                  <a:lnSpc>
                    <a:spcPct val="90000"/>
                  </a:lnSpc>
                  <a:spcBef>
                    <a:spcPct val="100000"/>
                  </a:spcBef>
                  <a:buNone/>
                </a:pPr>
                <a:endParaRPr lang="en-US" dirty="0"/>
              </a:p>
              <a:p>
                <a:pPr marL="0" indent="0">
                  <a:lnSpc>
                    <a:spcPct val="120000"/>
                  </a:lnSpc>
                  <a:spcBef>
                    <a:spcPts val="4800"/>
                  </a:spcBef>
                  <a:buNone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  <a:r>
                  <a:rPr lang="ru-RU" dirty="0" smtClean="0"/>
                  <a:t>стойкий одноразовый </a:t>
                </a:r>
                <a:r>
                  <a:rPr lang="en-US" dirty="0" smtClean="0"/>
                  <a:t>MAC</a:t>
                </a:r>
                <a:r>
                  <a:rPr lang="ru-RU" dirty="0" smtClean="0"/>
                  <a:t>, если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𝐴𝑑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 – пренебрежимо малая величина</a:t>
                </a:r>
                <a:endParaRPr lang="en-US" dirty="0"/>
              </a:p>
            </p:txBody>
          </p:sp>
        </mc:Choice>
        <mc:Fallback xmlns="">
          <p:sp>
            <p:nvSpPr>
              <p:cNvPr id="2560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1142999"/>
                <a:ext cx="10972800" cy="5842000"/>
              </a:xfrm>
              <a:blipFill>
                <a:blip r:embed="rId2"/>
                <a:stretch>
                  <a:fillRect l="-1000" t="-156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620" name="Rectangle 20"/>
          <p:cNvSpPr>
            <a:spLocks noChangeArrowheads="1"/>
          </p:cNvSpPr>
          <p:nvPr/>
        </p:nvSpPr>
        <p:spPr bwMode="auto">
          <a:xfrm>
            <a:off x="1930400" y="2006600"/>
            <a:ext cx="1727200" cy="1447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sz="2400"/>
              <a:t>Chal.</a:t>
            </a:r>
          </a:p>
        </p:txBody>
      </p:sp>
      <p:sp>
        <p:nvSpPr>
          <p:cNvPr id="25622" name="Rectangle 22"/>
          <p:cNvSpPr>
            <a:spLocks noChangeArrowheads="1"/>
          </p:cNvSpPr>
          <p:nvPr/>
        </p:nvSpPr>
        <p:spPr bwMode="auto">
          <a:xfrm>
            <a:off x="8839200" y="2006600"/>
            <a:ext cx="1727200" cy="1447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sz="2400"/>
              <a:t>Adv.</a:t>
            </a:r>
          </a:p>
        </p:txBody>
      </p:sp>
      <p:sp>
        <p:nvSpPr>
          <p:cNvPr id="25623" name="Text Box 23"/>
          <p:cNvSpPr txBox="1">
            <a:spLocks noChangeArrowheads="1"/>
          </p:cNvSpPr>
          <p:nvPr/>
        </p:nvSpPr>
        <p:spPr bwMode="auto">
          <a:xfrm>
            <a:off x="2336801" y="2360613"/>
            <a:ext cx="856325" cy="502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667" i="1" dirty="0" err="1"/>
              <a:t>k</a:t>
            </a:r>
            <a:r>
              <a:rPr lang="en-US" sz="2667" dirty="0" err="1">
                <a:sym typeface="Symbol" charset="0"/>
              </a:rPr>
              <a:t></a:t>
            </a:r>
            <a:r>
              <a:rPr lang="en-US" sz="2667" i="1" dirty="0" err="1">
                <a:sym typeface="Symbol" charset="0"/>
              </a:rPr>
              <a:t>K</a:t>
            </a:r>
            <a:endParaRPr lang="en-US" sz="2667" b="1" i="1" dirty="0">
              <a:cs typeface="Arial" charset="0"/>
              <a:sym typeface="Symbol" charset="0"/>
            </a:endParaRPr>
          </a:p>
        </p:txBody>
      </p:sp>
      <p:grpSp>
        <p:nvGrpSpPr>
          <p:cNvPr id="25643" name="Group 43"/>
          <p:cNvGrpSpPr>
            <a:grpSpLocks/>
          </p:cNvGrpSpPr>
          <p:nvPr/>
        </p:nvGrpSpPr>
        <p:grpSpPr bwMode="auto">
          <a:xfrm>
            <a:off x="3759200" y="2895605"/>
            <a:ext cx="5080000" cy="503238"/>
            <a:chOff x="1776" y="1968"/>
            <a:chExt cx="2400" cy="317"/>
          </a:xfrm>
        </p:grpSpPr>
        <p:sp>
          <p:nvSpPr>
            <p:cNvPr id="25624" name="Line 24"/>
            <p:cNvSpPr>
              <a:spLocks noChangeShapeType="1"/>
            </p:cNvSpPr>
            <p:nvPr/>
          </p:nvSpPr>
          <p:spPr bwMode="auto">
            <a:xfrm flipH="1">
              <a:off x="1776" y="2246"/>
              <a:ext cx="2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25625" name="Text Box 25"/>
            <p:cNvSpPr txBox="1">
              <a:spLocks noChangeArrowheads="1"/>
            </p:cNvSpPr>
            <p:nvPr/>
          </p:nvSpPr>
          <p:spPr bwMode="auto">
            <a:xfrm>
              <a:off x="2725" y="1968"/>
              <a:ext cx="405" cy="3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667" dirty="0"/>
                <a:t>(</a:t>
              </a:r>
              <a:r>
                <a:rPr lang="en-US" sz="2667" i="1" dirty="0" err="1"/>
                <a:t>m</a:t>
              </a:r>
              <a:r>
                <a:rPr lang="en-US" sz="2667" dirty="0" err="1"/>
                <a:t>,</a:t>
              </a:r>
              <a:r>
                <a:rPr lang="en-US" sz="2667" i="1" dirty="0" err="1"/>
                <a:t>t</a:t>
              </a:r>
              <a:r>
                <a:rPr lang="en-US" sz="2667" dirty="0"/>
                <a:t>)</a:t>
              </a:r>
              <a:endParaRPr lang="en-US" sz="2667" dirty="0">
                <a:sym typeface="Symbol" charset="0"/>
              </a:endParaRPr>
            </a:p>
          </p:txBody>
        </p:sp>
      </p:grpSp>
      <p:sp>
        <p:nvSpPr>
          <p:cNvPr id="25631" name="Rectangle 31"/>
          <p:cNvSpPr>
            <a:spLocks noChangeArrowheads="1"/>
          </p:cNvSpPr>
          <p:nvPr/>
        </p:nvSpPr>
        <p:spPr bwMode="auto">
          <a:xfrm>
            <a:off x="1016000" y="1701800"/>
            <a:ext cx="10566400" cy="2057400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/>
          </a:p>
        </p:txBody>
      </p:sp>
      <p:grpSp>
        <p:nvGrpSpPr>
          <p:cNvPr id="25632" name="Group 32"/>
          <p:cNvGrpSpPr>
            <a:grpSpLocks/>
          </p:cNvGrpSpPr>
          <p:nvPr/>
        </p:nvGrpSpPr>
        <p:grpSpPr bwMode="auto">
          <a:xfrm>
            <a:off x="3657600" y="1701802"/>
            <a:ext cx="5080000" cy="508000"/>
            <a:chOff x="1776" y="1968"/>
            <a:chExt cx="2400" cy="320"/>
          </a:xfrm>
        </p:grpSpPr>
        <p:sp>
          <p:nvSpPr>
            <p:cNvPr id="25633" name="Line 33"/>
            <p:cNvSpPr>
              <a:spLocks noChangeShapeType="1"/>
            </p:cNvSpPr>
            <p:nvPr/>
          </p:nvSpPr>
          <p:spPr bwMode="auto">
            <a:xfrm flipH="1">
              <a:off x="1776" y="2288"/>
              <a:ext cx="2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25634" name="Text Box 34"/>
            <p:cNvSpPr txBox="1">
              <a:spLocks noChangeArrowheads="1"/>
            </p:cNvSpPr>
            <p:nvPr/>
          </p:nvSpPr>
          <p:spPr bwMode="auto">
            <a:xfrm>
              <a:off x="2734" y="1968"/>
              <a:ext cx="596" cy="3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667" i="1" dirty="0"/>
                <a:t>m</a:t>
              </a:r>
              <a:r>
                <a:rPr lang="en-US" sz="2667" baseline="-25000" dirty="0"/>
                <a:t>1</a:t>
              </a:r>
              <a:r>
                <a:rPr lang="en-US" sz="2667" dirty="0"/>
                <a:t> </a:t>
              </a:r>
              <a:r>
                <a:rPr lang="en-US" sz="2667" dirty="0">
                  <a:sym typeface="Symbol" charset="0"/>
                </a:rPr>
                <a:t> </a:t>
              </a:r>
              <a:r>
                <a:rPr lang="en-US" sz="2667" i="1" dirty="0">
                  <a:sym typeface="Symbol" charset="0"/>
                </a:rPr>
                <a:t>M</a:t>
              </a:r>
            </a:p>
          </p:txBody>
        </p:sp>
      </p:grpSp>
      <p:grpSp>
        <p:nvGrpSpPr>
          <p:cNvPr id="25639" name="Group 39"/>
          <p:cNvGrpSpPr>
            <a:grpSpLocks/>
          </p:cNvGrpSpPr>
          <p:nvPr/>
        </p:nvGrpSpPr>
        <p:grpSpPr bwMode="auto">
          <a:xfrm>
            <a:off x="3657600" y="2235205"/>
            <a:ext cx="4978400" cy="503238"/>
            <a:chOff x="1728" y="1854"/>
            <a:chExt cx="2352" cy="317"/>
          </a:xfrm>
        </p:grpSpPr>
        <p:sp>
          <p:nvSpPr>
            <p:cNvPr id="25636" name="Line 36"/>
            <p:cNvSpPr>
              <a:spLocks noChangeShapeType="1"/>
            </p:cNvSpPr>
            <p:nvPr/>
          </p:nvSpPr>
          <p:spPr bwMode="auto">
            <a:xfrm>
              <a:off x="1728" y="2170"/>
              <a:ext cx="23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25637" name="Text Box 37"/>
            <p:cNvSpPr txBox="1">
              <a:spLocks noChangeArrowheads="1"/>
            </p:cNvSpPr>
            <p:nvPr/>
          </p:nvSpPr>
          <p:spPr bwMode="auto">
            <a:xfrm>
              <a:off x="2592" y="1854"/>
              <a:ext cx="898" cy="3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667" i="1" dirty="0"/>
                <a:t>t</a:t>
              </a:r>
              <a:r>
                <a:rPr lang="en-US" sz="2667" baseline="-25000" dirty="0"/>
                <a:t>1</a:t>
              </a:r>
              <a:r>
                <a:rPr lang="en-US" sz="2667" dirty="0"/>
                <a:t> </a:t>
              </a:r>
              <a:r>
                <a:rPr lang="en-US" sz="2667" dirty="0">
                  <a:sym typeface="Symbol" charset="0"/>
                </a:rPr>
                <a:t></a:t>
              </a:r>
              <a:r>
                <a:rPr lang="en-US" sz="2667" dirty="0"/>
                <a:t> </a:t>
              </a:r>
              <a:r>
                <a:rPr lang="en-US" sz="2667" i="1" dirty="0"/>
                <a:t>S</a:t>
              </a:r>
              <a:r>
                <a:rPr lang="en-US" sz="2667" dirty="0"/>
                <a:t>(</a:t>
              </a:r>
              <a:r>
                <a:rPr lang="en-US" sz="2667" i="1" dirty="0"/>
                <a:t>k</a:t>
              </a:r>
              <a:r>
                <a:rPr lang="en-US" sz="2667" dirty="0"/>
                <a:t>,</a:t>
              </a:r>
              <a:r>
                <a:rPr lang="en-US" sz="2667" i="1" dirty="0"/>
                <a:t>m</a:t>
              </a:r>
              <a:r>
                <a:rPr lang="en-US" sz="2667" baseline="-25000" dirty="0"/>
                <a:t>1</a:t>
              </a:r>
              <a:r>
                <a:rPr lang="en-US" sz="2667" dirty="0"/>
                <a:t>)</a:t>
              </a:r>
            </a:p>
          </p:txBody>
        </p:sp>
      </p:grpSp>
      <p:grpSp>
        <p:nvGrpSpPr>
          <p:cNvPr id="25644" name="Group 44"/>
          <p:cNvGrpSpPr>
            <a:grpSpLocks/>
          </p:cNvGrpSpPr>
          <p:nvPr/>
        </p:nvGrpSpPr>
        <p:grpSpPr bwMode="auto">
          <a:xfrm>
            <a:off x="1259418" y="3936999"/>
            <a:ext cx="7679270" cy="1119186"/>
            <a:chOff x="595" y="2638"/>
            <a:chExt cx="3628" cy="70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641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624" y="2638"/>
                  <a:ext cx="3599" cy="70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2667" b="1" i="1" dirty="0"/>
                    <a:t>b</a:t>
                  </a:r>
                  <a:r>
                    <a:rPr lang="en-US" sz="2667" dirty="0"/>
                    <a:t>=1    </a:t>
                  </a:r>
                  <a:r>
                    <a:rPr lang="ru-RU" sz="2667" dirty="0" smtClean="0"/>
                    <a:t>если</a:t>
                  </a:r>
                  <a:r>
                    <a:rPr lang="en-US" sz="2667" dirty="0" smtClean="0"/>
                    <a:t>  </a:t>
                  </a:r>
                  <a14:m>
                    <m:oMath xmlns:m="http://schemas.openxmlformats.org/officeDocument/2006/math">
                      <m:r>
                        <a:rPr lang="en-US" sz="2667" i="1" dirty="0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2667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667" i="1" dirty="0" err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667" i="1" dirty="0" err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667" i="1" dirty="0" err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667" i="1" dirty="0" err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667" i="1" dirty="0" err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667" i="1" dirty="0">
                          <a:latin typeface="Cambria Math" panose="02040503050406030204" pitchFamily="18" charset="0"/>
                        </a:rPr>
                        <m:t>) = </m:t>
                      </m:r>
                      <m:r>
                        <a:rPr lang="ru-RU" sz="2667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a14:m>
                  <a:r>
                    <a:rPr lang="en-US" sz="2667" dirty="0" smtClean="0"/>
                    <a:t>   </a:t>
                  </a:r>
                  <a:r>
                    <a:rPr lang="en-US" sz="2667" dirty="0"/>
                    <a:t>and  </a:t>
                  </a:r>
                  <a14:m>
                    <m:oMath xmlns:m="http://schemas.openxmlformats.org/officeDocument/2006/math">
                      <m:r>
                        <a:rPr lang="en-US" sz="2667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667" i="1" dirty="0" err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667" i="1" dirty="0" err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667" i="1" dirty="0" err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667" i="1" dirty="0">
                          <a:latin typeface="Cambria Math" panose="02040503050406030204" pitchFamily="18" charset="0"/>
                        </a:rPr>
                        <m:t>)  </m:t>
                      </m:r>
                      <m:r>
                        <a:rPr lang="en-US" sz="2667" i="1" dirty="0">
                          <a:latin typeface="Cambria Math" panose="02040503050406030204" pitchFamily="18" charset="0"/>
                          <a:sym typeface="Symbol" charset="0"/>
                        </a:rPr>
                        <m:t>≠  (</m:t>
                      </m:r>
                      <m:r>
                        <a:rPr lang="en-US" sz="2667" i="1" dirty="0">
                          <a:latin typeface="Cambria Math" panose="02040503050406030204" pitchFamily="18" charset="0"/>
                          <a:sym typeface="Symbol" charset="0"/>
                        </a:rPr>
                        <m:t>𝑚</m:t>
                      </m:r>
                      <m:r>
                        <a:rPr lang="en-US" sz="2667" i="1" baseline="-25000" dirty="0">
                          <a:latin typeface="Cambria Math" panose="02040503050406030204" pitchFamily="18" charset="0"/>
                          <a:sym typeface="Symbol" charset="0"/>
                        </a:rPr>
                        <m:t>1</m:t>
                      </m:r>
                      <m:r>
                        <a:rPr lang="en-US" sz="2667" i="1" dirty="0">
                          <a:latin typeface="Cambria Math" panose="02040503050406030204" pitchFamily="18" charset="0"/>
                          <a:sym typeface="Symbol" charset="0"/>
                        </a:rPr>
                        <m:t>,</m:t>
                      </m:r>
                      <m:r>
                        <a:rPr lang="en-US" sz="2667" i="1" dirty="0">
                          <a:latin typeface="Cambria Math" panose="02040503050406030204" pitchFamily="18" charset="0"/>
                          <a:sym typeface="Symbol" charset="0"/>
                        </a:rPr>
                        <m:t>𝑡</m:t>
                      </m:r>
                      <m:r>
                        <a:rPr lang="en-US" sz="2667" i="1" baseline="-25000" dirty="0">
                          <a:latin typeface="Cambria Math" panose="02040503050406030204" pitchFamily="18" charset="0"/>
                          <a:sym typeface="Symbol" charset="0"/>
                        </a:rPr>
                        <m:t>1</m:t>
                      </m:r>
                      <m:r>
                        <a:rPr lang="en-US" sz="2667" i="1" dirty="0">
                          <a:latin typeface="Cambria Math" panose="02040503050406030204" pitchFamily="18" charset="0"/>
                          <a:sym typeface="Symbol" charset="0"/>
                        </a:rPr>
                        <m:t>)</m:t>
                      </m:r>
                    </m:oMath>
                  </a14:m>
                  <a:endParaRPr lang="en-US" sz="2667" dirty="0">
                    <a:sym typeface="Symbol" charset="0"/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en-US" sz="2667" b="1" i="1" dirty="0">
                      <a:sym typeface="Symbol" charset="0"/>
                    </a:rPr>
                    <a:t>b</a:t>
                  </a:r>
                  <a:r>
                    <a:rPr lang="en-US" sz="2667" dirty="0">
                      <a:sym typeface="Symbol" charset="0"/>
                    </a:rPr>
                    <a:t>=0   </a:t>
                  </a:r>
                  <a:r>
                    <a:rPr lang="ru-RU" sz="2667" dirty="0" smtClean="0">
                      <a:sym typeface="Symbol" charset="0"/>
                    </a:rPr>
                    <a:t>иначе</a:t>
                  </a:r>
                  <a:endParaRPr lang="en-US" sz="2400" dirty="0"/>
                </a:p>
              </p:txBody>
            </p:sp>
          </mc:Choice>
          <mc:Fallback xmlns="">
            <p:sp>
              <p:nvSpPr>
                <p:cNvPr id="25641" name="Text 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24" y="2638"/>
                  <a:ext cx="3599" cy="705"/>
                </a:xfrm>
                <a:prstGeom prst="rect">
                  <a:avLst/>
                </a:prstGeom>
                <a:blipFill>
                  <a:blip r:embed="rId3"/>
                  <a:stretch>
                    <a:fillRect l="-1521" t="-5464" b="-8197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642" name="AutoShape 42"/>
            <p:cNvSpPr>
              <a:spLocks/>
            </p:cNvSpPr>
            <p:nvPr/>
          </p:nvSpPr>
          <p:spPr bwMode="auto">
            <a:xfrm>
              <a:off x="595" y="2718"/>
              <a:ext cx="29" cy="594"/>
            </a:xfrm>
            <a:prstGeom prst="leftBrace">
              <a:avLst>
                <a:gd name="adj1" fmla="val 6666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2134662" y="3336931"/>
            <a:ext cx="404278" cy="707662"/>
            <a:chOff x="1775617" y="2433910"/>
            <a:chExt cx="303209" cy="530746"/>
          </a:xfrm>
        </p:grpSpPr>
        <p:sp>
          <p:nvSpPr>
            <p:cNvPr id="25640" name="Line 40"/>
            <p:cNvSpPr>
              <a:spLocks noChangeShapeType="1"/>
            </p:cNvSpPr>
            <p:nvPr/>
          </p:nvSpPr>
          <p:spPr bwMode="auto">
            <a:xfrm>
              <a:off x="2057400" y="2590800"/>
              <a:ext cx="0" cy="3738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25645" name="Text Box 45"/>
            <p:cNvSpPr txBox="1">
              <a:spLocks noChangeArrowheads="1"/>
            </p:cNvSpPr>
            <p:nvPr/>
          </p:nvSpPr>
          <p:spPr bwMode="auto">
            <a:xfrm>
              <a:off x="1775617" y="2433910"/>
              <a:ext cx="303209" cy="4385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3200" b="1" i="1" dirty="0"/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68885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Одноразовый </a:t>
            </a:r>
            <a:r>
              <a:rPr lang="en-US" dirty="0"/>
              <a:t>MAC :  </a:t>
            </a:r>
            <a:r>
              <a:rPr lang="ru-RU" dirty="0" smtClean="0"/>
              <a:t>пример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97000"/>
                <a:ext cx="11887200" cy="5461000"/>
              </a:xfrm>
            </p:spPr>
            <p:txBody>
              <a:bodyPr>
                <a:normAutofit/>
              </a:bodyPr>
              <a:lstStyle/>
              <a:p>
                <a:pPr marL="0" indent="0">
                  <a:spcBef>
                    <a:spcPts val="3168"/>
                  </a:spcBef>
                  <a:buNone/>
                </a:pPr>
                <a:r>
                  <a:rPr lang="ru-RU" dirty="0" smtClean="0"/>
                  <a:t>Стойкий против любых (не только эффективных) противников</a:t>
                </a:r>
                <a:endParaRPr lang="en-US" dirty="0" smtClean="0"/>
              </a:p>
              <a:p>
                <a:pPr marL="0" indent="0">
                  <a:spcBef>
                    <a:spcPts val="3168"/>
                  </a:spcBef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 smtClean="0"/>
                  <a:t>  </a:t>
                </a:r>
                <a:r>
                  <a:rPr lang="ru-RU" dirty="0" smtClean="0"/>
                  <a:t>большое простое число</a:t>
                </a:r>
                <a:r>
                  <a:rPr lang="en-US" dirty="0" smtClean="0"/>
                  <a:t> (</a:t>
                </a:r>
                <a:r>
                  <a:rPr lang="ru-RU" dirty="0" smtClean="0"/>
                  <a:t>пример (хоть и не больше) -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= 2128+51 </m:t>
                    </m:r>
                  </m:oMath>
                </a14:m>
                <a:r>
                  <a:rPr lang="en-US" dirty="0" smtClean="0"/>
                  <a:t>)</a:t>
                </a:r>
              </a:p>
              <a:p>
                <a:pPr marL="0" indent="0">
                  <a:buNone/>
                  <a:tabLst>
                    <a:tab pos="770447" algn="l"/>
                  </a:tabLst>
                </a:pPr>
                <a:r>
                  <a:rPr lang="en-US" baseline="30000" dirty="0"/>
                  <a:t>	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𝑘𝑒𝑦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</a:rPr>
                      <m:t>∈ 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1,…,</m:t>
                            </m:r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d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ru-RU" baseline="30000" dirty="0" smtClean="0"/>
              </a:p>
              <a:p>
                <a:pPr marL="0" indent="0">
                  <a:buNone/>
                  <a:tabLst>
                    <a:tab pos="770447" algn="l"/>
                  </a:tabLst>
                </a:pPr>
                <a:r>
                  <a:rPr lang="en-US" baseline="30000" dirty="0"/>
                  <a:t>	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𝑚𝑠𝑔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, …, 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</m:d>
                      </m:e>
                    </m:d>
                  </m:oMath>
                </a14:m>
                <a:endParaRPr lang="ru-RU" dirty="0" smtClean="0"/>
              </a:p>
              <a:p>
                <a:pPr marL="0" indent="0">
                  <a:buNone/>
                  <a:tabLst>
                    <a:tab pos="770447" algn="l"/>
                  </a:tabLst>
                </a:pPr>
                <a:endParaRPr lang="ru-RU" dirty="0" smtClean="0"/>
              </a:p>
              <a:p>
                <a:pPr marL="0" indent="0">
                  <a:buNone/>
                  <a:tabLst>
                    <a:tab pos="770447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𝑚𝑠𝑔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+…+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полином степени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ru-RU" b="0" dirty="0" smtClean="0"/>
              </a:p>
              <a:p>
                <a:pPr marL="0" indent="0">
                  <a:buNone/>
                  <a:tabLst>
                    <a:tab pos="770447" algn="l"/>
                  </a:tabLst>
                </a:pPr>
                <a:endParaRPr lang="ru-RU" baseline="30000" dirty="0" smtClean="0"/>
              </a:p>
              <a:p>
                <a:pPr marL="0" indent="0">
                  <a:buNone/>
                  <a:tabLst>
                    <a:tab pos="770447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 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𝑘𝑒𝑦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dirty="0" err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𝑚𝑠𝑔</m:t>
                      </m:r>
                      <m:r>
                        <a:rPr lang="en-US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  =  </m:t>
                      </m:r>
                      <m:r>
                        <a:rPr lang="en-US" b="0" i="1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baseline="-25000" dirty="0" err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𝑚𝑠𝑔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 + 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(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97000"/>
                <a:ext cx="11887200" cy="5461000"/>
              </a:xfrm>
              <a:blipFill>
                <a:blip r:embed="rId2"/>
                <a:stretch>
                  <a:fillRect l="-923" t="-167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0837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Одноразовый</a:t>
            </a:r>
            <a:r>
              <a:rPr lang="en-US" dirty="0" smtClean="0"/>
              <a:t> MAC ⇒ </a:t>
            </a:r>
            <a:r>
              <a:rPr lang="ru-RU" dirty="0" smtClean="0"/>
              <a:t>Многоразовый</a:t>
            </a:r>
            <a:r>
              <a:rPr lang="en-US" dirty="0" smtClean="0"/>
              <a:t> MAC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32540" y="1509156"/>
                <a:ext cx="11379200" cy="54610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Пусть</a:t>
                </a:r>
                <a:r>
                  <a:rPr lang="en-US" dirty="0" smtClean="0"/>
                  <a:t> 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стойкий одноразовый </a:t>
                </a:r>
                <a:r>
                  <a:rPr lang="en-US" dirty="0" smtClean="0"/>
                  <a:t>MAC </a:t>
                </a:r>
                <a:r>
                  <a:rPr lang="ru-RU" dirty="0" smtClean="0"/>
                  <a:t>на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{0,1}</m:t>
                    </m:r>
                    <m:r>
                      <a:rPr lang="en-US" i="1" baseline="30000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)</m:t>
                    </m:r>
                  </m:oMath>
                </a14:m>
                <a:r>
                  <a:rPr lang="en-US" dirty="0" smtClean="0"/>
                  <a:t> .</a:t>
                </a:r>
              </a:p>
              <a:p>
                <a:pPr marL="0" indent="0">
                  <a:buNone/>
                </a:pPr>
                <a:r>
                  <a:rPr lang="ru-RU" dirty="0"/>
                  <a:t>Пусть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𝐾𝐹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× </m:t>
                    </m:r>
                    <m:d>
                      <m:dPr>
                        <m:begChr m:val="{"/>
                        <m:endChr m:val="}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i="1" baseline="30000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{0,1}</m:t>
                    </m:r>
                    <m:r>
                      <a:rPr lang="en-US" i="1" baseline="30000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 </a:t>
                </a:r>
                <a:r>
                  <a:rPr lang="ru-RU" dirty="0" smtClean="0"/>
                  <a:t>стойкая </a:t>
                </a:r>
                <a:r>
                  <a:rPr lang="en-US" dirty="0" smtClean="0"/>
                  <a:t>PRF.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←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Carter-</a:t>
                </a:r>
                <a:r>
                  <a:rPr lang="en-US" dirty="0" err="1" smtClean="0"/>
                  <a:t>Wegman</a:t>
                </a:r>
                <a:r>
                  <a:rPr lang="en-US" dirty="0" smtClean="0"/>
                  <a:t> MAC:    </a:t>
                </a: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𝑐𝑤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 baseline="-25000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 baseline="-25000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  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d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⊕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d>
                            <m:d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𝑐𝑤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d>
                                <m:d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d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⊕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d>
                                <m:d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</m:d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0, </m:t>
                              </m:r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иначе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ru-RU" dirty="0" smtClean="0"/>
                  <a:t>Является недетерминированным</a:t>
                </a:r>
                <a:endParaRPr lang="en-US" dirty="0" smtClean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32540" y="1509156"/>
                <a:ext cx="11379200" cy="5461000"/>
              </a:xfrm>
              <a:blipFill rotWithShape="0">
                <a:blip r:embed="rId3"/>
                <a:stretch>
                  <a:fillRect l="-964" t="-178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/>
          <p:cNvGrpSpPr/>
          <p:nvPr/>
        </p:nvGrpSpPr>
        <p:grpSpPr>
          <a:xfrm>
            <a:off x="5911460" y="2417514"/>
            <a:ext cx="2156281" cy="934413"/>
            <a:chOff x="7522713" y="918440"/>
            <a:chExt cx="1617212" cy="700810"/>
          </a:xfrm>
        </p:grpSpPr>
        <p:sp>
          <p:nvSpPr>
            <p:cNvPr id="4" name="Right Brace 3"/>
            <p:cNvSpPr/>
            <p:nvPr/>
          </p:nvSpPr>
          <p:spPr>
            <a:xfrm rot="16200000">
              <a:off x="7865613" y="1123950"/>
              <a:ext cx="152400" cy="838200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581901" y="918440"/>
              <a:ext cx="1558024" cy="5116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2347"/>
                </a:lnSpc>
              </a:pPr>
              <a:r>
                <a:rPr lang="ru-RU" sz="2400" dirty="0" smtClean="0"/>
                <a:t>Быстрая,</a:t>
              </a:r>
            </a:p>
            <a:p>
              <a:pPr algn="ctr">
                <a:lnSpc>
                  <a:spcPts val="2347"/>
                </a:lnSpc>
              </a:pPr>
              <a:r>
                <a:rPr lang="ru-RU" sz="2400" dirty="0" smtClean="0"/>
                <a:t>Длинный вход</a:t>
              </a:r>
              <a:endParaRPr lang="en-US" sz="2400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818257" y="2397922"/>
            <a:ext cx="2093203" cy="934413"/>
            <a:chOff x="5730148" y="1755272"/>
            <a:chExt cx="1569902" cy="700809"/>
          </a:xfrm>
        </p:grpSpPr>
        <p:sp>
          <p:nvSpPr>
            <p:cNvPr id="8" name="Right Brace 7"/>
            <p:cNvSpPr/>
            <p:nvPr/>
          </p:nvSpPr>
          <p:spPr>
            <a:xfrm rot="16200000">
              <a:off x="6420534" y="1993216"/>
              <a:ext cx="189131" cy="736600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730148" y="1755272"/>
              <a:ext cx="1569902" cy="5116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2347"/>
                </a:lnSpc>
              </a:pPr>
              <a:r>
                <a:rPr lang="ru-RU" sz="2400" dirty="0" smtClean="0"/>
                <a:t>Медленная,</a:t>
              </a:r>
            </a:p>
            <a:p>
              <a:pPr algn="ctr">
                <a:lnSpc>
                  <a:spcPts val="2347"/>
                </a:lnSpc>
              </a:pPr>
              <a:r>
                <a:rPr lang="ru-RU" sz="2400" dirty="0" smtClean="0"/>
                <a:t>Короткий вход</a:t>
              </a:r>
              <a:endParaRPr lang="en-US" sz="2400" dirty="0"/>
            </a:p>
          </p:txBody>
        </p:sp>
      </p:grpSp>
      <p:pic>
        <p:nvPicPr>
          <p:cNvPr id="11" name="Рисунок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6509" y="4495958"/>
            <a:ext cx="5673499" cy="2018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032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Carter-</a:t>
            </a:r>
            <a:r>
              <a:rPr lang="en-US" dirty="0" err="1"/>
              <a:t>Wegman</a:t>
            </a:r>
            <a:r>
              <a:rPr lang="en-US" dirty="0"/>
              <a:t> MAC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098974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Наиболее быстрые современные </a:t>
            </a:r>
            <a:r>
              <a:rPr lang="en-US" dirty="0" smtClean="0"/>
              <a:t>MAC</a:t>
            </a:r>
          </a:p>
          <a:p>
            <a:r>
              <a:rPr lang="en-US" dirty="0" smtClean="0"/>
              <a:t>VMAC</a:t>
            </a:r>
          </a:p>
          <a:p>
            <a:r>
              <a:rPr lang="en-US" dirty="0" smtClean="0"/>
              <a:t>UMAC</a:t>
            </a:r>
          </a:p>
          <a:p>
            <a:r>
              <a:rPr lang="en-US" dirty="0" smtClean="0"/>
              <a:t>Poly1305-AES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9907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Poly1305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22676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Poly1305: </a:t>
                </a:r>
              </a:p>
              <a:p>
                <a:pPr marL="0" indent="0">
                  <a:buNone/>
                </a:pPr>
                <a:r>
                  <a:rPr lang="ru-RU" dirty="0"/>
                  <a:t>Пусть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,..,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−1]</m:t>
                    </m:r>
                  </m:oMath>
                </a14:m>
                <a:r>
                  <a:rPr lang="en-US" dirty="0"/>
                  <a:t> – </a:t>
                </a:r>
                <a:r>
                  <a:rPr lang="ru-RU" dirty="0"/>
                  <a:t>сообщение,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16</m:t>
                        </m:r>
                      </m:den>
                    </m:f>
                  </m:oMath>
                </a14:m>
                <a:r>
                  <a:rPr lang="ru-RU" i="1" dirty="0" smtClean="0">
                    <a:latin typeface="Cambria Math" panose="02040503050406030204" pitchFamily="18" charset="0"/>
                  </a:rPr>
                  <a:t> </a:t>
                </a:r>
                <a:r>
                  <a:rPr lang="ru-RU" dirty="0" smtClean="0">
                    <a:latin typeface="Cambria Math" panose="02040503050406030204" pitchFamily="18" charset="0"/>
                  </a:rPr>
                  <a:t>(округление сверху)</a:t>
                </a:r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𝑚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16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−16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8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𝑚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16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−15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16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𝑚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16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−14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+…+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120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𝑚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16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128</m:t>
                          </m:r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Если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16</m:t>
                    </m:r>
                  </m:oMath>
                </a14:m>
                <a:r>
                  <a:rPr lang="ru-RU" dirty="0" smtClean="0"/>
                  <a:t> не делит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−16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−15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 …+</m:t>
                      </m:r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mod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16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−8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mod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16)</m:t>
                          </m:r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Простыми словами – дополнить каждые 16 байт до 17, добавляя 1. Если не хватает до 16 байт – добавить 100…000 чтоб хватало.</a:t>
                </a:r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22676"/>
              </a:xfrm>
              <a:blipFill>
                <a:blip r:embed="rId2"/>
                <a:stretch>
                  <a:fillRect l="-1043" t="-2635" r="-406" b="-250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4580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79633" y="375503"/>
            <a:ext cx="5811715" cy="2847914"/>
          </a:xfrm>
        </p:spPr>
        <p:txBody>
          <a:bodyPr>
            <a:noAutofit/>
          </a:bodyPr>
          <a:lstStyle/>
          <a:p>
            <a:r>
              <a:rPr lang="en-US" sz="20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TIME</a:t>
            </a:r>
            <a:r>
              <a:rPr lang="en-US" sz="15000" dirty="0" smtClean="0">
                <a:solidFill>
                  <a:schemeClr val="bg1"/>
                </a:solidFill>
              </a:rPr>
              <a:t> </a:t>
            </a:r>
            <a:endParaRPr lang="ru-RU" sz="15000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17512" y="3223417"/>
            <a:ext cx="3145924" cy="270437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UP</a:t>
            </a:r>
            <a:endParaRPr lang="ru-RU" sz="20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</a:t>
            </a:fld>
            <a:endParaRPr lang="ru-RU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8005482" y="1189831"/>
            <a:ext cx="307489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IS</a:t>
            </a:r>
            <a:r>
              <a:rPr lang="en-US" sz="20000" dirty="0" smtClean="0">
                <a:solidFill>
                  <a:schemeClr val="bg1"/>
                </a:solidFill>
              </a:rPr>
              <a:t> </a:t>
            </a:r>
            <a:endParaRPr lang="ru-RU" sz="20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9691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5834" y="261440"/>
            <a:ext cx="4692114" cy="659656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Poly1305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49959"/>
                <a:ext cx="6797634" cy="5061856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0" smtClean="0">
                          <a:latin typeface="Cambria Math" panose="02040503050406030204" pitchFamily="18" charset="0"/>
                        </a:rPr>
                        <m:t>Poly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1305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𝐴𝐸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sup>
                                  </m:s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+…+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mod</m:t>
                              </m:r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130</m:t>
                                  </m:r>
                                </m:sup>
                              </m:sSup>
                              <m:r>
                                <a:rPr lang="en-US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−5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𝐴𝐸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mod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128</m:t>
                          </m:r>
                        </m:sup>
                      </m:sSup>
                    </m:oMath>
                  </m:oMathPara>
                </a14:m>
                <a:endParaRPr lang="ru-RU" b="0" i="1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ru-RU" b="0" i="1" dirty="0" smtClean="0"/>
                  <a:t> – </a:t>
                </a:r>
                <a:r>
                  <a:rPr lang="en-US" b="0" dirty="0" smtClean="0"/>
                  <a:t>nonce</a:t>
                </a:r>
                <a:r>
                  <a:rPr lang="ru-RU" b="0" dirty="0" smtClean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234</m:t>
                        </m:r>
                      </m:sup>
                    </m:sSup>
                  </m:oMath>
                </a14:m>
                <a:r>
                  <a:rPr lang="ru-RU" b="0" dirty="0" smtClean="0"/>
                  <a:t> - ключ</a:t>
                </a:r>
                <a:r>
                  <a:rPr lang="ru-RU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ru-RU" b="0" dirty="0" smtClean="0"/>
                  <a:t> – подписываемое сообщение. </a:t>
                </a: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128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128</m:t>
                        </m:r>
                      </m:sup>
                    </m:sSup>
                  </m:oMath>
                </a14:m>
                <a:r>
                  <a:rPr lang="ru-RU" dirty="0" smtClean="0"/>
                  <a:t> (некоторые биты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ru-RU" dirty="0" smtClean="0"/>
                  <a:t> просто выставляются константами в 0 или 1. Возможно использование полностью случайного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ru-RU" dirty="0" smtClean="0"/>
                  <a:t> для увеличения параметра стойкости до 128 бит, но снижения производительности)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130</m:t>
                        </m:r>
                      </m:sup>
                    </m:sSup>
                    <m:r>
                      <a:rPr lang="en-US" i="1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−5</m:t>
                    </m:r>
                  </m:oMath>
                </a14:m>
                <a:r>
                  <a:rPr lang="ru-RU" dirty="0" smtClean="0"/>
                  <a:t> – выбранное простое число </a:t>
                </a:r>
              </a:p>
              <a:p>
                <a:r>
                  <a:rPr lang="ru-RU" dirty="0" smtClean="0"/>
                  <a:t>106 бит стойкости</a:t>
                </a:r>
                <a:r>
                  <a:rPr lang="en-US" dirty="0" smtClean="0"/>
                  <a:t> (</a:t>
                </a:r>
                <a:r>
                  <a:rPr lang="ru-RU" dirty="0" smtClean="0"/>
                  <a:t>число случайный бит в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 smtClean="0"/>
                  <a:t>)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49959"/>
                <a:ext cx="6797634" cy="5061856"/>
              </a:xfrm>
              <a:blipFill>
                <a:blip r:embed="rId3"/>
                <a:stretch>
                  <a:fillRect l="-1256" r="-179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350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41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7636702" y="668215"/>
                <a:ext cx="4305300" cy="5061856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NB: </a:t>
                </a:r>
                <a:r>
                  <a:rPr lang="ru-RU" dirty="0" smtClean="0"/>
                  <a:t>картинка слева предполагает, что правая часть ключа </a:t>
                </a:r>
                <a:r>
                  <a:rPr lang="en-US" dirty="0" smtClean="0"/>
                  <a:t>Poly1305</a:t>
                </a:r>
                <a:r>
                  <a:rPr lang="ru-RU" dirty="0" smtClean="0"/>
                  <a:t> уже получена ранее как выход некоторой </a:t>
                </a:r>
                <a:r>
                  <a:rPr lang="en-US" dirty="0" smtClean="0"/>
                  <a:t>PRF</a:t>
                </a:r>
                <a:r>
                  <a:rPr lang="ru-RU" dirty="0" smtClean="0"/>
                  <a:t>, вычисленной от некоторого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ru-RU" dirty="0" smtClean="0"/>
                  <a:t> поэтому явного вычисления</a:t>
                </a:r>
                <a:r>
                  <a:rPr lang="en-US" dirty="0" smtClean="0"/>
                  <a:t> PRF </a:t>
                </a:r>
                <a:r>
                  <a:rPr lang="ru-RU" dirty="0" smtClean="0"/>
                  <a:t>нет.</a:t>
                </a:r>
                <a:endParaRPr lang="en-US" dirty="0" smtClean="0"/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В качестве </a:t>
                </a:r>
                <a:r>
                  <a:rPr lang="en-US" dirty="0" smtClean="0"/>
                  <a:t>PRF </a:t>
                </a:r>
                <a:r>
                  <a:rPr lang="ru-RU" dirty="0" smtClean="0"/>
                  <a:t>используется не только </a:t>
                </a:r>
                <a:r>
                  <a:rPr lang="en-US" dirty="0" smtClean="0"/>
                  <a:t>AES</a:t>
                </a:r>
                <a:r>
                  <a:rPr lang="ru-RU" dirty="0" smtClean="0"/>
                  <a:t>, но и </a:t>
                </a:r>
                <a:r>
                  <a:rPr lang="en-US" dirty="0" smtClean="0"/>
                  <a:t>ChaCha20 (</a:t>
                </a:r>
                <a:r>
                  <a:rPr lang="ru-RU" dirty="0" smtClean="0"/>
                  <a:t>обычно в рамках построения аутентифицированного шифрования </a:t>
                </a:r>
                <a:r>
                  <a:rPr lang="en-US" dirty="0" err="1"/>
                  <a:t>ChaCha</a:t>
                </a:r>
                <a:r>
                  <a:rPr lang="en-US" dirty="0"/>
                  <a:t> 20 – Poly </a:t>
                </a:r>
                <a:r>
                  <a:rPr lang="en-US" dirty="0" smtClean="0"/>
                  <a:t>1305</a:t>
                </a:r>
                <a:r>
                  <a:rPr lang="ru-RU" dirty="0" smtClean="0"/>
                  <a:t>) </a:t>
                </a:r>
                <a:endParaRPr lang="ru-RU" dirty="0"/>
              </a:p>
            </p:txBody>
          </p:sp>
        </mc:Choice>
        <mc:Fallback xmlns="">
          <p:sp>
            <p:nvSpPr>
              <p:cNvPr id="7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36702" y="668215"/>
                <a:ext cx="4305300" cy="5061856"/>
              </a:xfrm>
              <a:blipFill>
                <a:blip r:embed="rId2"/>
                <a:stretch>
                  <a:fillRect l="-2266" t="-1687" r="-1983" b="-60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68215"/>
            <a:ext cx="7636702" cy="5304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901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Целостность сообщений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57490"/>
                <a:ext cx="10515600" cy="4351338"/>
              </a:xfrm>
            </p:spPr>
            <p:txBody>
              <a:bodyPr/>
              <a:lstStyle/>
              <a:p>
                <a:r>
                  <a:rPr lang="ru-RU" dirty="0" smtClean="0"/>
                  <a:t>Задача – обеспечить целостность сообщений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ru-RU" dirty="0" smtClean="0"/>
                  <a:t> при передаче</a:t>
                </a:r>
              </a:p>
              <a:p>
                <a:r>
                  <a:rPr lang="ru-RU" dirty="0" smtClean="0"/>
                  <a:t>Обеспечиваем только </a:t>
                </a:r>
                <a:r>
                  <a:rPr lang="ru-RU" b="1" dirty="0" smtClean="0"/>
                  <a:t>целостность</a:t>
                </a:r>
                <a:r>
                  <a:rPr lang="ru-RU" dirty="0" smtClean="0"/>
                  <a:t>, сообщения предполагаются открытыми</a:t>
                </a:r>
              </a:p>
              <a:p>
                <a:r>
                  <a:rPr lang="ru-RU" dirty="0" smtClean="0"/>
                  <a:t>Основная идея – создать небольшую по длине величину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ru-RU" dirty="0" smtClean="0"/>
                  <a:t> </a:t>
                </a:r>
                <a:r>
                  <a:rPr lang="en-US" dirty="0" smtClean="0"/>
                  <a:t>(tag, </a:t>
                </a:r>
                <a:r>
                  <a:rPr lang="ru-RU" dirty="0" smtClean="0"/>
                  <a:t>метка) на основе сообщения, и передать данную величину вместе с сообщением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 На стороне получателя величина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ru-RU" dirty="0" smtClean="0"/>
                  <a:t> вычисляется для полученного сообщения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и производится сравнение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ru-RU" dirty="0" smtClean="0"/>
                  <a:t>. В случае равенства полагается, что целостность сообщения не нарушена.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57490"/>
                <a:ext cx="10515600" cy="4351338"/>
              </a:xfrm>
              <a:blipFill rotWithShape="0">
                <a:blip r:embed="rId2"/>
                <a:stretch>
                  <a:fillRect l="-928" t="-2101" r="-52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5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2595" y="4607626"/>
            <a:ext cx="7940439" cy="2250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301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Определение </a:t>
            </a:r>
            <a:r>
              <a:rPr lang="en-US" dirty="0" smtClean="0"/>
              <a:t>MAC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MAC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называется пара эффективных алгоритмов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ru-RU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алгоритм выработки </a:t>
                </a:r>
                <a:r>
                  <a:rPr lang="en-US" dirty="0" smtClean="0"/>
                  <a:t>MAC</a:t>
                </a:r>
                <a:r>
                  <a:rPr lang="ru-RU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ru-RU" dirty="0" smtClean="0"/>
                  <a:t> – алгоритм проверки </a:t>
                </a:r>
                <a:r>
                  <a:rPr lang="en-US" dirty="0" smtClean="0"/>
                  <a:t>MAC</a:t>
                </a:r>
                <a:r>
                  <a:rPr lang="ru-RU" dirty="0" smtClean="0"/>
                  <a:t>.</a:t>
                </a:r>
                <a:r>
                  <a:rPr lang="en-US" dirty="0" smtClean="0"/>
                  <a:t>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ru-RU" dirty="0" smtClean="0"/>
                  <a:t> – множество сообщений,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множество ключей,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ru-RU" dirty="0" smtClean="0"/>
                  <a:t> – множество кодов аутентичности (меток). Тогда для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ru-RU" dirty="0" smtClean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 smtClean="0"/>
                  <a:t> - вероятностный алгоритм, вычисляющий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←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→{0,1}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детерминированный алгоритм, вычисляющий результат проверки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</a:t>
                </a:r>
              </a:p>
              <a:p>
                <a:r>
                  <a:rPr lang="ru-RU" dirty="0" smtClean="0"/>
                  <a:t>Свойство корректности -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5144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Игра на стойкость </a:t>
            </a:r>
            <a:r>
              <a:rPr lang="en-US" dirty="0" smtClean="0"/>
              <a:t>MAC</a:t>
            </a:r>
            <a:br>
              <a:rPr lang="en-US" dirty="0" smtClean="0"/>
            </a:br>
            <a:r>
              <a:rPr lang="ru-RU" dirty="0"/>
              <a:t>(</a:t>
            </a:r>
            <a:r>
              <a:rPr lang="en-US" dirty="0"/>
              <a:t>chosen message attack)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Противник побеждает в игре, если пара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верная пара сообщение – </a:t>
                </a:r>
                <a:r>
                  <a:rPr lang="en-US" dirty="0" smtClean="0"/>
                  <a:t>MA</a:t>
                </a:r>
                <a:r>
                  <a:rPr lang="ru-RU" dirty="0" smtClean="0"/>
                  <a:t>С, т.е.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 smtClean="0"/>
              </a:p>
              <a:p>
                <a:r>
                  <a:rPr lang="ru-RU" dirty="0" smtClean="0"/>
                  <a:t>Преимуществом противника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в игре против </a:t>
                </a:r>
                <a:r>
                  <a:rPr lang="en-US" dirty="0" smtClean="0"/>
                  <a:t>MAC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называется величина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𝑀𝐴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 smtClean="0"/>
                  <a:t>].</a:t>
                </a:r>
              </a:p>
              <a:p>
                <a:r>
                  <a:rPr lang="en-US" dirty="0" smtClean="0"/>
                  <a:t>MAC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называется стойким </a:t>
                </a:r>
                <a:r>
                  <a:rPr lang="en-US" dirty="0" smtClean="0"/>
                  <a:t>MA</a:t>
                </a:r>
                <a:r>
                  <a:rPr lang="ru-RU" dirty="0" smtClean="0"/>
                  <a:t>С, если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𝑀𝐴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пренебрежимо малая величина.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2101" r="-52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7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649478" y="4901502"/>
            <a:ext cx="1295400" cy="145484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7831078" y="4901502"/>
                <a:ext cx="1295400" cy="1454847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831078" y="4901502"/>
                <a:ext cx="1295400" cy="1454847"/>
              </a:xfrm>
              <a:prstGeom prst="rect">
                <a:avLst/>
              </a:prstGeom>
              <a:blipFill rotWithShape="0">
                <a:blip r:embed="rId3"/>
                <a:stretch>
                  <a:fillRect t="-1660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21"/>
          <p:cNvGrpSpPr>
            <a:grpSpLocks/>
          </p:cNvGrpSpPr>
          <p:nvPr/>
        </p:nvGrpSpPr>
        <p:grpSpPr bwMode="auto">
          <a:xfrm>
            <a:off x="4002028" y="5116474"/>
            <a:ext cx="3771900" cy="400050"/>
            <a:chOff x="1776" y="1793"/>
            <a:chExt cx="2400" cy="336"/>
          </a:xfrm>
        </p:grpSpPr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6" y="1793"/>
                  <a:ext cx="34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1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6" y="1793"/>
                  <a:ext cx="344" cy="336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51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" name="Group 20"/>
          <p:cNvGrpSpPr>
            <a:grpSpLocks/>
          </p:cNvGrpSpPr>
          <p:nvPr/>
        </p:nvGrpSpPr>
        <p:grpSpPr bwMode="auto">
          <a:xfrm>
            <a:off x="4040128" y="5639016"/>
            <a:ext cx="3733800" cy="400051"/>
            <a:chOff x="1776" y="2107"/>
            <a:chExt cx="2352" cy="336"/>
          </a:xfrm>
        </p:grpSpPr>
        <p:sp>
          <p:nvSpPr>
            <p:cNvPr id="13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22" y="2107"/>
                  <a:ext cx="1143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←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p>
                        </m:s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4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22" y="2107"/>
                  <a:ext cx="1143" cy="33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515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5" name="Rectangle 18"/>
          <p:cNvSpPr>
            <a:spLocks noChangeArrowheads="1"/>
          </p:cNvSpPr>
          <p:nvPr/>
        </p:nvSpPr>
        <p:spPr bwMode="auto">
          <a:xfrm>
            <a:off x="2009718" y="4607626"/>
            <a:ext cx="7924800" cy="1920172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608419" y="5829788"/>
            <a:ext cx="41549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/>
              <a:t>…</a:t>
            </a:r>
            <a:endParaRPr lang="ru-RU" sz="2600" dirty="0"/>
          </a:p>
        </p:txBody>
      </p:sp>
      <p:sp>
        <p:nvSpPr>
          <p:cNvPr id="17" name="Line 5"/>
          <p:cNvSpPr>
            <a:spLocks noChangeShapeType="1"/>
          </p:cNvSpPr>
          <p:nvPr/>
        </p:nvSpPr>
        <p:spPr bwMode="auto">
          <a:xfrm>
            <a:off x="9934518" y="5639550"/>
            <a:ext cx="38609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 Box 6"/>
              <p:cNvSpPr txBox="1">
                <a:spLocks noChangeArrowheads="1"/>
              </p:cNvSpPr>
              <p:nvPr/>
            </p:nvSpPr>
            <p:spPr bwMode="auto">
              <a:xfrm>
                <a:off x="10149875" y="5209218"/>
                <a:ext cx="471365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sz="2400" i="1" dirty="0"/>
              </a:p>
            </p:txBody>
          </p:sp>
        </mc:Choice>
        <mc:Fallback xmlns="">
          <p:sp>
            <p:nvSpPr>
              <p:cNvPr id="18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149875" y="5209218"/>
                <a:ext cx="471365" cy="461665"/>
              </a:xfrm>
              <a:prstGeom prst="rect">
                <a:avLst/>
              </a:prstGeom>
              <a:blipFill rotWithShape="0">
                <a:blip r:embed="rId6"/>
                <a:stretch>
                  <a:fillRect r="-75325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/>
          <p:cNvSpPr txBox="1"/>
          <p:nvPr/>
        </p:nvSpPr>
        <p:spPr>
          <a:xfrm>
            <a:off x="5608419" y="4725210"/>
            <a:ext cx="41549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/>
              <a:t>…</a:t>
            </a:r>
            <a:endParaRPr lang="ru-RU" sz="2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 Box 13"/>
              <p:cNvSpPr txBox="1">
                <a:spLocks noChangeArrowheads="1"/>
              </p:cNvSpPr>
              <p:nvPr/>
            </p:nvSpPr>
            <p:spPr bwMode="auto">
              <a:xfrm>
                <a:off x="2966526" y="5522086"/>
                <a:ext cx="632609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i="1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20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66526" y="5522086"/>
                <a:ext cx="632609" cy="423129"/>
              </a:xfrm>
              <a:prstGeom prst="rect">
                <a:avLst/>
              </a:prstGeom>
              <a:blipFill rotWithShape="0">
                <a:blip r:embed="rId7"/>
                <a:stretch>
                  <a:fillRect l="-5825" r="-28155" b="-4492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762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Беспрификсные</a:t>
            </a:r>
            <a:r>
              <a:rPr lang="ru-RU" dirty="0" smtClean="0"/>
              <a:t> </a:t>
            </a:r>
            <a:r>
              <a:rPr lang="en-US" dirty="0" smtClean="0"/>
              <a:t>PRF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PRF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𝐶𝐵𝐶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– цепочка </a:t>
                </a:r>
                <a:r>
                  <a:rPr lang="en-US" dirty="0" smtClean="0"/>
                  <a:t>CBC </a:t>
                </a:r>
                <a:r>
                  <a:rPr lang="ru-RU" dirty="0" smtClean="0"/>
                  <a:t>с использованием </a:t>
                </a:r>
                <a:r>
                  <a:rPr lang="en-US" dirty="0" smtClean="0"/>
                  <a:t>PRF</a:t>
                </a:r>
                <a:r>
                  <a:rPr lang="ru-RU" dirty="0" smtClean="0"/>
                  <a:t>. В качестве значение используется последний элемент цепочки.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8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5175" y="2822925"/>
            <a:ext cx="5581650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306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Беспрификсные</a:t>
            </a:r>
            <a:r>
              <a:rPr lang="ru-RU" dirty="0"/>
              <a:t> </a:t>
            </a:r>
            <a:r>
              <a:rPr lang="en-US" dirty="0"/>
              <a:t>PRF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PRF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– </a:t>
                </a:r>
                <a:r>
                  <a:rPr lang="ru-RU" dirty="0"/>
                  <a:t>каскадная </a:t>
                </a:r>
                <a:r>
                  <a:rPr lang="ru-RU" dirty="0" smtClean="0"/>
                  <a:t>конструкция. Выход каждой итерации </a:t>
                </a:r>
                <a:r>
                  <a:rPr lang="en-US" dirty="0" smtClean="0"/>
                  <a:t>PRF</a:t>
                </a:r>
                <a:r>
                  <a:rPr lang="ru-RU" dirty="0" smtClean="0"/>
                  <a:t> используется к качестве ключа в следующей итерации </a:t>
                </a:r>
                <a:r>
                  <a:rPr lang="en-US" dirty="0" smtClean="0"/>
                  <a:t>PRF</a:t>
                </a:r>
                <a:r>
                  <a:rPr lang="ru-RU" dirty="0" smtClean="0"/>
                  <a:t>.</a:t>
                </a:r>
                <a:endParaRPr lang="ru-RU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9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4682" y="2801587"/>
            <a:ext cx="6238875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759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4455</TotalTime>
  <Words>1073</Words>
  <Application>Microsoft Office PowerPoint</Application>
  <PresentationFormat>Широкоэкранный</PresentationFormat>
  <Paragraphs>278</Paragraphs>
  <Slides>41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41</vt:i4>
      </vt:variant>
    </vt:vector>
  </HeadingPairs>
  <TitlesOfParts>
    <vt:vector size="48" baseType="lpstr">
      <vt:lpstr>Arial</vt:lpstr>
      <vt:lpstr>Calibri</vt:lpstr>
      <vt:lpstr>Calibri Light</vt:lpstr>
      <vt:lpstr>Cambria Math</vt:lpstr>
      <vt:lpstr>Consolas</vt:lpstr>
      <vt:lpstr>Symbol</vt:lpstr>
      <vt:lpstr>Тема Office</vt:lpstr>
      <vt:lpstr>Прикладная Криптография: Симметричные криптосистемы  MAC: схемы</vt:lpstr>
      <vt:lpstr>Тест.</vt:lpstr>
      <vt:lpstr>Тест.</vt:lpstr>
      <vt:lpstr>TIME </vt:lpstr>
      <vt:lpstr>Целостность сообщений</vt:lpstr>
      <vt:lpstr>Определение MAC</vt:lpstr>
      <vt:lpstr>Игра на стойкость MAC (chosen message attack)</vt:lpstr>
      <vt:lpstr>Беспрификсные PRF</vt:lpstr>
      <vt:lpstr>Беспрификсные PRF</vt:lpstr>
      <vt:lpstr>Беспрификсные PRF</vt:lpstr>
      <vt:lpstr>Построение стойкий PRF на основе беспификсных PRF</vt:lpstr>
      <vt:lpstr>Зашифрование выхода беспрификсной PRF</vt:lpstr>
      <vt:lpstr>Зашифрование выхода беспрификсной PRF</vt:lpstr>
      <vt:lpstr>Зашифрование выхода беспрификсной PRF</vt:lpstr>
      <vt:lpstr>Зашифрование выхода беспрификсной PRF</vt:lpstr>
      <vt:lpstr>Зашифрование выхода беспрификсной PRF</vt:lpstr>
      <vt:lpstr>ECBC MAC</vt:lpstr>
      <vt:lpstr>NMAC</vt:lpstr>
      <vt:lpstr>NMAC и ECBC MAC</vt:lpstr>
      <vt:lpstr>Беспрификсное кодирование</vt:lpstr>
      <vt:lpstr>Беспрификсное кодирование</vt:lpstr>
      <vt:lpstr>Беспрификсное кодирование</vt:lpstr>
      <vt:lpstr>Беспрификсное кодирование с рандомизацией</vt:lpstr>
      <vt:lpstr>Беспрификсное кодирование с рандомизацией</vt:lpstr>
      <vt:lpstr>Беспрификсное кодирование с рандомизацией</vt:lpstr>
      <vt:lpstr>MAC для сообщений, некратных длине блока</vt:lpstr>
      <vt:lpstr>Построение инъективных функций</vt:lpstr>
      <vt:lpstr>CMAC</vt:lpstr>
      <vt:lpstr>CMAC</vt:lpstr>
      <vt:lpstr>OMAC</vt:lpstr>
      <vt:lpstr>OMAC</vt:lpstr>
      <vt:lpstr>Trunkated CBC MAC</vt:lpstr>
      <vt:lpstr>PMAC</vt:lpstr>
      <vt:lpstr>PMAC</vt:lpstr>
      <vt:lpstr>Одноразовый MAC   (по аналогии с одноразовым блокнотом) </vt:lpstr>
      <vt:lpstr>Одноразовый MAC :  пример</vt:lpstr>
      <vt:lpstr>Одноразовый MAC ⇒ Многоразовый MAC</vt:lpstr>
      <vt:lpstr>Carter-Wegman MAC</vt:lpstr>
      <vt:lpstr>Poly1305</vt:lpstr>
      <vt:lpstr>Poly1305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Fasjeit</dc:creator>
  <cp:lastModifiedBy>Макаров Артем Олегович</cp:lastModifiedBy>
  <cp:revision>1276</cp:revision>
  <dcterms:created xsi:type="dcterms:W3CDTF">2018-08-24T12:25:18Z</dcterms:created>
  <dcterms:modified xsi:type="dcterms:W3CDTF">2023-11-29T08:41:59Z</dcterms:modified>
</cp:coreProperties>
</file>