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440" r:id="rId3"/>
    <p:sldId id="444" r:id="rId4"/>
    <p:sldId id="448" r:id="rId5"/>
    <p:sldId id="470" r:id="rId6"/>
    <p:sldId id="471" r:id="rId7"/>
    <p:sldId id="472" r:id="rId8"/>
    <p:sldId id="442" r:id="rId9"/>
    <p:sldId id="473" r:id="rId10"/>
    <p:sldId id="475" r:id="rId11"/>
    <p:sldId id="474" r:id="rId12"/>
    <p:sldId id="476" r:id="rId13"/>
    <p:sldId id="477" r:id="rId14"/>
    <p:sldId id="479" r:id="rId15"/>
    <p:sldId id="478" r:id="rId16"/>
    <p:sldId id="480" r:id="rId17"/>
    <p:sldId id="482" r:id="rId18"/>
    <p:sldId id="481" r:id="rId19"/>
    <p:sldId id="483" r:id="rId20"/>
    <p:sldId id="485" r:id="rId21"/>
    <p:sldId id="486" r:id="rId22"/>
    <p:sldId id="487" r:id="rId23"/>
    <p:sldId id="488" r:id="rId24"/>
    <p:sldId id="489" r:id="rId25"/>
    <p:sldId id="484" r:id="rId26"/>
    <p:sldId id="490" r:id="rId27"/>
    <p:sldId id="492" r:id="rId28"/>
    <p:sldId id="493" r:id="rId29"/>
    <p:sldId id="503" r:id="rId30"/>
    <p:sldId id="491" r:id="rId31"/>
    <p:sldId id="494" r:id="rId32"/>
    <p:sldId id="495" r:id="rId33"/>
    <p:sldId id="496" r:id="rId34"/>
    <p:sldId id="498" r:id="rId35"/>
    <p:sldId id="500" r:id="rId36"/>
    <p:sldId id="501" r:id="rId37"/>
    <p:sldId id="502" r:id="rId38"/>
    <p:sldId id="504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440"/>
            <p14:sldId id="444"/>
            <p14:sldId id="448"/>
            <p14:sldId id="470"/>
            <p14:sldId id="471"/>
            <p14:sldId id="472"/>
            <p14:sldId id="442"/>
          </p14:sldIdLst>
        </p14:section>
        <p14:section name="Зашифрование выхода беспрификсной PRF" id="{18788C7A-D9AB-44EB-970F-32D0872360AF}">
          <p14:sldIdLst>
            <p14:sldId id="473"/>
            <p14:sldId id="475"/>
            <p14:sldId id="474"/>
            <p14:sldId id="476"/>
            <p14:sldId id="477"/>
            <p14:sldId id="479"/>
            <p14:sldId id="478"/>
            <p14:sldId id="480"/>
          </p14:sldIdLst>
        </p14:section>
        <p14:section name="Беспрификсное кодирование" id="{029A8DA4-11FA-4457-93F3-BD1BED91405D}">
          <p14:sldIdLst>
            <p14:sldId id="482"/>
            <p14:sldId id="481"/>
            <p14:sldId id="483"/>
          </p14:sldIdLst>
        </p14:section>
        <p14:section name="Беспрификсное кодирование с рандомизацией" id="{CB1772CE-B57F-46D8-BBCB-F5C8D5D33337}">
          <p14:sldIdLst>
            <p14:sldId id="485"/>
            <p14:sldId id="486"/>
            <p14:sldId id="487"/>
            <p14:sldId id="488"/>
          </p14:sldIdLst>
        </p14:section>
        <p14:section name="Построение инъективных функций" id="{22013A09-DCFF-4593-A365-2AAE7B3D6844}">
          <p14:sldIdLst>
            <p14:sldId id="489"/>
          </p14:sldIdLst>
        </p14:section>
        <p14:section name="CMAC (OMAC)" id="{B6714CD6-A49F-4206-BF62-640A90904708}">
          <p14:sldIdLst>
            <p14:sldId id="484"/>
            <p14:sldId id="490"/>
            <p14:sldId id="492"/>
            <p14:sldId id="493"/>
            <p14:sldId id="503"/>
          </p14:sldIdLst>
        </p14:section>
        <p14:section name="PMAC" id="{C3080F1D-9C76-414C-8EA4-9C087EDA93DB}">
          <p14:sldIdLst>
            <p14:sldId id="491"/>
            <p14:sldId id="494"/>
          </p14:sldIdLst>
        </p14:section>
        <p14:section name="CW-mac" id="{0532A29F-7973-4F7E-84F6-C56353BBD596}">
          <p14:sldIdLst>
            <p14:sldId id="495"/>
            <p14:sldId id="496"/>
            <p14:sldId id="498"/>
            <p14:sldId id="500"/>
            <p14:sldId id="501"/>
            <p14:sldId id="502"/>
            <p14:sldId id="5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27.11.2022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the PRF</a:t>
            </a:r>
            <a:r>
              <a:rPr lang="en-US" baseline="0" dirty="0" smtClean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27.11.2022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27.11.2022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27.11.2022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27.11.2022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27.11.2022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MAC: </a:t>
            </a:r>
            <a:r>
              <a:rPr lang="ru-RU" dirty="0" smtClean="0"/>
              <a:t>схемы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</a:t>
            </a:r>
            <a:r>
              <a:rPr lang="ru-RU" smtClean="0"/>
              <a:t>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является </a:t>
                </a:r>
                <a:r>
                  <a:rPr lang="ru-RU" b="1" dirty="0" smtClean="0"/>
                  <a:t>расширяемой </a:t>
                </a:r>
                <a:r>
                  <a:rPr lang="en-US" b="1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PRF CBC </a:t>
                </a:r>
                <a:r>
                  <a:rPr lang="ru-RU" dirty="0" smtClean="0"/>
                  <a:t>и каскадной конструкции являются расширяемыми.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7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838200" y="2609534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функция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или каскадная конструкция то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расширяемая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определённая ранее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52" y="4889513"/>
            <a:ext cx="5569165" cy="18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Рассмотрим идею доказательства. Самая неочевидная часть результирующей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это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 Рассмотрим причину его появления.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противник запрашивает у оракула (претендента)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кодов аутентичности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сообщений. Так как размер области значений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то используя парадокс дней рождений за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r>
                  <a:rPr lang="ru-RU" dirty="0" smtClean="0"/>
                  <a:t> произойдёт коллизия, и итоговое значение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тоже даст коллизию. Т.е. мы нашли пару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расширяемая, то противник имея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фактически имеет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7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46" y="1695893"/>
            <a:ext cx="6227618" cy="46604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5073" y="1856252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 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10.2. </a:t>
                </a:r>
                <a:r>
                  <a:rPr lang="ru-RU" dirty="0" err="1" smtClean="0"/>
                  <a:t>Зашфированный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 MAC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𝐸𝐶𝐵𝐶</m:t>
                    </m:r>
                  </m:oMath>
                </a14:m>
                <a:r>
                  <a:rPr lang="ru-RU" dirty="0" smtClean="0"/>
                  <a:t>, зашифрованный с использованием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стойкая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𝐸𝐶𝐵𝐶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следствие </a:t>
                </a:r>
                <a:r>
                  <a:rPr lang="ru-RU" b="1" dirty="0" smtClean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42682" y="3360371"/>
            <a:ext cx="10511118" cy="13595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 smtClean="0"/>
                  <a:t>fpad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fpad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</a:t>
                </a:r>
                <a:r>
                  <a:rPr lang="en-US" dirty="0" smtClean="0"/>
                  <a:t> (</a:t>
                </a:r>
                <a:r>
                  <a:rPr lang="ru-RU" dirty="0" smtClean="0"/>
                  <a:t>например все 0).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использующая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следствие </a:t>
                </a:r>
                <a:r>
                  <a:rPr lang="ru-RU" b="1" dirty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6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 </a:t>
            </a:r>
            <a:r>
              <a:rPr lang="ru-RU" dirty="0" smtClean="0"/>
              <a:t>и </a:t>
            </a:r>
            <a:r>
              <a:rPr lang="en-US" dirty="0" smtClean="0"/>
              <a:t>ECBC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Рассмотренные конструкции являются стойкими </a:t>
            </a:r>
            <a:r>
              <a:rPr lang="en-US" dirty="0" smtClean="0"/>
              <a:t>PRF </a:t>
            </a:r>
            <a:r>
              <a:rPr lang="ru-RU" dirty="0" smtClean="0"/>
              <a:t>и следовательно стойкими </a:t>
            </a:r>
            <a:r>
              <a:rPr lang="en-US" dirty="0" smtClean="0"/>
              <a:t>MAC</a:t>
            </a:r>
            <a:endParaRPr lang="ru-RU" dirty="0"/>
          </a:p>
          <a:p>
            <a:r>
              <a:rPr lang="ru-RU" dirty="0" smtClean="0"/>
              <a:t>Нет необходимости знать длину сообщения заранее, можно обновлять полученное значение </a:t>
            </a:r>
            <a:r>
              <a:rPr lang="en-US" dirty="0" smtClean="0"/>
              <a:t>MAC </a:t>
            </a:r>
            <a:r>
              <a:rPr lang="ru-RU" dirty="0" smtClean="0"/>
              <a:t>при получении новых блоков сообщения, не дожидаясь получения сообщения целиком</a:t>
            </a:r>
          </a:p>
          <a:p>
            <a:r>
              <a:rPr lang="ru-RU" dirty="0" smtClean="0"/>
              <a:t>Можно использовать для сообщений произвольной длинны, </a:t>
            </a:r>
            <a:r>
              <a:rPr lang="ru-RU" b="1" dirty="0" smtClean="0"/>
              <a:t>кратной размеру блока </a:t>
            </a:r>
            <a:r>
              <a:rPr lang="en-US" dirty="0" smtClean="0"/>
              <a:t>PRF (</a:t>
            </a:r>
            <a:r>
              <a:rPr lang="ru-RU" dirty="0" smtClean="0"/>
              <a:t>чаще всего – блочного шифра)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3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4343889"/>
            <a:ext cx="10515600" cy="1281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Беспрификсное</a:t>
            </a:r>
            <a:r>
              <a:rPr lang="ru-RU" dirty="0" smtClean="0"/>
              <a:t> кодирование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Цель – закодировать «префиксные строки» в </a:t>
                </a:r>
                <a:r>
                  <a:rPr lang="ru-RU" dirty="0" err="1" smtClean="0"/>
                  <a:t>беспрификсные</a:t>
                </a:r>
                <a:r>
                  <a:rPr lang="ru-RU" dirty="0" smtClean="0"/>
                  <a:t>, для использования в </a:t>
                </a:r>
                <a:r>
                  <a:rPr lang="ru-RU" dirty="0" err="1" smtClean="0"/>
                  <a:t>беспрификсных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для получения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непустых строк, длины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элементов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Ф</a:t>
                </a:r>
                <a:r>
                  <a:rPr lang="ru-RU" dirty="0" smtClean="0"/>
                  <a:t>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ru-RU" dirty="0" smtClean="0"/>
                  <a:t> называется </a:t>
                </a:r>
                <a:r>
                  <a:rPr lang="ru-RU" dirty="0" err="1" smtClean="0"/>
                  <a:t>беспрификсным</a:t>
                </a:r>
                <a:r>
                  <a:rPr lang="ru-RU" dirty="0" smtClean="0"/>
                  <a:t> кодированием,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инъективна и множество элементов из образа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множество.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кодирование,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Очевидно следует из определения беспрификсной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 rotWithShape="0">
                <a:blip r:embed="rId2"/>
                <a:stretch>
                  <a:fillRect l="-1043" t="-2016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7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Метод 1. Добавление длины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Метод 2. «Остановочные биты»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Очевидна</a:t>
                </a:r>
                <a:r>
                  <a:rPr lang="ru-RU" dirty="0" smtClean="0"/>
                  <a:t> инъективность и беспрификсность образа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2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Позволяет использовать </a:t>
            </a:r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в качестве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Добавление длины сообщения увеличивает длину сообщений как входа для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r>
              <a:rPr lang="ru-RU" dirty="0" smtClean="0"/>
              <a:t>, так как </a:t>
            </a:r>
            <a:r>
              <a:rPr lang="ru-RU" dirty="0" err="1" smtClean="0"/>
              <a:t>беспрификсное</a:t>
            </a:r>
            <a:r>
              <a:rPr lang="ru-RU" dirty="0" smtClean="0"/>
              <a:t> кодирование – избыточно. </a:t>
            </a:r>
          </a:p>
          <a:p>
            <a:r>
              <a:rPr lang="ru-RU" dirty="0"/>
              <a:t>Добавление </a:t>
            </a:r>
            <a:r>
              <a:rPr lang="ru-RU" dirty="0" smtClean="0"/>
              <a:t>длины к сообщению не позволяет использовать </a:t>
            </a:r>
            <a:r>
              <a:rPr lang="en-US" dirty="0" smtClean="0"/>
              <a:t>MAC </a:t>
            </a:r>
            <a:r>
              <a:rPr lang="ru-RU" dirty="0" smtClean="0"/>
              <a:t>в поточном режиме (когда сообщение передаётся по частям), так как длина сообщения заранее не известна</a:t>
            </a:r>
          </a:p>
          <a:p>
            <a:r>
              <a:rPr lang="ru-RU" dirty="0"/>
              <a:t>Так как в основном используются блочные шифры – добавление данных </a:t>
            </a:r>
            <a:r>
              <a:rPr lang="ru-RU" dirty="0" err="1"/>
              <a:t>беспрификсным</a:t>
            </a:r>
            <a:r>
              <a:rPr lang="ru-RU" dirty="0"/>
              <a:t> кодирование означает добавление </a:t>
            </a:r>
            <a:r>
              <a:rPr lang="ru-RU" dirty="0" smtClean="0"/>
              <a:t>лишних блоков</a:t>
            </a:r>
          </a:p>
          <a:p>
            <a:r>
              <a:rPr lang="ru-RU" dirty="0" smtClean="0"/>
              <a:t>Использование «остановочных битов» также увеличивает длину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0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Задача – обеспечить целостность сообщений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при передаче</a:t>
                </a:r>
              </a:p>
              <a:p>
                <a:r>
                  <a:rPr lang="ru-RU" dirty="0" smtClean="0"/>
                  <a:t>Обеспечиваем только </a:t>
                </a:r>
                <a:r>
                  <a:rPr lang="ru-RU" b="1" dirty="0" smtClean="0"/>
                  <a:t>целостность</a:t>
                </a:r>
                <a:r>
                  <a:rPr lang="ru-RU" dirty="0" smtClean="0"/>
                  <a:t>, сообщения предполагаются открытыми</a:t>
                </a:r>
              </a:p>
              <a:p>
                <a:r>
                  <a:rPr lang="ru-RU" dirty="0" smtClean="0"/>
                  <a:t>Основная идея – создать небольшую по длине величину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(tag, </a:t>
                </a:r>
                <a:r>
                  <a:rPr lang="ru-RU" dirty="0" smtClean="0"/>
                  <a:t>метка) на основе сообщения, и передать данную величину вместе с сообщением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На стороне получателя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вычисляется для полученного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производится сравнение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В случае равенства полагается, что целостность сообщения не нарушена.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4607626"/>
            <a:ext cx="7940439" cy="22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(т.е.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ru-RU" dirty="0" smtClean="0"/>
                  <a:t> отношение «</a:t>
                </a:r>
                <a:r>
                  <a:rPr lang="ru-RU" dirty="0" err="1" smtClean="0"/>
                  <a:t>префиксности</a:t>
                </a:r>
                <a:r>
                  <a:rPr lang="ru-RU" dirty="0" smtClean="0"/>
                  <a:t>»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действительное число,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 smtClean="0"/>
                  <a:t>. Вероятностное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префиксное кодирование это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вероятность рассматривается при случайном равновероятном выборе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548242"/>
            <a:ext cx="10515600" cy="1605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</a:t>
                </a:r>
                <a:r>
                  <a:rPr lang="ru-RU" dirty="0" smtClean="0"/>
                  <a:t>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Определим</a:t>
                </a:r>
                <a:r>
                  <a:rPr lang="en-US" dirty="0" smtClean="0"/>
                  <a:t> 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10.5.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беспрификсная</a:t>
                </a:r>
                <a:r>
                  <a:rPr lang="ru-RU" dirty="0"/>
                  <a:t> </a:t>
                </a:r>
                <a:r>
                  <a:rPr lang="en-US" dirty="0" smtClean="0"/>
                  <a:t>PRF,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𝑝𝑟𝑓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введённая выше – стойкая </a:t>
                </a:r>
                <a:r>
                  <a:rPr lang="en-US" dirty="0" smtClean="0"/>
                  <a:t>PRF: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9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825625"/>
            <a:ext cx="6867897" cy="49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ru-RU" dirty="0" smtClean="0"/>
              <a:t>для сообщений, некратных длине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схемы были применимы только для сообщений длины кратных длине блока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блочного шифра).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инъекция. Определим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10.6.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введённая выше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очевидно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3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инъективных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входное сообщение имеет длину не кратную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добавить 10…00 до длинны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Иначе – добавить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Инъективна и обратима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44" y="4899032"/>
            <a:ext cx="8021698" cy="14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8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NIST</a:t>
            </a:r>
            <a:endParaRPr lang="ru-RU" dirty="0" smtClean="0"/>
          </a:p>
          <a:p>
            <a:r>
              <a:rPr lang="ru-RU" dirty="0" smtClean="0"/>
              <a:t>Один из наиболее популярных алгоритмов вычисления </a:t>
            </a:r>
            <a:r>
              <a:rPr lang="en-US" dirty="0" smtClean="0"/>
              <a:t>MAC (</a:t>
            </a:r>
            <a:r>
              <a:rPr lang="ru-RU" dirty="0" smtClean="0"/>
              <a:t>самый популярных после </a:t>
            </a:r>
            <a:r>
              <a:rPr lang="en-US" dirty="0" smtClean="0"/>
              <a:t>HMAC)</a:t>
            </a:r>
            <a:endParaRPr lang="ru-RU" dirty="0" smtClean="0"/>
          </a:p>
          <a:p>
            <a:r>
              <a:rPr lang="ru-RU" dirty="0" smtClean="0"/>
              <a:t>Использует три различных ключа (могут быть выработаны на основе одного ключа)</a:t>
            </a:r>
          </a:p>
          <a:p>
            <a:r>
              <a:rPr lang="ru-RU" dirty="0" smtClean="0"/>
              <a:t>Текущее название алгоритма, описываемое стандартом – </a:t>
            </a:r>
            <a:r>
              <a:rPr lang="en-US" dirty="0" smtClean="0"/>
              <a:t>OMAC</a:t>
            </a:r>
            <a:r>
              <a:rPr lang="ru-RU" dirty="0" smtClean="0"/>
              <a:t> (до этого – </a:t>
            </a:r>
            <a:r>
              <a:rPr lang="en-US" smtClean="0"/>
              <a:t>TMAC).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1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0" y="1976004"/>
            <a:ext cx="9589139" cy="41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текущей вариации (</a:t>
                </a:r>
                <a:r>
                  <a:rPr lang="en-US" dirty="0"/>
                  <a:t>OMAC)</a:t>
                </a:r>
                <a:r>
                  <a:rPr lang="ru-RU" dirty="0"/>
                  <a:t> использует единственный ключ для генерации этих трех </a:t>
                </a:r>
                <a:r>
                  <a:rPr lang="ru-RU" dirty="0" smtClean="0"/>
                  <a:t>ключей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некоторой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3" y="2876408"/>
            <a:ext cx="8688079" cy="2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Фактически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получения трех ключей </a:t>
                </a:r>
                <a:r>
                  <a:rPr lang="ru-RU" dirty="0"/>
                  <a:t>реализуется умножение в кольце </a:t>
                </a:r>
                <a:r>
                  <a:rPr lang="ru-RU" dirty="0" smtClean="0"/>
                  <a:t>многочленов на некоторую константу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4" y="3182144"/>
            <a:ext cx="8567400" cy="2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Trunkated</a:t>
            </a:r>
            <a:r>
              <a:rPr lang="en-US" dirty="0" smtClean="0"/>
              <a:t> 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– не дать противнику возможность воспользоваться </a:t>
            </a:r>
            <a:r>
              <a:rPr lang="en-US" dirty="0" smtClean="0"/>
              <a:t>MAC </a:t>
            </a:r>
            <a:r>
              <a:rPr lang="ru-RU" dirty="0" smtClean="0"/>
              <a:t>для осуществления префиксной атаки.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 части кода аутентичности. Используется в ГОСТ 28147-98</a:t>
            </a:r>
          </a:p>
          <a:p>
            <a:pPr marL="0" indent="0">
              <a:buNone/>
            </a:pPr>
            <a:r>
              <a:rPr lang="ru-RU" dirty="0" smtClean="0"/>
              <a:t>Оптимально использовать половину исходного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Основной недостаток – фактически понижаем</a:t>
            </a:r>
            <a:r>
              <a:rPr lang="en-US" dirty="0" smtClean="0"/>
              <a:t> </a:t>
            </a:r>
            <a:r>
              <a:rPr lang="ru-RU" dirty="0" smtClean="0"/>
              <a:t>достижимый параметр стойкости в 2 раза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42" y="4425722"/>
            <a:ext cx="9354915" cy="24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пара эффективных алгоритмов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выработки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/>
                  <a:t> – алгоритм проверки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множество сообщений,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ключей,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 – множество кодов аутентичности (меток). Тогда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- вероятностный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детерминированный алгоритм, вычисляющий результат проверки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Свойство корректности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4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PMAC – </a:t>
            </a:r>
            <a:r>
              <a:rPr lang="ru-RU" dirty="0" smtClean="0"/>
              <a:t>параллельный </a:t>
            </a:r>
            <a:r>
              <a:rPr lang="en-US" dirty="0" smtClean="0"/>
              <a:t>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Возможность добавлять и удалять блоки из итогового значения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Основная идея – использование «различных» ключей для каждого блока, полученных через умножение в кольце многочленов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Возможность вычислять </a:t>
            </a:r>
            <a:r>
              <a:rPr lang="en-US" dirty="0" smtClean="0"/>
              <a:t>MAC </a:t>
            </a:r>
            <a:r>
              <a:rPr lang="ru-RU" dirty="0" smtClean="0"/>
              <a:t>параллельно для всех блоков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Был патентован (США), разрешено бесплатное использование в образовательных и </a:t>
            </a:r>
            <a:r>
              <a:rPr lang="en-US" dirty="0" smtClean="0"/>
              <a:t>open-sour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ru-RU" dirty="0" smtClean="0"/>
              <a:t>проектах. В настоящий момент </a:t>
            </a:r>
            <a:r>
              <a:rPr lang="ru-RU" smtClean="0"/>
              <a:t>патент истёк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2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862" y="374759"/>
            <a:ext cx="6804561" cy="59815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598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477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Одноразовый </a:t>
            </a:r>
            <a:r>
              <a:rPr lang="en-US" dirty="0" smtClean="0"/>
              <a:t>MAC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600" dirty="0" smtClean="0"/>
              <a:t>(</a:t>
            </a:r>
            <a:r>
              <a:rPr lang="ru-RU" sz="3600" dirty="0" smtClean="0"/>
              <a:t>по аналогии с одноразовым блокнотом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/>
                  <a:t>Введём игру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spcBef>
                    <a:spcPct val="1000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4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 smtClean="0"/>
                  <a:t>стойкий одноразовый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  <a:blipFill>
                <a:blip r:embed="rId2"/>
                <a:stretch>
                  <a:fillRect l="-1000" t="-1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9304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88392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36801" y="2360613"/>
            <a:ext cx="85632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i="1" dirty="0" err="1"/>
              <a:t>k</a:t>
            </a:r>
            <a:r>
              <a:rPr lang="en-US" sz="2667" dirty="0" err="1">
                <a:sym typeface="Symbol" charset="0"/>
              </a:rPr>
              <a:t></a:t>
            </a:r>
            <a:r>
              <a:rPr lang="en-US" sz="2667" i="1" dirty="0" err="1">
                <a:sym typeface="Symbol" charset="0"/>
              </a:rPr>
              <a:t>K</a:t>
            </a:r>
            <a:endParaRPr lang="en-US" sz="2667" b="1" i="1" dirty="0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3759200" y="2895605"/>
            <a:ext cx="5080000" cy="503238"/>
            <a:chOff x="1776" y="1968"/>
            <a:chExt cx="2400" cy="317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0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(</a:t>
              </a:r>
              <a:r>
                <a:rPr lang="en-US" sz="2667" i="1" dirty="0" err="1"/>
                <a:t>m</a:t>
              </a:r>
              <a:r>
                <a:rPr lang="en-US" sz="2667" dirty="0" err="1"/>
                <a:t>,</a:t>
              </a:r>
              <a:r>
                <a:rPr lang="en-US" sz="2667" i="1" dirty="0" err="1"/>
                <a:t>t</a:t>
              </a:r>
              <a:r>
                <a:rPr lang="en-US" sz="2667" dirty="0"/>
                <a:t>)</a:t>
              </a:r>
              <a:endParaRPr lang="en-US" sz="2667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016000" y="1701800"/>
            <a:ext cx="105664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3657600" y="1701802"/>
            <a:ext cx="5080000" cy="508000"/>
            <a:chOff x="1776" y="1968"/>
            <a:chExt cx="2400" cy="320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59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 </a:t>
              </a:r>
              <a:r>
                <a:rPr lang="en-US" sz="2667" i="1" dirty="0">
                  <a:sym typeface="Symbol" charset="0"/>
                </a:rPr>
                <a:t>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657600" y="2235205"/>
            <a:ext cx="4978400" cy="503238"/>
            <a:chOff x="1728" y="1854"/>
            <a:chExt cx="2352" cy="317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89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t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</a:t>
              </a:r>
              <a:r>
                <a:rPr lang="en-US" sz="2667" dirty="0"/>
                <a:t> </a:t>
              </a:r>
              <a:r>
                <a:rPr lang="en-US" sz="2667" i="1" dirty="0"/>
                <a:t>S</a:t>
              </a:r>
              <a:r>
                <a:rPr lang="en-US" sz="2667" dirty="0"/>
                <a:t>(</a:t>
              </a:r>
              <a:r>
                <a:rPr lang="en-US" sz="2667" i="1" dirty="0"/>
                <a:t>k</a:t>
              </a:r>
              <a:r>
                <a:rPr lang="en-US" sz="2667" dirty="0"/>
                <a:t>,</a:t>
              </a:r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1259418" y="3936999"/>
            <a:ext cx="7679270" cy="1119186"/>
            <a:chOff x="595" y="2638"/>
            <a:chExt cx="3628" cy="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667" b="1" i="1" dirty="0"/>
                    <a:t>b</a:t>
                  </a:r>
                  <a:r>
                    <a:rPr lang="en-US" sz="2667" dirty="0"/>
                    <a:t>=1    </a:t>
                  </a:r>
                  <a:r>
                    <a:rPr lang="ru-RU" sz="2667" dirty="0" smtClean="0"/>
                    <a:t>если</a:t>
                  </a:r>
                  <a:r>
                    <a:rPr lang="en-US" sz="2667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sz="2667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667" dirty="0" smtClean="0"/>
                    <a:t>   </a:t>
                  </a:r>
                  <a:r>
                    <a:rPr lang="en-US" sz="2667" dirty="0"/>
                    <a:t>and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≠  (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𝑚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,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𝑡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)</m:t>
                      </m:r>
                    </m:oMath>
                  </a14:m>
                  <a:endParaRPr lang="en-US" sz="2667" dirty="0">
                    <a:sym typeface="Symbol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667" b="1" i="1" dirty="0">
                      <a:sym typeface="Symbol" charset="0"/>
                    </a:rPr>
                    <a:t>b</a:t>
                  </a:r>
                  <a:r>
                    <a:rPr lang="en-US" sz="2667" dirty="0">
                      <a:sym typeface="Symbol" charset="0"/>
                    </a:rPr>
                    <a:t>=0   </a:t>
                  </a:r>
                  <a:r>
                    <a:rPr lang="ru-RU" sz="2667" dirty="0" smtClean="0">
                      <a:sym typeface="Symbol" charset="0"/>
                    </a:rPr>
                    <a:t>иначе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56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blipFill>
                  <a:blip r:embed="rId3"/>
                  <a:stretch>
                    <a:fillRect l="-1521" t="-5464" b="-81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4662" y="3336931"/>
            <a:ext cx="404278" cy="707662"/>
            <a:chOff x="1775617" y="2433910"/>
            <a:chExt cx="303209" cy="53074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775617" y="2433910"/>
              <a:ext cx="303209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i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</a:t>
            </a:r>
            <a:r>
              <a:rPr lang="en-US" dirty="0"/>
              <a:t>MAC :  </a:t>
            </a:r>
            <a:r>
              <a:rPr lang="ru-RU" dirty="0" smtClean="0"/>
              <a:t>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Стойкий против любых (не только эффективных) противников</a:t>
                </a:r>
                <a:endParaRPr lang="en-US" dirty="0" smtClean="0"/>
              </a:p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пример (хоть и не больше) -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2128+51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=  </m:t>
                      </m:r>
                      <m:r>
                        <a:rPr lang="en-US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  <a:blipFill>
                <a:blip r:embed="rId2"/>
                <a:stretch>
                  <a:fillRect l="-923" t="-1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Одноразовый</a:t>
            </a:r>
            <a:r>
              <a:rPr lang="en-US" dirty="0" smtClean="0"/>
              <a:t> MAC ⇒ </a:t>
            </a:r>
            <a:r>
              <a:rPr lang="ru-RU" dirty="0" smtClean="0"/>
              <a:t>Многоразовый</a:t>
            </a:r>
            <a:r>
              <a:rPr lang="en-US" dirty="0" smtClean="0"/>
              <a:t>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 одноразовый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 smtClean="0"/>
                  <a:t> 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Carter-</a:t>
                </a:r>
                <a:r>
                  <a:rPr lang="en-US" dirty="0" err="1" smtClean="0"/>
                  <a:t>Wegman</a:t>
                </a:r>
                <a:r>
                  <a:rPr lang="en-US" dirty="0" smtClean="0"/>
                  <a:t> MAC:   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Является недетерминированным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  <a:blipFill rotWithShape="0">
                <a:blip r:embed="rId3"/>
                <a:stretch>
                  <a:fillRect l="-964" t="-1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911460" y="2417514"/>
            <a:ext cx="2156281" cy="934413"/>
            <a:chOff x="7522713" y="918440"/>
            <a:chExt cx="1617212" cy="700810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865613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1901" y="918440"/>
              <a:ext cx="1558024" cy="51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Быстрая,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Длинный вход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8257" y="2397922"/>
            <a:ext cx="2093203" cy="934413"/>
            <a:chOff x="5730148" y="1755272"/>
            <a:chExt cx="1569902" cy="700809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0148" y="1755272"/>
              <a:ext cx="1569902" cy="511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Медленная,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Короткий вход</a:t>
              </a:r>
              <a:endParaRPr lang="en-US" sz="2400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509" y="4495958"/>
            <a:ext cx="5673499" cy="20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Carter-</a:t>
            </a:r>
            <a:r>
              <a:rPr lang="en-US" dirty="0" err="1"/>
              <a:t>Wegman</a:t>
            </a:r>
            <a:r>
              <a:rPr lang="en-US" dirty="0"/>
              <a:t>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89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быстрые современные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VMAC</a:t>
            </a:r>
          </a:p>
          <a:p>
            <a:r>
              <a:rPr lang="en-US" dirty="0" smtClean="0"/>
              <a:t>UMAC</a:t>
            </a:r>
          </a:p>
          <a:p>
            <a:r>
              <a:rPr lang="en-US" dirty="0" smtClean="0"/>
              <a:t>Poly1305-AES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Poly1305: 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сообщение,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(округление сверху)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dirty="0" smtClean="0"/>
                  <a:t> не делит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Простыми словами – дополнить каждые 16 байт до 17, добавляя 1. Если не хватает до 16 байт – добавить 100…000 чтоб хватало.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  <a:blipFill>
                <a:blip r:embed="rId2"/>
                <a:stretch>
                  <a:fillRect l="-1043" t="-2635" r="-406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34" y="261440"/>
            <a:ext cx="4692114" cy="65965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Poly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1305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130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ru-RU" b="0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i="1" dirty="0" smtClean="0"/>
                  <a:t> – </a:t>
                </a:r>
                <a:r>
                  <a:rPr lang="en-US" b="0" dirty="0" smtClean="0"/>
                  <a:t>nonce</a:t>
                </a:r>
                <a:r>
                  <a:rPr lang="ru-RU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</m:t>
                        </m:r>
                      </m:sup>
                    </m:sSup>
                  </m:oMath>
                </a14:m>
                <a:r>
                  <a:rPr lang="ru-RU" b="0" dirty="0" smtClean="0"/>
                  <a:t> - ключ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– подписываемое сообщение.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 (некоторые биты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просто выставляются константами в 0 или 1. Возможно использование полностью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для увеличения параметра стойкости до 128 бит, но снижения производительности)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130</m:t>
                        </m:r>
                      </m:sup>
                    </m:sSup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ru-RU" dirty="0" smtClean="0"/>
                  <a:t> – выбранное простое число </a:t>
                </a:r>
              </a:p>
              <a:p>
                <a:r>
                  <a:rPr lang="ru-RU" dirty="0" smtClean="0"/>
                  <a:t>106 бит стойкости</a:t>
                </a:r>
                <a:r>
                  <a:rPr lang="en-US" dirty="0" smtClean="0"/>
                  <a:t> (</a:t>
                </a:r>
                <a:r>
                  <a:rPr lang="ru-RU" dirty="0" smtClean="0"/>
                  <a:t>число случайный бит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  <a:blipFill>
                <a:blip r:embed="rId3"/>
                <a:stretch>
                  <a:fillRect l="-1256" r="-1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картинка слева предполагает, что правая часть ключа </a:t>
                </a:r>
                <a:r>
                  <a:rPr lang="en-US" dirty="0" smtClean="0"/>
                  <a:t>Poly1305</a:t>
                </a:r>
                <a:r>
                  <a:rPr lang="ru-RU" dirty="0" smtClean="0"/>
                  <a:t> уже получена ранее как выход некоторой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вычисленной от некоторого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поэтому явного вычисления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нет.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используется не только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, но и </a:t>
                </a:r>
                <a:r>
                  <a:rPr lang="en-US" dirty="0" smtClean="0"/>
                  <a:t>ChaCha20 (</a:t>
                </a:r>
                <a:r>
                  <a:rPr lang="ru-RU" dirty="0" smtClean="0"/>
                  <a:t>обычно в рамках построения аутентифицированного шифрования </a:t>
                </a:r>
                <a:r>
                  <a:rPr lang="en-US" dirty="0" err="1"/>
                  <a:t>ChaCha</a:t>
                </a:r>
                <a:r>
                  <a:rPr lang="en-US" dirty="0"/>
                  <a:t> 20 – Poly </a:t>
                </a:r>
                <a:r>
                  <a:rPr lang="en-US" dirty="0" smtClean="0"/>
                  <a:t>1305</a:t>
                </a:r>
                <a:r>
                  <a:rPr lang="ru-RU" dirty="0" smtClean="0"/>
                  <a:t>) </a:t>
                </a:r>
                <a:endParaRPr lang="ru-RU" dirty="0"/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  <a:blipFill>
                <a:blip r:embed="rId2"/>
                <a:stretch>
                  <a:fillRect l="-2266" t="-1687" r="-1983" b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215"/>
            <a:ext cx="7636702" cy="53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 </a:t>
            </a:r>
            <a:r>
              <a:rPr lang="en-US" dirty="0" smtClean="0"/>
              <a:t>MAC</a:t>
            </a:r>
            <a:br>
              <a:rPr lang="en-US" dirty="0" smtClean="0"/>
            </a:br>
            <a:r>
              <a:rPr lang="ru-RU" dirty="0"/>
              <a:t>(</a:t>
            </a:r>
            <a:r>
              <a:rPr lang="en-US" dirty="0"/>
              <a:t>chosen message attack)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побеждает в игре, если пара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верная пара сообщение –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].</a:t>
                </a:r>
              </a:p>
              <a:p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стойким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53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цепочка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 использованием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 В качестве значение используется последний элемент цепочки.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822925"/>
            <a:ext cx="5581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каскадная </a:t>
                </a:r>
                <a:r>
                  <a:rPr lang="ru-RU" dirty="0" smtClean="0"/>
                  <a:t>конструкция. Выход каждой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используется к качестве ключа в следующей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82" y="2801587"/>
            <a:ext cx="6238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35730"/>
            <a:ext cx="10515600" cy="1852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9.3.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стойкой </a:t>
                </a:r>
                <a:r>
                  <a:rPr lang="ru-RU" dirty="0" err="1" smtClean="0"/>
                  <a:t>беспрификсной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для любого </a:t>
                </a:r>
                <a:r>
                  <a:rPr lang="ru-RU" dirty="0" err="1" smtClean="0"/>
                  <a:t>беспрификсного</a:t>
                </a:r>
                <a:r>
                  <a:rPr lang="ru-RU" dirty="0" smtClean="0"/>
                  <a:t>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существует противник в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9.4</a:t>
                </a:r>
                <a:r>
                  <a:rPr lang="ru-RU" dirty="0" smtClean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PRF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стойкой </a:t>
                </a:r>
                <a:r>
                  <a:rPr lang="ru-RU" dirty="0" err="1"/>
                  <a:t>беспрификсной</a:t>
                </a:r>
                <a:r>
                  <a:rPr lang="ru-RU" dirty="0"/>
                  <a:t> </a:t>
                </a:r>
                <a:r>
                  <a:rPr lang="en-US" dirty="0"/>
                  <a:t>PRF</a:t>
                </a:r>
                <a:r>
                  <a:rPr lang="ru-RU" dirty="0"/>
                  <a:t>, причём для любого </a:t>
                </a:r>
                <a:r>
                  <a:rPr lang="ru-RU" dirty="0" err="1"/>
                  <a:t>беспрификсного</a:t>
                </a:r>
                <a:r>
                  <a:rPr lang="ru-RU" dirty="0"/>
                  <a:t> противника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существует противник в игре на </a:t>
                </a:r>
                <a:r>
                  <a:rPr lang="en-US" dirty="0"/>
                  <a:t>PRF</a:t>
                </a:r>
                <a:r>
                  <a:rPr lang="ru-RU" dirty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стойкий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беспификсных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ru-RU" dirty="0" smtClean="0"/>
              <a:t>Рассмотрим 3 способа построения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беспрификсных</a:t>
            </a:r>
            <a:r>
              <a:rPr lang="ru-RU" dirty="0" smtClean="0"/>
              <a:t>  </a:t>
            </a:r>
            <a:r>
              <a:rPr lang="en-US" dirty="0" smtClean="0"/>
              <a:t>PRF:</a:t>
            </a:r>
          </a:p>
          <a:p>
            <a:pPr marL="342900" lvl="1" indent="-342900"/>
            <a:r>
              <a:rPr lang="ru-RU" sz="2400" dirty="0" err="1" smtClean="0"/>
              <a:t>Зашифрование</a:t>
            </a:r>
            <a:r>
              <a:rPr lang="ru-RU" sz="2400" dirty="0" smtClean="0"/>
              <a:t> выхода</a:t>
            </a:r>
            <a:r>
              <a:rPr lang="en-US" sz="2400" dirty="0" smtClean="0"/>
              <a:t> </a:t>
            </a:r>
            <a:r>
              <a:rPr lang="ru-RU" sz="2400" dirty="0" err="1" smtClean="0"/>
              <a:t>беспрификсной</a:t>
            </a:r>
            <a:r>
              <a:rPr lang="ru-RU" sz="2400" dirty="0" smtClean="0"/>
              <a:t> </a:t>
            </a:r>
            <a:r>
              <a:rPr lang="en-US" sz="2400" dirty="0" smtClean="0"/>
              <a:t>PRF</a:t>
            </a:r>
            <a:r>
              <a:rPr lang="en-US" dirty="0" smtClean="0"/>
              <a:t>: </a:t>
            </a:r>
            <a:r>
              <a:rPr lang="ru-RU" dirty="0" err="1" smtClean="0"/>
              <a:t>зашифрование</a:t>
            </a:r>
            <a:r>
              <a:rPr lang="ru-RU" dirty="0" smtClean="0"/>
              <a:t> выхода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 с использованием другой </a:t>
            </a:r>
            <a:r>
              <a:rPr lang="en-US" dirty="0" smtClean="0"/>
              <a:t>PRF</a:t>
            </a:r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</a:t>
            </a:r>
            <a:r>
              <a:rPr lang="ru-RU" sz="2400" dirty="0" smtClean="0"/>
              <a:t>одирование</a:t>
            </a:r>
            <a:r>
              <a:rPr lang="en-US" sz="2400" dirty="0" smtClean="0"/>
              <a:t>: </a:t>
            </a:r>
            <a:r>
              <a:rPr lang="ru-RU" sz="2400" dirty="0" smtClean="0"/>
              <a:t>преобразовать входные данные так, чтобы все они были </a:t>
            </a:r>
            <a:r>
              <a:rPr lang="ru-RU" sz="2400" dirty="0" err="1" smtClean="0"/>
              <a:t>беспрификсными</a:t>
            </a:r>
            <a:endParaRPr lang="ru-RU" sz="2400" dirty="0" smtClean="0"/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кодирование с рандомизацией</a:t>
            </a:r>
            <a:r>
              <a:rPr lang="en-US" dirty="0" smtClean="0"/>
              <a:t>: CMAC</a:t>
            </a:r>
            <a:endParaRPr lang="ru-RU" sz="2400" dirty="0" smtClean="0"/>
          </a:p>
          <a:p>
            <a:pPr marL="342900" lvl="1" indent="-342900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PRF: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21" y="3241963"/>
            <a:ext cx="7485848" cy="24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8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</TotalTime>
  <Words>960</Words>
  <Application>Microsoft Office PowerPoint</Application>
  <PresentationFormat>Широкоэкранный</PresentationFormat>
  <Paragraphs>257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MAC: схемы</vt:lpstr>
      <vt:lpstr>Целостность сообщений</vt:lpstr>
      <vt:lpstr>Определение MAC</vt:lpstr>
      <vt:lpstr>Игра на стойкость MAC (chosen message attack)</vt:lpstr>
      <vt:lpstr>Беспрификсные PRF</vt:lpstr>
      <vt:lpstr>Беспрификсные PRF</vt:lpstr>
      <vt:lpstr>Беспрификсные PRF</vt:lpstr>
      <vt:lpstr>Построение стойкий PRF на основе беспификсных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ECBC MAC</vt:lpstr>
      <vt:lpstr>NMAC</vt:lpstr>
      <vt:lpstr>NMAC и ECBC MAC</vt:lpstr>
      <vt:lpstr>Беспрификсное кодирование</vt:lpstr>
      <vt:lpstr>Беспрификсное кодирование</vt:lpstr>
      <vt:lpstr>Беспрификсное кодирование</vt:lpstr>
      <vt:lpstr>Беспрификсное кодирование с рандомизацией</vt:lpstr>
      <vt:lpstr>Беспрификсное кодирование с рандомизацией</vt:lpstr>
      <vt:lpstr>Беспрификсное кодирование с рандомизацией</vt:lpstr>
      <vt:lpstr>MAC для сообщений, некратных длине блока</vt:lpstr>
      <vt:lpstr>Построение инъективных функций</vt:lpstr>
      <vt:lpstr>CMAC</vt:lpstr>
      <vt:lpstr>CMAC</vt:lpstr>
      <vt:lpstr>OMAC</vt:lpstr>
      <vt:lpstr>OMAC</vt:lpstr>
      <vt:lpstr>Trunkated CBC MAC</vt:lpstr>
      <vt:lpstr>PMAC</vt:lpstr>
      <vt:lpstr>PMAC</vt:lpstr>
      <vt:lpstr>Одноразовый MAC   (по аналогии с одноразовым блокнотом) </vt:lpstr>
      <vt:lpstr>Одноразовый MAC :  пример</vt:lpstr>
      <vt:lpstr>Одноразовый MAC ⇒ Многоразовый MAC</vt:lpstr>
      <vt:lpstr>Carter-Wegman MAC</vt:lpstr>
      <vt:lpstr>Poly1305</vt:lpstr>
      <vt:lpstr>Poly1305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1266</cp:revision>
  <dcterms:created xsi:type="dcterms:W3CDTF">2018-08-24T12:25:18Z</dcterms:created>
  <dcterms:modified xsi:type="dcterms:W3CDTF">2022-11-27T20:13:01Z</dcterms:modified>
</cp:coreProperties>
</file>