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96" r:id="rId2"/>
    <p:sldId id="368" r:id="rId3"/>
    <p:sldId id="409" r:id="rId4"/>
    <p:sldId id="374" r:id="rId5"/>
    <p:sldId id="375" r:id="rId6"/>
    <p:sldId id="376" r:id="rId7"/>
    <p:sldId id="377" r:id="rId8"/>
    <p:sldId id="379" r:id="rId9"/>
    <p:sldId id="378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8" r:id="rId18"/>
    <p:sldId id="387" r:id="rId19"/>
    <p:sldId id="389" r:id="rId20"/>
    <p:sldId id="390" r:id="rId21"/>
    <p:sldId id="391" r:id="rId22"/>
    <p:sldId id="392" r:id="rId23"/>
    <p:sldId id="393" r:id="rId24"/>
    <p:sldId id="394" r:id="rId25"/>
    <p:sldId id="395" r:id="rId26"/>
    <p:sldId id="396" r:id="rId27"/>
    <p:sldId id="397" r:id="rId28"/>
    <p:sldId id="398" r:id="rId29"/>
    <p:sldId id="399" r:id="rId30"/>
    <p:sldId id="401" r:id="rId31"/>
    <p:sldId id="402" r:id="rId32"/>
    <p:sldId id="403" r:id="rId33"/>
    <p:sldId id="400" r:id="rId34"/>
    <p:sldId id="405" r:id="rId35"/>
    <p:sldId id="408" r:id="rId36"/>
    <p:sldId id="407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368"/>
            <p14:sldId id="409"/>
          </p14:sldIdLst>
        </p14:section>
        <p14:section name="гибридная конструкция" id="{8D7119DD-8269-4067-B041-CBC75DC9F3BE}">
          <p14:sldIdLst>
            <p14:sldId id="374"/>
            <p14:sldId id="375"/>
            <p14:sldId id="376"/>
            <p14:sldId id="377"/>
            <p14:sldId id="379"/>
            <p14:sldId id="378"/>
            <p14:sldId id="380"/>
            <p14:sldId id="381"/>
            <p14:sldId id="382"/>
            <p14:sldId id="383"/>
            <p14:sldId id="384"/>
          </p14:sldIdLst>
        </p14:section>
        <p14:section name="Рандомизированный CRT режим" id="{2C77A2BA-BD35-45BF-901F-8D54177E878C}">
          <p14:sldIdLst>
            <p14:sldId id="385"/>
            <p14:sldId id="386"/>
            <p14:sldId id="388"/>
            <p14:sldId id="387"/>
            <p14:sldId id="389"/>
            <p14:sldId id="390"/>
            <p14:sldId id="391"/>
            <p14:sldId id="392"/>
            <p14:sldId id="393"/>
            <p14:sldId id="394"/>
            <p14:sldId id="395"/>
          </p14:sldIdLst>
        </p14:section>
        <p14:section name="CBC" id="{C4CD0A65-B822-46E5-B632-31A9388536BE}">
          <p14:sldIdLst>
            <p14:sldId id="396"/>
            <p14:sldId id="397"/>
            <p14:sldId id="398"/>
            <p14:sldId id="399"/>
            <p14:sldId id="401"/>
            <p14:sldId id="402"/>
            <p14:sldId id="403"/>
            <p14:sldId id="400"/>
            <p14:sldId id="405"/>
          </p14:sldIdLst>
        </p14:section>
        <p14:section name="Практические аспекты" id="{0532A29F-7973-4F7E-84F6-C56353BBD596}">
          <p14:sldIdLst>
            <p14:sldId id="408"/>
            <p14:sldId id="40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1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4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03.11.2022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03.11.2022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03.11.2022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80.png"/><Relationship Id="rId5" Type="http://schemas.openxmlformats.org/officeDocument/2006/relationships/image" Target="../media/image61.png"/><Relationship Id="rId10" Type="http://schemas.openxmlformats.org/officeDocument/2006/relationships/image" Target="../media/image67.png"/><Relationship Id="rId4" Type="http://schemas.openxmlformats.org/officeDocument/2006/relationships/image" Target="../media/image60.png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7.png"/><Relationship Id="rId9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7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7.png"/><Relationship Id="rId9" Type="http://schemas.openxmlformats.org/officeDocument/2006/relationships/image" Target="../media/image4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13" Type="http://schemas.openxmlformats.org/officeDocument/2006/relationships/image" Target="../media/image690.png"/><Relationship Id="rId3" Type="http://schemas.openxmlformats.org/officeDocument/2006/relationships/image" Target="../media/image590.png"/><Relationship Id="rId7" Type="http://schemas.openxmlformats.org/officeDocument/2006/relationships/image" Target="../media/image4.png"/><Relationship Id="rId12" Type="http://schemas.openxmlformats.org/officeDocument/2006/relationships/image" Target="../media/image6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0.png"/><Relationship Id="rId5" Type="http://schemas.openxmlformats.org/officeDocument/2006/relationships/image" Target="../media/image610.png"/><Relationship Id="rId10" Type="http://schemas.openxmlformats.org/officeDocument/2006/relationships/image" Target="../media/image5.png"/><Relationship Id="rId4" Type="http://schemas.openxmlformats.org/officeDocument/2006/relationships/image" Target="../media/image600.png"/><Relationship Id="rId9" Type="http://schemas.openxmlformats.org/officeDocument/2006/relationships/image" Target="../media/image650.png"/><Relationship Id="rId14" Type="http://schemas.openxmlformats.org/officeDocument/2006/relationships/image" Target="../media/image7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3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CPA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202</a:t>
            </a:r>
            <a:r>
              <a:rPr lang="en-US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0882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игру, реализующую случайную функцию. Функция будет генерировать случайные входы на новых значениях, запоминая их. На старых (уже полученных ранее значениях) будет выдаваться результат, полученный ранее.</a:t>
                </a:r>
                <a:r>
                  <a:rPr lang="en-US" dirty="0" smtClean="0"/>
                  <a:t> </a:t>
                </a:r>
                <a:r>
                  <a:rPr lang="ru-RU" dirty="0" smtClean="0"/>
                  <a:t>Очевидно, что это просто «переопределение» игры</a:t>
                </a:r>
                <a:r>
                  <a:rPr lang="en-US" dirty="0" smtClean="0"/>
                  <a:t> 1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0882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2859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0" i="1" dirty="0" smtClean="0">
                  <a:solidFill>
                    <a:srgbClr val="FF0000"/>
                  </a:solidFill>
                </a:endParaRPr>
              </a:p>
              <a:p>
                <a:r>
                  <a:rPr lang="en-US" sz="1600" dirty="0" smtClean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600" b="0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ru-RU" sz="1600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285993"/>
              </a:xfrm>
              <a:prstGeom prst="rect">
                <a:avLst/>
              </a:prstGeom>
              <a:blipFill>
                <a:blip r:embed="rId9"/>
                <a:stretch>
                  <a:fillRect l="-1684" b="-9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215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«забывчивую» версию игры 2, в которой претендент не запоминает полученные величины. Заметим, что игры идентичны, если все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различны.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событие того,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 smtClean="0"/>
                  <a:t>. Тогда по </a:t>
                </a:r>
                <a:r>
                  <a:rPr lang="ru-RU" b="1" dirty="0" smtClean="0"/>
                  <a:t>Теореме</a:t>
                </a:r>
                <a:r>
                  <a:rPr lang="ru-RU" dirty="0" smtClean="0"/>
                  <a:t> </a:t>
                </a:r>
                <a:r>
                  <a:rPr lang="ru-RU" b="1" dirty="0" smtClean="0"/>
                  <a:t>6.1.1.1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рассуждениям, аналогичным </a:t>
                </a:r>
                <a:r>
                  <a:rPr lang="ru-RU" b="1" dirty="0" smtClean="0"/>
                  <a:t>Теореме 6.1.1 </a:t>
                </a:r>
                <a:r>
                  <a:rPr lang="ru-RU" dirty="0" smtClean="0"/>
                  <a:t>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независимых событий с вероятностью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каждое)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0" i="1" dirty="0" smtClean="0"/>
              </a:p>
              <a:p>
                <a:endParaRPr lang="ru-RU" sz="1600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7490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3.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8149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Заметим, что в игре 3 используются независимые ключи шифрования, для каждого сообщения. Отсюда имеем шифрование на множестве независимых ключей и по определению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𝑀𝑆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 smtClean="0"/>
                  <a:t> противник, делающий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противнику в игре на семантическую стойкость, при использовании множества ключей.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8149"/>
                <a:ext cx="10515600" cy="4351338"/>
              </a:xfrm>
              <a:blipFill>
                <a:blip r:embed="rId2"/>
                <a:stretch>
                  <a:fillRect l="-1043" t="-2101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0" i="1" dirty="0" smtClean="0"/>
              </a:p>
              <a:p>
                <a:endParaRPr lang="ru-RU" sz="1600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3007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Структра противника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177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структуру противника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 smtClean="0"/>
                  <a:t>в </a:t>
                </a:r>
                <a:r>
                  <a:rPr lang="ru-RU" dirty="0"/>
                  <a:t>игре на </a:t>
                </a:r>
                <a:r>
                  <a:rPr lang="ru-RU" dirty="0" smtClean="0"/>
                  <a:t>семантическую стойкость, при использовании множества ключей, </a:t>
                </a:r>
                <a:r>
                  <a:rPr lang="ru-RU" dirty="0"/>
                  <a:t>имеющим доступ к противнику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в игре на стойкость </a:t>
                </a:r>
                <a:r>
                  <a:rPr lang="en-US" dirty="0"/>
                  <a:t>CPA</a:t>
                </a:r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1775"/>
                <a:ext cx="10515600" cy="4351338"/>
              </a:xfrm>
              <a:blipFill>
                <a:blip r:embed="rId3"/>
                <a:stretch>
                  <a:fillRect l="-1043" t="-2101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031" y="2593074"/>
            <a:ext cx="6043454" cy="3763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После получений пары сообщений от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Прозрачно отправляет их своему претенденту. После получения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одного из них, выбирает </a:t>
                </a:r>
                <a:r>
                  <a:rPr lang="ru-RU" dirty="0" err="1" smtClean="0"/>
                  <a:t>случаынй</a:t>
                </a:r>
                <a:r>
                  <a:rPr lang="ru-RU" dirty="0" smtClean="0"/>
                  <a:t> 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, и отправляет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После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итераций он выдаёт результат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  <a:blipFill>
                <a:blip r:embed="rId5"/>
                <a:stretch>
                  <a:fillRect l="-2250" t="-2373" r="-28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88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CPA </a:t>
            </a:r>
            <a:r>
              <a:rPr lang="ru-RU" dirty="0"/>
              <a:t>шифров из семантически стойких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По теореме 6.4 </a:t>
                </a:r>
                <a:r>
                  <a:rPr lang="ru-RU" dirty="0" smtClean="0"/>
                  <a:t>имеем,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 smtClean="0"/>
                  <a:t> противник в игре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Итого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Игра 3 является игрой на использование множества ключей в семантическом стойком шифре, и отличается от игры на семантическую стойкость в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раз </a:t>
                </a:r>
              </a:p>
              <a:p>
                <a:r>
                  <a:rPr lang="ru-RU" dirty="0" smtClean="0"/>
                  <a:t>Игра 3 и 2 отличаются не более чем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</a:t>
                </a:r>
              </a:p>
              <a:p>
                <a:r>
                  <a:rPr lang="ru-RU" dirty="0" smtClean="0"/>
                  <a:t>Игра 2 является переопределением игры 1</a:t>
                </a:r>
              </a:p>
              <a:p>
                <a:r>
                  <a:rPr lang="ru-RU" dirty="0" smtClean="0"/>
                  <a:t>Игра 1 – игра на стойкость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b="0" dirty="0" smtClean="0"/>
                  <a:t> преимущество (обычная версия) состоит из </a:t>
                </a:r>
                <a:r>
                  <a:rPr lang="ru-RU" b="0" dirty="0" smtClean="0">
                    <a:solidFill>
                      <a:srgbClr val="00B050"/>
                    </a:solidFill>
                  </a:rPr>
                  <a:t>разности</a:t>
                </a:r>
                <a:r>
                  <a:rPr lang="ru-RU" b="0" dirty="0" smtClean="0"/>
                  <a:t> преимуществ в играх 0 и 1 (на угадывание бита) </a:t>
                </a:r>
                <a:endParaRPr lang="en-US" b="0" dirty="0" smtClean="0"/>
              </a:p>
              <a:p>
                <a:r>
                  <a:rPr lang="ru-RU" dirty="0" smtClean="0"/>
                  <a:t>Игра </a:t>
                </a:r>
                <a:r>
                  <a:rPr lang="ru-RU" dirty="0" smtClean="0">
                    <a:solidFill>
                      <a:srgbClr val="00B050"/>
                    </a:solidFill>
                  </a:rPr>
                  <a:t>0</a:t>
                </a:r>
                <a:r>
                  <a:rPr lang="ru-RU" dirty="0" smtClean="0"/>
                  <a:t> – игра на стойкость </a:t>
                </a:r>
                <a:r>
                  <a:rPr lang="en-US" dirty="0" smtClean="0"/>
                  <a:t>CPA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47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Рандомизированный</a:t>
            </a:r>
            <a:r>
              <a:rPr lang="ru-RU" dirty="0" smtClean="0"/>
              <a:t> </a:t>
            </a:r>
            <a:r>
              <a:rPr lang="en-US" dirty="0" smtClean="0"/>
              <a:t>CTR </a:t>
            </a:r>
            <a:r>
              <a:rPr lang="ru-RU" dirty="0" smtClean="0"/>
              <a:t>режим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ещё один способ построения – на основе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режима.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9" y="4030189"/>
            <a:ext cx="6571404" cy="23261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334" y="4176215"/>
            <a:ext cx="5993666" cy="178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0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233" y="1231504"/>
            <a:ext cx="5381767" cy="530740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 smtClean="0"/>
              <a:t>CTR </a:t>
            </a:r>
            <a:r>
              <a:rPr lang="ru-RU" dirty="0"/>
              <a:t>режим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644487" cy="4351338"/>
          </a:xfrm>
        </p:spPr>
        <p:txBody>
          <a:bodyPr/>
          <a:lstStyle/>
          <a:p>
            <a:r>
              <a:rPr lang="ru-RU" dirty="0" smtClean="0"/>
              <a:t>Шифр похож на детерминированный </a:t>
            </a:r>
            <a:r>
              <a:rPr lang="en-US" dirty="0" smtClean="0"/>
              <a:t>CTR </a:t>
            </a:r>
            <a:r>
              <a:rPr lang="ru-RU" dirty="0" smtClean="0"/>
              <a:t>режим, с той лишь разницей, что мы используем не фиксированное начальное значение счётчика, а выбираем его случайно равновероятно, а затем используем шифр аналогично детерминированному алгоритму.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928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 smtClean="0"/>
              <a:t>CTR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7.2.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/>
                  <a:t>сверхполиномиальная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83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 smtClean="0"/>
              <a:t>CTR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⊳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Перепишем </a:t>
                </a:r>
                <a:r>
                  <a:rPr lang="ru-RU" dirty="0"/>
                  <a:t>формулу выше через альтернативные определения </a:t>
                </a:r>
                <a:r>
                  <a:rPr lang="ru-RU" dirty="0" smtClean="0"/>
                  <a:t>на </a:t>
                </a:r>
                <a:r>
                  <a:rPr lang="ru-RU" dirty="0"/>
                  <a:t>угадывание бита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Основная идея доказательства – определим игру 0 между противником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и претендентом в игре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. Определим игры 1, 2, 3. В каждый из них противник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будет играть против разных претендентов.</a:t>
                </a:r>
                <a:r>
                  <a:rPr lang="en-US" dirty="0"/>
                  <a:t> </a:t>
                </a:r>
                <a:r>
                  <a:rPr lang="ru-RU" dirty="0"/>
                  <a:t>Покажем переходы между этими играми.</a:t>
                </a:r>
              </a:p>
              <a:p>
                <a:pPr marL="0" indent="0">
                  <a:buNone/>
                </a:pPr>
                <a:r>
                  <a:rPr lang="ru-RU" dirty="0"/>
                  <a:t>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игре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64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игры, введённой ниже, 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023815" y="4957919"/>
            <a:ext cx="3398576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349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blipFill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06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Шифр называется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если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  <a:p>
                <a:r>
                  <a:rPr lang="ru-RU" dirty="0" smtClean="0"/>
                  <a:t>Детерминированный шифр не может быть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28371"/>
            <a:ext cx="3733800" cy="510780"/>
            <a:chOff x="1776" y="2005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6" y="2005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6" y="2005"/>
                  <a:ext cx="1048" cy="429"/>
                </a:xfrm>
                <a:prstGeom prst="rect">
                  <a:avLst/>
                </a:prstGeom>
                <a:blipFill>
                  <a:blip r:embed="rId6"/>
                  <a:stretch>
                    <a:fillRect r="-2930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508286"/>
            <a:ext cx="3733800" cy="510780"/>
            <a:chOff x="1776" y="1993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9" y="1993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9" y="1993"/>
                  <a:ext cx="1048" cy="429"/>
                </a:xfrm>
                <a:prstGeom prst="rect">
                  <a:avLst/>
                </a:prstGeom>
                <a:blipFill>
                  <a:blip r:embed="rId9"/>
                  <a:stretch>
                    <a:fillRect r="-2564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18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Введём игру 1, отличающуюся от игры 0, заменой псевдослучайной функции на случайную.</a:t>
                </a:r>
                <a:r>
                  <a:rPr lang="en-US" dirty="0"/>
                  <a:t> </a:t>
                </a:r>
                <a:r>
                  <a:rPr lang="ru-RU" dirty="0"/>
                  <a:t>Имеем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023815" y="4957919"/>
            <a:ext cx="3398576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349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rgbClr val="FF0000"/>
                    </a:solidFill>
                  </a:rPr>
                  <a:t>f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i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blipFill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6970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4456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 smtClean="0"/>
                  <a:t>Рассмотрим игру, реализующую случайную функцию. Функция будет генерировать случайные входы на новых значениях, запоминая их. На старых (уже полученных ранее значениях) будет выдаваться результат, полученный ранее.</a:t>
                </a:r>
                <a:r>
                  <a:rPr lang="en-US" sz="2400" dirty="0"/>
                  <a:t> </a:t>
                </a:r>
                <a:r>
                  <a:rPr lang="ru-RU" sz="2400" dirty="0"/>
                  <a:t>Очевидно, что это просто «переопределение» игры</a:t>
                </a:r>
                <a:r>
                  <a:rPr lang="en-US" sz="2400" dirty="0"/>
                  <a:t> 1</a:t>
                </a:r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400" dirty="0" smtClean="0"/>
                  <a:t>. Здесь и далее используем стандартное отношение порядка на парах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тогда и только тогда, когда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или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4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4456"/>
                <a:ext cx="10515600" cy="4351338"/>
              </a:xfrm>
              <a:blipFill>
                <a:blip r:embed="rId2"/>
                <a:stretch>
                  <a:fillRect l="-928" t="-196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1" y="3842587"/>
            <a:ext cx="2122741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275544" y="4367023"/>
            <a:ext cx="3206619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r="-8071"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275543" y="4957919"/>
            <a:ext cx="3146847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11321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22815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2281522"/>
              </a:xfrm>
              <a:prstGeom prst="rect">
                <a:avLst/>
              </a:prstGeom>
              <a:blipFill rotWithShape="0"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082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 smtClean="0"/>
                  <a:t>Рассмотрим «забывчивую» версию игры 2, в которой претендент не запоминает полученные величины. Заметим, что игры идентичны, если все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 smtClean="0"/>
                  <a:t> различны. Пусть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sz="2400" dirty="0" smtClean="0"/>
                  <a:t> событие того, что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)≠(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 smtClean="0"/>
                  <a:t> Тогда по </a:t>
                </a:r>
                <a:r>
                  <a:rPr lang="ru-RU" sz="2400" b="1" dirty="0" smtClean="0"/>
                  <a:t>Теореме</a:t>
                </a:r>
                <a:r>
                  <a:rPr lang="ru-RU" sz="2400" dirty="0" smtClean="0"/>
                  <a:t> </a:t>
                </a:r>
                <a:r>
                  <a:rPr lang="ru-RU" sz="2400" b="1" dirty="0" smtClean="0"/>
                  <a:t>6.1.1.1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и рассуждениям, аналогичным </a:t>
                </a:r>
                <a:r>
                  <a:rPr lang="ru-RU" sz="2400" b="1" dirty="0" smtClean="0"/>
                  <a:t>Теореме 6.1.1 </a:t>
                </a:r>
                <a:r>
                  <a:rPr lang="ru-RU" sz="2400" dirty="0" smtClean="0"/>
                  <a:t>имеем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400" dirty="0" smtClean="0"/>
                  <a:t>. При этом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en-US" sz="2400" dirty="0" smtClean="0"/>
                  <a:t> (</a:t>
                </a:r>
                <a:r>
                  <a:rPr lang="ru-RU" sz="2400" dirty="0" smtClean="0"/>
                  <a:t>игра против одноразового блокнота).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152801" y="3842587"/>
            <a:ext cx="2122741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1367989" y="3752081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7989" y="3752081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4275544" y="4367023"/>
            <a:ext cx="3206619" cy="562944"/>
            <a:chOff x="1774" y="1785"/>
            <a:chExt cx="2402" cy="337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r="-8071"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0"/>
          <p:cNvGrpSpPr>
            <a:grpSpLocks/>
          </p:cNvGrpSpPr>
          <p:nvPr/>
        </p:nvGrpSpPr>
        <p:grpSpPr bwMode="auto">
          <a:xfrm>
            <a:off x="4275543" y="4957919"/>
            <a:ext cx="3146847" cy="401147"/>
            <a:chOff x="1820" y="1982"/>
            <a:chExt cx="2352" cy="150"/>
          </a:xfrm>
        </p:grpSpPr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11321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2211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22111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1737724" y="3981450"/>
            <a:ext cx="412405" cy="14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5456222" y="5814740"/>
            <a:ext cx="2118190" cy="335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совпадения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Лемма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 условии игры 3 имеем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u-RU" sz="2800" dirty="0"/>
              </a:p>
              <a:p>
                <a:pPr marL="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Без потери общности предположим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(что вообще говоря верно начиная с некоторого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из условий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). Событие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происходит тогда, и только тогда когда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т.е. совпали какие 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. Для произвольного фиксированного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ru-RU" dirty="0" smtClean="0"/>
                  <a:t> равномерно распределена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ru-RU" dirty="0" smtClean="0"/>
                  <a:t>. Тогда совпадения возможно тогда, и только тогда когда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ru-RU" dirty="0" smtClean="0"/>
                  <a:t>, что происходит с вероятностью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/>
                  <a:t> #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584357" y="6149803"/>
            <a:ext cx="8836182" cy="27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2181885" y="6038661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единительная линия 11"/>
          <p:cNvCxnSpPr/>
          <p:nvPr/>
        </p:nvCxnSpPr>
        <p:spPr>
          <a:xfrm>
            <a:off x="8744138" y="599095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единительная линия 13"/>
          <p:cNvCxnSpPr/>
          <p:nvPr/>
        </p:nvCxnSpPr>
        <p:spPr>
          <a:xfrm>
            <a:off x="3819053" y="601811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единительная линия 15"/>
          <p:cNvCxnSpPr/>
          <p:nvPr/>
        </p:nvCxnSpPr>
        <p:spPr>
          <a:xfrm>
            <a:off x="5474328" y="5982262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Прямая соединительная линия 18"/>
          <p:cNvCxnSpPr/>
          <p:nvPr/>
        </p:nvCxnSpPr>
        <p:spPr>
          <a:xfrm>
            <a:off x="7528855" y="6005849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574411" y="6136900"/>
                <a:ext cx="1246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411" y="6136900"/>
                <a:ext cx="124604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2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 smtClean="0"/>
              <a:t>CTR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Итого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Игра 3 является игрой против одноразового блокнота </a:t>
                </a:r>
              </a:p>
              <a:p>
                <a:r>
                  <a:rPr lang="ru-RU" dirty="0" smtClean="0"/>
                  <a:t>Игра 3 и 2 отличаются не более чем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u-RU" dirty="0" smtClean="0">
                  <a:solidFill>
                    <a:srgbClr val="00B0F0"/>
                  </a:solidFill>
                </a:endParaRPr>
              </a:p>
              <a:p>
                <a:r>
                  <a:rPr lang="ru-RU" dirty="0" smtClean="0"/>
                  <a:t>Игра 2 является переопределением игры 1</a:t>
                </a:r>
              </a:p>
              <a:p>
                <a:r>
                  <a:rPr lang="ru-RU" dirty="0" smtClean="0"/>
                  <a:t>Игра 1 – игра на стойкость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b="0" dirty="0" smtClean="0"/>
                  <a:t> преимущество (обычная версия) состоит из </a:t>
                </a:r>
                <a:r>
                  <a:rPr lang="ru-RU" b="0" dirty="0" smtClean="0">
                    <a:solidFill>
                      <a:srgbClr val="00B050"/>
                    </a:solidFill>
                  </a:rPr>
                  <a:t>разности</a:t>
                </a:r>
                <a:r>
                  <a:rPr lang="ru-RU" b="0" dirty="0" smtClean="0"/>
                  <a:t> преимуществ в играх 0 и 1 (на угадывание бита)</a:t>
                </a:r>
                <a:endParaRPr lang="en-US" b="0" dirty="0" smtClean="0"/>
              </a:p>
              <a:p>
                <a:r>
                  <a:rPr lang="ru-RU" dirty="0" smtClean="0"/>
                  <a:t>Игра 0 – игра на стойкость </a:t>
                </a:r>
                <a:r>
                  <a:rPr lang="en-US" dirty="0" smtClean="0"/>
                  <a:t>CPA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81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Практическое использование </a:t>
            </a:r>
            <a:r>
              <a:rPr lang="en-US" dirty="0" smtClean="0"/>
              <a:t>AES </a:t>
            </a:r>
            <a:r>
              <a:rPr lang="ru-RU" dirty="0" smtClean="0"/>
              <a:t>в режиме </a:t>
            </a:r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IPsec, RFC</a:t>
                </a:r>
                <a:r>
                  <a:rPr lang="ru-RU" dirty="0" smtClean="0"/>
                  <a:t> </a:t>
                </a:r>
                <a:r>
                  <a:rPr lang="en-US" dirty="0" smtClean="0"/>
                  <a:t>3686</a:t>
                </a:r>
                <a:r>
                  <a:rPr lang="ru-RU" dirty="0" smtClean="0"/>
                  <a:t>. Выбор начального</a:t>
                </a:r>
                <a:r>
                  <a:rPr lang="en-US" dirty="0" smtClean="0"/>
                  <a:t> </a:t>
                </a:r>
                <a:r>
                  <a:rPr lang="ru-RU" dirty="0" smtClean="0"/>
                  <a:t>значения счётчика выполняется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32 наиболее значимых бита выбираются </a:t>
                </a:r>
                <a:r>
                  <a:rPr lang="ru-RU" b="1" dirty="0" smtClean="0"/>
                  <a:t>случайно</a:t>
                </a:r>
                <a:r>
                  <a:rPr lang="ru-RU" dirty="0" smtClean="0"/>
                  <a:t> в момент генерации ключа (</a:t>
                </a:r>
                <a:r>
                  <a:rPr lang="ru-RU" b="1" dirty="0" smtClean="0"/>
                  <a:t>и независимо от него</a:t>
                </a:r>
                <a:r>
                  <a:rPr lang="ru-RU" dirty="0" smtClean="0"/>
                  <a:t>), и </a:t>
                </a:r>
                <a:r>
                  <a:rPr lang="ru-RU" b="1" dirty="0" smtClean="0"/>
                  <a:t>фиксируются</a:t>
                </a:r>
                <a:r>
                  <a:rPr lang="ru-RU" dirty="0" smtClean="0"/>
                  <a:t> во время его жизни</a:t>
                </a:r>
                <a:r>
                  <a:rPr lang="en-US" dirty="0" smtClean="0"/>
                  <a:t> (nonce)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Следующие 64 бита выбираются случайно из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ru-RU" dirty="0" smtClean="0"/>
                  <a:t> (</a:t>
                </a:r>
                <a:r>
                  <a:rPr lang="en-US" dirty="0" smtClean="0"/>
                  <a:t>IV)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Последние 32 бита устанавливаются 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Максимальная длина сообщения для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ru-RU" dirty="0" smtClean="0"/>
                  <a:t> блоков </a:t>
                </a:r>
                <a:r>
                  <a:rPr lang="en-US" dirty="0" smtClean="0"/>
                  <a:t>AES</a:t>
                </a:r>
                <a:r>
                  <a:rPr lang="ru-RU" dirty="0" smtClean="0"/>
                  <a:t> или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sup>
                    </m:sSup>
                  </m:oMath>
                </a14:m>
                <a:r>
                  <a:rPr lang="ru-RU" dirty="0" smtClean="0"/>
                  <a:t> байт.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464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47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блочный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.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и </a:t>
                </a:r>
                <a:r>
                  <a:rPr lang="ru-RU" dirty="0" err="1" smtClean="0"/>
                  <a:t>разсшифрование</a:t>
                </a:r>
                <a:r>
                  <a:rPr lang="ru-RU" dirty="0" smtClean="0"/>
                  <a:t> определены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20151"/>
            <a:ext cx="5152155" cy="20279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704" y="3920151"/>
            <a:ext cx="4905792" cy="174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0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86053" cy="4351338"/>
              </a:xfrm>
            </p:spPr>
            <p:txBody>
              <a:bodyPr/>
              <a:lstStyle/>
              <a:p>
                <a:r>
                  <a:rPr lang="ru-RU" dirty="0" smtClean="0"/>
                  <a:t>В отличии от режима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для реализации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необходима функция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блочного шифра</a:t>
                </a:r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ru-RU" dirty="0" smtClean="0"/>
                  <a:t> носит название вектора инициализации (</a:t>
                </a:r>
                <a:r>
                  <a:rPr lang="en-US" dirty="0" smtClean="0"/>
                  <a:t>IV)</a:t>
                </a:r>
                <a:endParaRPr lang="ru-RU" dirty="0"/>
              </a:p>
              <a:p>
                <a:r>
                  <a:rPr lang="en-US" dirty="0" smtClean="0"/>
                  <a:t>IV </a:t>
                </a:r>
                <a:r>
                  <a:rPr lang="ru-RU" dirty="0" smtClean="0"/>
                  <a:t>должны быть </a:t>
                </a:r>
                <a:r>
                  <a:rPr lang="ru-RU" b="1" dirty="0" smtClean="0"/>
                  <a:t>случайным для каждого передаваемого сообщения</a:t>
                </a:r>
                <a:endParaRPr lang="ru-RU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86053" cy="4351338"/>
              </a:xfrm>
              <a:blipFill rotWithShape="0">
                <a:blip r:embed="rId2"/>
                <a:stretch>
                  <a:fillRect l="-1505" t="-2101" r="-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207" y="734148"/>
            <a:ext cx="4195982" cy="562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0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/>
                  <a:t>сверхполиномиальная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ограниченная. Тогда введенный ранее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 шифр является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причём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стойкость,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оракулу,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блочных шифров, при 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79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CBC </a:t>
            </a:r>
            <a:r>
              <a:rPr lang="ru-RU" smtClean="0"/>
              <a:t>режим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⊳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Перепишем </a:t>
                </a:r>
                <a:r>
                  <a:rPr lang="ru-RU" dirty="0"/>
                  <a:t>формулу выше через альтернативные определения </a:t>
                </a:r>
                <a:r>
                  <a:rPr lang="ru-RU" dirty="0" smtClean="0"/>
                  <a:t>н</a:t>
                </a:r>
                <a:r>
                  <a:rPr lang="ru-RU" dirty="0"/>
                  <a:t>а</a:t>
                </a:r>
                <a:r>
                  <a:rPr lang="ru-RU" dirty="0" smtClean="0"/>
                  <a:t> </a:t>
                </a:r>
                <a:r>
                  <a:rPr lang="ru-RU" dirty="0"/>
                  <a:t>угадывание бита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Основная идея доказательства – определим игру 0 между противником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и претендентом в игре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. Определим игры 1, 2, 3. В каждый из них противник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будет играть против разных претендентов.</a:t>
                </a:r>
                <a:r>
                  <a:rPr lang="en-US" dirty="0"/>
                  <a:t> </a:t>
                </a:r>
                <a:r>
                  <a:rPr lang="ru-RU" dirty="0"/>
                  <a:t>Покажем переходы между этими играми.</a:t>
                </a:r>
              </a:p>
              <a:p>
                <a:pPr marL="0" indent="0">
                  <a:buNone/>
                </a:pPr>
                <a:r>
                  <a:rPr lang="ru-RU" dirty="0"/>
                  <a:t>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игре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89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семантически стойким при использовании множества ключей, если 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285510"/>
            <a:ext cx="3733800" cy="525068"/>
            <a:chOff x="1776" y="1969"/>
            <a:chExt cx="2352" cy="441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56" y="1969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6" y="1969"/>
                  <a:ext cx="1114" cy="429"/>
                </a:xfrm>
                <a:prstGeom prst="rect">
                  <a:avLst/>
                </a:prstGeom>
                <a:blipFill>
                  <a:blip r:embed="rId7"/>
                  <a:stretch>
                    <a:fillRect r="-2759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491616"/>
            <a:ext cx="3733800" cy="513161"/>
            <a:chOff x="1776" y="1979"/>
            <a:chExt cx="2352" cy="431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7" y="1979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7" y="1979"/>
                  <a:ext cx="1095" cy="429"/>
                </a:xfrm>
                <a:prstGeom prst="rect">
                  <a:avLst/>
                </a:prstGeom>
                <a:blipFill>
                  <a:blip r:embed="rId10"/>
                  <a:stretch>
                    <a:fillRect r="-3158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8197" r="-500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2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игры, введённой ниже, 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3" y="4218608"/>
                <a:ext cx="1739206" cy="1527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[0]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+1]←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3" y="4218608"/>
                <a:ext cx="1739206" cy="1527213"/>
              </a:xfrm>
              <a:prstGeom prst="rect">
                <a:avLst/>
              </a:prstGeom>
              <a:blipFill>
                <a:blip r:embed="rId9"/>
                <a:stretch>
                  <a:fillRect l="-1754" b="-79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66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Введём игру 1, отличающуюся от игры 0, заменой псевдослучайной функции на случайную.</a:t>
                </a:r>
                <a:r>
                  <a:rPr lang="en-US" dirty="0"/>
                  <a:t> </a:t>
                </a:r>
                <a:r>
                  <a:rPr lang="ru-RU" dirty="0"/>
                  <a:t>Имеем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3"/>
              <p:cNvSpPr txBox="1">
                <a:spLocks noChangeArrowheads="1"/>
              </p:cNvSpPr>
              <p:nvPr/>
            </p:nvSpPr>
            <p:spPr bwMode="auto">
              <a:xfrm>
                <a:off x="2152803" y="4218608"/>
                <a:ext cx="1739206" cy="1286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>
                    <a:solidFill>
                      <a:srgbClr val="FF0000"/>
                    </a:solidFill>
                  </a:rPr>
                  <a:t>f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i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[0]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+1]←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4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3" y="4218608"/>
                <a:ext cx="1739206" cy="1286634"/>
              </a:xfrm>
              <a:prstGeom prst="rect">
                <a:avLst/>
              </a:prstGeom>
              <a:blipFill>
                <a:blip r:embed="rId9"/>
                <a:stretch>
                  <a:fillRect l="-1754" b="-9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6153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37376" y="1318149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 smtClean="0"/>
                  <a:t>Рассмотрим игру, реализующую случайную функцию. Функция будет генерировать случайные входы на новых значениях, запоминая их. На старых (уже полученных ранее значениях) будет выдаваться результат, полученный ранее.</a:t>
                </a:r>
                <a:r>
                  <a:rPr lang="en-US" sz="2400" dirty="0"/>
                  <a:t> </a:t>
                </a:r>
                <a:r>
                  <a:rPr lang="ru-RU" sz="2400" dirty="0"/>
                  <a:t>Очевидно, что это просто «переопределение» игры</a:t>
                </a:r>
                <a:r>
                  <a:rPr lang="en-US" sz="2400" dirty="0"/>
                  <a:t> 1</a:t>
                </a:r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400" dirty="0" smtClean="0"/>
                  <a:t>.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7376" y="1318149"/>
                <a:ext cx="10515600" cy="4351338"/>
              </a:xfrm>
              <a:blipFill>
                <a:blip r:embed="rId2"/>
                <a:stretch>
                  <a:fillRect l="-870" t="-1961" r="-1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607932" y="3842587"/>
            <a:ext cx="232477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475715" y="3613986"/>
            <a:ext cx="7525781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1671511" y="4218608"/>
                <a:ext cx="2343574" cy="2002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600" i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b="0" i="1" dirty="0" smtClean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en-US" sz="1600" b="0" i="1" dirty="0" smtClean="0"/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,(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)&lt;(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+1]←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1511" y="4218608"/>
                <a:ext cx="2343574" cy="2002408"/>
              </a:xfrm>
              <a:prstGeom prst="rect">
                <a:avLst/>
              </a:prstGeom>
              <a:blipFill>
                <a:blip r:embed="rId9"/>
                <a:stretch>
                  <a:fillRect l="-1299" b="-91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463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7684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 smtClean="0"/>
                  <a:t>Рассмотрим «забывчивую» версию игры 2, в которой претендент не запоминает полученные величины. Заметим, что игры идентичны, если все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/>
                  <a:t> различны. Пусть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sz="2400" dirty="0"/>
                  <a:t> событие того, что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ru-RU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)≠(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 Тогда по </a:t>
                </a:r>
                <a:r>
                  <a:rPr lang="ru-RU" sz="2400" b="1" dirty="0"/>
                  <a:t>Теореме</a:t>
                </a:r>
                <a:r>
                  <a:rPr lang="ru-RU" sz="2400" dirty="0"/>
                  <a:t> </a:t>
                </a:r>
                <a:r>
                  <a:rPr lang="ru-RU" sz="2400" b="1" dirty="0"/>
                  <a:t>6.1.1.1</a:t>
                </a:r>
                <a:r>
                  <a:rPr lang="en-US" sz="2400" dirty="0"/>
                  <a:t> </a:t>
                </a:r>
                <a:r>
                  <a:rPr lang="ru-RU" sz="2400" dirty="0"/>
                  <a:t>и рассуждениям, аналогичным </a:t>
                </a:r>
                <a:r>
                  <a:rPr lang="ru-RU" sz="2400" b="1" dirty="0"/>
                  <a:t>Теореме 6.1.1 </a:t>
                </a:r>
                <a:r>
                  <a:rPr lang="ru-RU" sz="2400" dirty="0"/>
                  <a:t>имеем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400" dirty="0"/>
                  <a:t>. При этом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en-US" sz="2400" dirty="0"/>
                  <a:t> (</a:t>
                </a:r>
                <a:r>
                  <a:rPr lang="ru-RU" sz="2400" dirty="0"/>
                  <a:t>игра против одноразового блокнота).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7684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607932" y="3842587"/>
            <a:ext cx="232477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475715" y="3613986"/>
            <a:ext cx="7525781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1671511" y="4218608"/>
                <a:ext cx="2343574" cy="1230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b="0" i="1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en-US" sz="1600" b="0" i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1511" y="4218608"/>
                <a:ext cx="2343574" cy="1230209"/>
              </a:xfrm>
              <a:prstGeom prst="rect">
                <a:avLst/>
              </a:prstGeom>
              <a:blipFill>
                <a:blip r:embed="rId9"/>
                <a:stretch>
                  <a:fillRect b="-99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0139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Итого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Игра 3 является игрой против одноразового блокнота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Игра 3 и 2 отличаются не более чем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>
                  <a:solidFill>
                    <a:srgbClr val="00B0F0"/>
                  </a:solidFill>
                </a:endParaRPr>
              </a:p>
              <a:p>
                <a:r>
                  <a:rPr lang="ru-RU" dirty="0" smtClean="0"/>
                  <a:t>Игра 2 является переопределением игры 1</a:t>
                </a:r>
              </a:p>
              <a:p>
                <a:r>
                  <a:rPr lang="ru-RU" dirty="0" smtClean="0"/>
                  <a:t>Игра 1 – игра на стойкость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b="0" dirty="0" smtClean="0"/>
                  <a:t> преимущество (обычная версия) состоит из </a:t>
                </a:r>
                <a:r>
                  <a:rPr lang="ru-RU" b="0" dirty="0" smtClean="0">
                    <a:solidFill>
                      <a:srgbClr val="00B050"/>
                    </a:solidFill>
                  </a:rPr>
                  <a:t>разности</a:t>
                </a:r>
                <a:r>
                  <a:rPr lang="ru-RU" b="0" dirty="0" smtClean="0"/>
                  <a:t> преимуществ в играх 0 и 1 (на угадывание бита) (собственно 0 и 2)</a:t>
                </a:r>
              </a:p>
              <a:p>
                <a:r>
                  <a:rPr lang="ru-RU" dirty="0" smtClean="0"/>
                  <a:t>Игра 0 – игра на стойкость </a:t>
                </a:r>
                <a:r>
                  <a:rPr lang="en-US" dirty="0" smtClean="0"/>
                  <a:t>CPA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Используя Теорему 6.1  имеем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4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Дополнение блока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 режиме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сообщения должны быть кратны длине блока блочного шифра.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Если сообщения не кратны длине блока – используется дополнение (</a:t>
                </a:r>
                <a:r>
                  <a:rPr lang="en-US" dirty="0" smtClean="0"/>
                  <a:t>padding)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Наиболее распространённый способ  </a:t>
                </a:r>
                <a:r>
                  <a:rPr lang="en-US" dirty="0" smtClean="0"/>
                  <a:t>TLS (PKCS</a:t>
                </a:r>
                <a:r>
                  <a:rPr lang="ru-RU" dirty="0" smtClean="0"/>
                  <a:t>7</a:t>
                </a:r>
                <a:r>
                  <a:rPr lang="en-US" dirty="0" smtClean="0"/>
                  <a:t>)</a:t>
                </a:r>
                <a:r>
                  <a:rPr lang="ru-RU" dirty="0" smtClean="0"/>
                  <a:t> </a:t>
                </a:r>
                <a:r>
                  <a:rPr lang="en-US" dirty="0" smtClean="0"/>
                  <a:t>padding:</a:t>
                </a:r>
              </a:p>
              <a:p>
                <a:r>
                  <a:rPr lang="ru-RU" dirty="0" smtClean="0"/>
                  <a:t>Если сообщение имеет длину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байт, а блок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 байт, то дополнение TLS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0,..,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−1,….,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 (</a:t>
                </a:r>
                <a14:m>
                  <m:oMath xmlns:m="http://schemas.openxmlformats.org/officeDocument/2006/math"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𝑝𝑎𝑑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PKCS)</a:t>
                </a:r>
                <a:endParaRPr lang="en-US" dirty="0" smtClean="0"/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ru-RU" dirty="0" smtClean="0"/>
                  <a:t>. (15 </a:t>
                </a:r>
                <a:r>
                  <a:rPr lang="en-US" dirty="0" err="1" smtClean="0"/>
                  <a:t>для</a:t>
                </a:r>
                <a:r>
                  <a:rPr lang="en-US" dirty="0" smtClean="0"/>
                  <a:t> </a:t>
                </a:r>
                <a:r>
                  <a:rPr lang="ru-RU" dirty="0" smtClean="0"/>
                  <a:t>PKCS)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928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6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8"/>
            <a:ext cx="6149454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CBC vs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𝑐𝑡𝑟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𝑐𝑏𝑐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режим имеет большую стойкость для фиксированных параметров и блочного шифра</a:t>
                </a:r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может использоваться в параллельном режиме, так как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блоков производит независимо</a:t>
                </a:r>
              </a:p>
              <a:p>
                <a:r>
                  <a:rPr lang="ru-RU" dirty="0" smtClean="0"/>
                  <a:t>Для коротких сообщений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может иметь длины </a:t>
                </a:r>
                <a:r>
                  <a:rPr lang="ru-RU" dirty="0" err="1" smtClean="0"/>
                  <a:t>шифртекстов</a:t>
                </a:r>
                <a:r>
                  <a:rPr lang="ru-RU" dirty="0" smtClean="0"/>
                  <a:t> значительно короче, чем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, так как нет необходимости в дополнении до длины блока.</a:t>
                </a:r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использует только функцию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блочного шифра.</a:t>
                </a:r>
              </a:p>
              <a:p>
                <a:r>
                  <a:rPr lang="en-US" b="1" dirty="0" smtClean="0"/>
                  <a:t>IV </a:t>
                </a:r>
                <a:r>
                  <a:rPr lang="ru-RU" b="1" dirty="0" smtClean="0"/>
                  <a:t>должны быть случайными!</a:t>
                </a:r>
                <a:endParaRPr lang="en-US" b="1" dirty="0" smtClean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 rotWithShape="0">
                <a:blip r:embed="rId2"/>
                <a:stretch>
                  <a:fillRect l="-812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56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CPA </a:t>
            </a:r>
            <a:r>
              <a:rPr lang="ru-RU" dirty="0" smtClean="0"/>
              <a:t>шифров из семантически стойких 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Попробуем построить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используя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будет ключ для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. Для шифрования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выбирается случайный вход для </a:t>
                </a:r>
                <a:r>
                  <a:rPr lang="en-US" dirty="0" smtClean="0"/>
                  <a:t>PRF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. Далее вычисляется ключ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 Затем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шифруется с использование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 Шифр текстом</a:t>
                </a:r>
                <a:r>
                  <a:rPr lang="ru-RU" dirty="0" smtClean="0"/>
                  <a:t> является пара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Называется – </a:t>
                </a:r>
                <a:r>
                  <a:rPr lang="ru-RU" b="1" dirty="0" smtClean="0"/>
                  <a:t>гибридная конструкция</a:t>
                </a:r>
                <a:r>
                  <a:rPr lang="ru-RU" dirty="0" smtClean="0"/>
                  <a:t>.</a:t>
                </a:r>
                <a:endParaRPr lang="en-US" dirty="0"/>
              </a:p>
              <a:p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CPA </a:t>
            </a:r>
            <a:r>
              <a:rPr lang="ru-RU" dirty="0"/>
              <a:t>шифров из семантически стойких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7.1.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семантически стойкий шифр,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и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семантическую стойкость,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CPA </a:t>
            </a:r>
            <a:r>
              <a:rPr lang="ru-RU" dirty="0"/>
              <a:t>шифров из семантически стойких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⊳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Перепишем формулу выше через альтернативные определения на угадывание бита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Основная идея доказательства – определим игру 0 между противником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и претендентом в игре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. Определим игры 1, 2, 3. В каждый из них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будет играть против разных претендентов.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Покажем переходы между этими играми.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как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71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игры, введённой ниже, 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k’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blipFill>
                <a:blip r:embed="rId9"/>
                <a:stretch>
                  <a:fillRect l="-1684" b="-1685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9645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Введём игру 1, отличающуюся от игры 0, заменой псевдослучайной функции на случайную.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>
                    <a:solidFill>
                      <a:srgbClr val="FF0000"/>
                    </a:solidFill>
                  </a:rPr>
                  <a:t>f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b="0" i="1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b="0" i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blipFill>
                <a:blip r:embed="rId9"/>
                <a:stretch>
                  <a:fillRect l="-1684" b="-1685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8262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Структура противника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5860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Рассмотрим структуру противника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/>
                  <a:t>PRF</a:t>
                </a:r>
                <a:r>
                  <a:rPr lang="ru-RU" dirty="0" smtClean="0"/>
                  <a:t>, имеющим доступ к противнику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CPA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58609"/>
              </a:xfrm>
              <a:blipFill>
                <a:blip r:embed="rId3"/>
                <a:stretch>
                  <a:fillRect l="-1043" t="-16000" r="-696" b="-176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497" y="2584234"/>
            <a:ext cx="6103464" cy="38816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После получений пары сообщений от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выбирает случайный 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получая его образ от претендента (случайный или </a:t>
                </a:r>
                <a:r>
                  <a:rPr lang="ru-RU" dirty="0"/>
                  <a:t>п</a:t>
                </a:r>
                <a:r>
                  <a:rPr lang="ru-RU" dirty="0" smtClean="0"/>
                  <a:t>севдослучайный). Затем он случайно выбирает одно из сообщений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и шифрует его на полученном образе.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После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итераций он выдаёт результат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  <a:blipFill>
                <a:blip r:embed="rId5"/>
                <a:stretch>
                  <a:fillRect l="-2000" t="-2215" r="-1500" b="-33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51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3181</TotalTime>
  <Words>1121</Words>
  <Application>Microsoft Office PowerPoint</Application>
  <PresentationFormat>Широкоэкранный</PresentationFormat>
  <Paragraphs>368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CPA</vt:lpstr>
      <vt:lpstr>CPA</vt:lpstr>
      <vt:lpstr>Использование множества ключей</vt:lpstr>
      <vt:lpstr>Построение CPA шифров из семантически стойких шифров</vt:lpstr>
      <vt:lpstr>Построение CPA шифров из семантически стойких шифров</vt:lpstr>
      <vt:lpstr>Построение CPA шифров из семантически стойких шифров</vt:lpstr>
      <vt:lpstr>Игра 0</vt:lpstr>
      <vt:lpstr>Игра 1</vt:lpstr>
      <vt:lpstr>Структура противника B_F</vt:lpstr>
      <vt:lpstr>Игра 2</vt:lpstr>
      <vt:lpstr>Игра 3</vt:lpstr>
      <vt:lpstr>Игра 3.</vt:lpstr>
      <vt:lpstr>Структра противника B^∗</vt:lpstr>
      <vt:lpstr>Построение CPA шифров из семантически стойких шифров</vt:lpstr>
      <vt:lpstr>Рандомизированный CTR режим</vt:lpstr>
      <vt:lpstr>Рандомизированный CTR режим</vt:lpstr>
      <vt:lpstr>Рандомизированный CTR режим</vt:lpstr>
      <vt:lpstr>Рандомизированный CTR режим</vt:lpstr>
      <vt:lpstr>Игра 0</vt:lpstr>
      <vt:lpstr>Игра 1</vt:lpstr>
      <vt:lpstr>Игра 2</vt:lpstr>
      <vt:lpstr>Игра 3</vt:lpstr>
      <vt:lpstr>Лемма</vt:lpstr>
      <vt:lpstr>Рандомизированный CTR режим</vt:lpstr>
      <vt:lpstr>Практическое использование AES в режиме CTR</vt:lpstr>
      <vt:lpstr>CBC</vt:lpstr>
      <vt:lpstr>CBC</vt:lpstr>
      <vt:lpstr>CBC</vt:lpstr>
      <vt:lpstr>CBC режим</vt:lpstr>
      <vt:lpstr>Игра 0</vt:lpstr>
      <vt:lpstr>Игра 1</vt:lpstr>
      <vt:lpstr>Игра 2</vt:lpstr>
      <vt:lpstr>Игра 3</vt:lpstr>
      <vt:lpstr>CBC</vt:lpstr>
      <vt:lpstr>Дополнение блока</vt:lpstr>
      <vt:lpstr>CBC vs CTR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963</cp:revision>
  <dcterms:created xsi:type="dcterms:W3CDTF">2018-08-24T12:25:18Z</dcterms:created>
  <dcterms:modified xsi:type="dcterms:W3CDTF">2022-11-03T17:31:30Z</dcterms:modified>
</cp:coreProperties>
</file>