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96" r:id="rId2"/>
    <p:sldId id="590" r:id="rId3"/>
    <p:sldId id="591" r:id="rId4"/>
    <p:sldId id="592" r:id="rId5"/>
    <p:sldId id="545" r:id="rId6"/>
    <p:sldId id="546" r:id="rId7"/>
    <p:sldId id="547" r:id="rId8"/>
    <p:sldId id="548" r:id="rId9"/>
    <p:sldId id="549" r:id="rId10"/>
    <p:sldId id="550" r:id="rId11"/>
    <p:sldId id="553" r:id="rId12"/>
    <p:sldId id="551" r:id="rId13"/>
    <p:sldId id="552" r:id="rId14"/>
    <p:sldId id="585" r:id="rId15"/>
    <p:sldId id="554" r:id="rId16"/>
    <p:sldId id="588" r:id="rId17"/>
    <p:sldId id="587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5" r:id="rId27"/>
    <p:sldId id="563" r:id="rId28"/>
    <p:sldId id="566" r:id="rId29"/>
    <p:sldId id="572" r:id="rId30"/>
    <p:sldId id="567" r:id="rId31"/>
    <p:sldId id="568" r:id="rId32"/>
    <p:sldId id="569" r:id="rId33"/>
    <p:sldId id="571" r:id="rId34"/>
    <p:sldId id="570" r:id="rId35"/>
    <p:sldId id="573" r:id="rId36"/>
    <p:sldId id="574" r:id="rId37"/>
    <p:sldId id="576" r:id="rId38"/>
    <p:sldId id="579" r:id="rId39"/>
    <p:sldId id="577" r:id="rId40"/>
    <p:sldId id="578" r:id="rId41"/>
    <p:sldId id="580" r:id="rId42"/>
    <p:sldId id="589" r:id="rId43"/>
    <p:sldId id="583" r:id="rId44"/>
    <p:sldId id="581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590"/>
            <p14:sldId id="591"/>
            <p14:sldId id="592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85"/>
            <p14:sldId id="554"/>
            <p14:sldId id="588"/>
            <p14:sldId id="587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9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118" d="100"/>
          <a:sy n="118" d="100"/>
        </p:scale>
        <p:origin x="11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smtClean="0"/>
              <a:t>202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шифртекст отклонён (не пройдена проверка аутентичности)</a:t>
                </a:r>
              </a:p>
              <a:p>
                <a:r>
                  <a:rPr lang="ru-RU" dirty="0" smtClean="0"/>
                  <a:t>Свойство корректности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en-US" dirty="0" smtClean="0"/>
                  <a:t> (INT-CTXT)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новый корректный </a:t>
                </a:r>
                <a:r>
                  <a:rPr lang="ru-RU" b="1" dirty="0" err="1" smtClean="0"/>
                  <a:t>шифртекст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4163" y="5095179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20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36713" y="5310151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974813" y="5832693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44403" y="4801303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3104" y="6023465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69203" y="5833227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43104" y="49188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</a:t>
            </a:r>
            <a:r>
              <a:rPr lang="ru-RU" dirty="0" err="1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открытых 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открытых текстов </a:t>
                </a:r>
                <a:r>
                  <a:rPr lang="en-US" dirty="0" smtClean="0"/>
                  <a:t>(INT-PTXT)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корректный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для</a:t>
                </a:r>
                <a:r>
                  <a:rPr lang="ru-RU" b="1" dirty="0" smtClean="0"/>
                  <a:t> нового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662" y="5050120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38212" y="5265092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76312" y="5787634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45902" y="4756244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603" y="5978406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770702" y="571633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blipFill rotWithShape="0">
                <a:blip r:embed="rId6"/>
                <a:stretch>
                  <a:fillRect b="-35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44603" y="487382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открытых текстов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:r>
                  <a:rPr lang="ru-RU" b="1" dirty="0"/>
                  <a:t>шифром обеспечивающим целостность </a:t>
                </a:r>
                <a:r>
                  <a:rPr lang="ru-RU" b="1" dirty="0" smtClean="0"/>
                  <a:t>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пренебрежимо малая </a:t>
                </a:r>
                <a:r>
                  <a:rPr lang="ru-RU" dirty="0" smtClean="0"/>
                  <a:t>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/>
              <a:t>P</a:t>
            </a:r>
            <a:r>
              <a:rPr lang="en-US" dirty="0" smtClean="0"/>
              <a:t>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PI </a:t>
            </a:r>
            <a:r>
              <a:rPr lang="ru-RU" dirty="0" smtClean="0"/>
              <a:t>стойкого, но не </a:t>
            </a:r>
            <a:r>
              <a:rPr lang="en-US" dirty="0" smtClean="0"/>
              <a:t>CI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PI</a:t>
            </a:r>
            <a:r>
              <a:rPr lang="ru-RU" smtClean="0"/>
              <a:t>, </a:t>
            </a:r>
            <a:r>
              <a:rPr lang="ru-RU" dirty="0" smtClean="0"/>
              <a:t>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/>
              <a:t>Семантическая стойкость против </a:t>
            </a:r>
            <a:r>
              <a:rPr lang="en-US" b="1" dirty="0"/>
              <a:t>CPA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1 </a:t>
            </a:r>
            <a:r>
              <a:rPr lang="ru-RU" sz="2600" dirty="0" smtClean="0"/>
              <a:t>вопрос. </a:t>
            </a: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854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шифр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69"/>
            <a:ext cx="3775043" cy="425053"/>
            <a:chOff x="1776" y="1783"/>
            <a:chExt cx="2402" cy="357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6"/>
            <a:ext cx="3733800" cy="425054"/>
            <a:chOff x="1776" y="2107"/>
            <a:chExt cx="2352" cy="357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Более сильное определение, чем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552191" y="167306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00519" y="2555701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52191" y="1631951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13587" y="2578742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13899" y="1338867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113899" y="372898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157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=</a:t>
                </a:r>
                <a:r>
                  <a:rPr lang="en-US" dirty="0" smtClean="0"/>
                  <a:t>&gt; CPA +</a:t>
                </a:r>
                <a:r>
                  <a:rPr lang="ru-RU" dirty="0" smtClean="0"/>
                  <a:t> </a:t>
                </a:r>
                <a:r>
                  <a:rPr lang="en-US" dirty="0" smtClean="0"/>
                  <a:t>CI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CT</a:t>
                </a:r>
                <a:r>
                  <a:rPr lang="en-US" dirty="0" smtClean="0"/>
                  <a:t>) =&gt;</a:t>
                </a:r>
                <a:r>
                  <a:rPr lang="ru-RU" dirty="0" smtClean="0"/>
                  <a:t>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</a:t>
                </a:r>
                <a:r>
                  <a:rPr lang="ru-RU" dirty="0"/>
                  <a:t>+ </a:t>
                </a:r>
                <a:r>
                  <a:rPr lang="en-US" dirty="0" smtClean="0"/>
                  <a:t> PI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PT</a:t>
                </a:r>
                <a:r>
                  <a:rPr lang="en-US" dirty="0" smtClean="0"/>
                  <a:t>) =&gt; AE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=</a:t>
                </a:r>
                <a:r>
                  <a:rPr lang="en-US" dirty="0" smtClean="0"/>
                  <a:t>&gt; CPA </a:t>
                </a:r>
                <a:r>
                  <a:rPr lang="ru-RU" dirty="0" smtClean="0"/>
                  <a:t>стойкость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CI =&gt; PI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  <a:blipFill>
                <a:blip r:embed="rId2"/>
                <a:stretch>
                  <a:fillRect l="-1043" t="-1913" b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CPA 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38200" y="1031953"/>
            <a:ext cx="1013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4 модели криптографических хэш-функций. Их взаимосвязь.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78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298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</a:t>
                </a:r>
                <a:r>
                  <a:rPr lang="ru-RU" b="1" dirty="0" smtClean="0"/>
                  <a:t>строго до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en-US" b="1" dirty="0"/>
              <a:t>CPA </a:t>
            </a:r>
            <a:r>
              <a:rPr lang="ru-RU" b="1" dirty="0"/>
              <a:t>стойких 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err="1" smtClean="0"/>
              <a:t>Стандрат</a:t>
            </a:r>
            <a:r>
              <a:rPr lang="ru-RU" dirty="0" smtClean="0"/>
              <a:t> </a:t>
            </a:r>
            <a:r>
              <a:rPr lang="en-US" dirty="0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CTR-mode-and-</a:t>
            </a:r>
            <a:r>
              <a:rPr lang="en-US" dirty="0"/>
              <a:t>CBC-MAC</a:t>
            </a:r>
            <a:endParaRPr lang="en-US" dirty="0" smtClean="0"/>
          </a:p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ChaCha</a:t>
            </a:r>
            <a:r>
              <a:rPr lang="en-US" dirty="0"/>
              <a:t>/Poly1305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19" y="1853536"/>
            <a:ext cx="5895242" cy="43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7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1502</Words>
  <Application>Microsoft Office PowerPoint</Application>
  <PresentationFormat>Широкоэкранный</PresentationFormat>
  <Paragraphs>410</Paragraphs>
  <Slides>44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Comic Sans MS</vt:lpstr>
      <vt:lpstr>Consolas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Тест.</vt:lpstr>
      <vt:lpstr>Тест.</vt:lpstr>
      <vt:lpstr>TIME 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Целостность шифртекстов</vt:lpstr>
      <vt:lpstr>Целостность шифртекстов</vt:lpstr>
      <vt:lpstr>Целостность открытых текстов</vt:lpstr>
      <vt:lpstr>Целостность открытых текстов</vt:lpstr>
      <vt:lpstr>CA и CI стойкость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ChaCha/Poly1305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1449</cp:revision>
  <dcterms:created xsi:type="dcterms:W3CDTF">2018-08-24T12:25:18Z</dcterms:created>
  <dcterms:modified xsi:type="dcterms:W3CDTF">2024-12-05T12:28:21Z</dcterms:modified>
</cp:coreProperties>
</file>