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96" r:id="rId2"/>
    <p:sldId id="625" r:id="rId3"/>
    <p:sldId id="624" r:id="rId4"/>
    <p:sldId id="545" r:id="rId5"/>
    <p:sldId id="584" r:id="rId6"/>
    <p:sldId id="585" r:id="rId7"/>
    <p:sldId id="587" r:id="rId8"/>
    <p:sldId id="586" r:id="rId9"/>
    <p:sldId id="588" r:id="rId10"/>
    <p:sldId id="589" r:id="rId11"/>
    <p:sldId id="590" r:id="rId12"/>
    <p:sldId id="591" r:id="rId13"/>
    <p:sldId id="592" r:id="rId14"/>
    <p:sldId id="611" r:id="rId15"/>
    <p:sldId id="593" r:id="rId16"/>
    <p:sldId id="595" r:id="rId17"/>
    <p:sldId id="596" r:id="rId18"/>
    <p:sldId id="597" r:id="rId19"/>
    <p:sldId id="598" r:id="rId20"/>
    <p:sldId id="599" r:id="rId21"/>
    <p:sldId id="594" r:id="rId22"/>
    <p:sldId id="601" r:id="rId23"/>
    <p:sldId id="602" r:id="rId24"/>
    <p:sldId id="600" r:id="rId25"/>
    <p:sldId id="603" r:id="rId26"/>
    <p:sldId id="605" r:id="rId27"/>
    <p:sldId id="606" r:id="rId28"/>
    <p:sldId id="607" r:id="rId29"/>
    <p:sldId id="608" r:id="rId30"/>
    <p:sldId id="609" r:id="rId31"/>
    <p:sldId id="610" r:id="rId32"/>
    <p:sldId id="604" r:id="rId33"/>
    <p:sldId id="612" r:id="rId34"/>
    <p:sldId id="613" r:id="rId35"/>
    <p:sldId id="614" r:id="rId36"/>
    <p:sldId id="615" r:id="rId37"/>
    <p:sldId id="616" r:id="rId38"/>
    <p:sldId id="617" r:id="rId39"/>
    <p:sldId id="618" r:id="rId40"/>
    <p:sldId id="619" r:id="rId41"/>
    <p:sldId id="620" r:id="rId42"/>
    <p:sldId id="621" r:id="rId43"/>
    <p:sldId id="622" r:id="rId44"/>
    <p:sldId id="581" r:id="rId45"/>
    <p:sldId id="623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625"/>
            <p14:sldId id="624"/>
          </p14:sldIdLst>
        </p14:section>
        <p14:section name="Введение" id="{A1F0E3F0-4189-4C84-9419-D9D631A1680D}">
          <p14:sldIdLst>
            <p14:sldId id="545"/>
          </p14:sldIdLst>
        </p14:section>
        <p14:section name="IPsec" id="{C60B12F0-89CB-40D6-B72A-826B4B78E8F9}">
          <p14:sldIdLst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SSH" id="{9D4199D8-63D3-42DC-990C-DB71C531D1FA}">
          <p14:sldIdLst>
            <p14:sldId id="611"/>
            <p14:sldId id="593"/>
            <p14:sldId id="595"/>
            <p14:sldId id="596"/>
            <p14:sldId id="597"/>
            <p14:sldId id="598"/>
            <p14:sldId id="599"/>
          </p14:sldIdLst>
        </p14:section>
        <p14:section name="Passing oracle" id="{52AF3785-BADD-45B2-BDED-15F20E59B7B1}">
          <p14:sldIdLst>
            <p14:sldId id="594"/>
            <p14:sldId id="601"/>
            <p14:sldId id="602"/>
            <p14:sldId id="600"/>
            <p14:sldId id="603"/>
            <p14:sldId id="605"/>
            <p14:sldId id="606"/>
            <p14:sldId id="607"/>
            <p14:sldId id="608"/>
            <p14:sldId id="609"/>
            <p14:sldId id="610"/>
          </p14:sldIdLst>
        </p14:section>
        <p14:section name="Lucky13" id="{CA02B119-2528-4AD6-AC6D-5EEAE565D4B3}">
          <p14:sldIdLst>
            <p14:sldId id="604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Выводы" id="{02F6E49B-9E5A-4A22-91A2-6F45ABD52C8E}">
          <p14:sldIdLst>
            <p14:sldId id="581"/>
            <p14:sldId id="623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-114" y="-7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12.12.2024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12.12.2024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oudflare.com/rfc-8446-aka-tls-1-3/" TargetMode="External"/><Relationship Id="rId2" Type="http://schemas.openxmlformats.org/officeDocument/2006/relationships/hyperlink" Target="https://tls13.ulfheim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vidwong.fr/tls13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IPsec, TLS (SSL)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202</a:t>
            </a:r>
            <a:r>
              <a:rPr lang="en-US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equence number – </a:t>
            </a:r>
            <a:r>
              <a:rPr lang="ru-RU" dirty="0" smtClean="0"/>
              <a:t>номер пакета, используется для обнаружения и отбрасывания повторяющихся пакетов. 64 бита, но записывается в пакета только наименее значимые 32 бита. При вычислении </a:t>
            </a:r>
            <a:r>
              <a:rPr lang="en-US" dirty="0" smtClean="0"/>
              <a:t>MAC </a:t>
            </a:r>
            <a:r>
              <a:rPr lang="ru-RU" dirty="0" smtClean="0"/>
              <a:t>используются все 64 бита. Инициализируется нулём при установлении соединения, увеличивается на 1 с каждым пакетом. 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8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adding – </a:t>
            </a:r>
            <a:r>
              <a:rPr lang="ru-RU" dirty="0" smtClean="0"/>
              <a:t>дополнение до длины блока алгоритма шифрования и результирующего шифр текста до длины 4 байта. От 0 до 255 байт.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ad </a:t>
            </a:r>
            <a:r>
              <a:rPr lang="en-US" dirty="0" err="1" smtClean="0"/>
              <a:t>len</a:t>
            </a:r>
            <a:r>
              <a:rPr lang="en-US" dirty="0" smtClean="0"/>
              <a:t> – </a:t>
            </a:r>
            <a:r>
              <a:rPr lang="ru-RU" dirty="0" smtClean="0"/>
              <a:t>длина дополнения</a:t>
            </a:r>
          </a:p>
          <a:p>
            <a:r>
              <a:rPr lang="en-US" dirty="0" smtClean="0"/>
              <a:t>next </a:t>
            </a:r>
            <a:r>
              <a:rPr lang="en-US" dirty="0" err="1" smtClean="0"/>
              <a:t>hdr</a:t>
            </a:r>
            <a:r>
              <a:rPr lang="en-US" dirty="0" smtClean="0"/>
              <a:t> – </a:t>
            </a:r>
            <a:r>
              <a:rPr lang="ru-RU" dirty="0" smtClean="0"/>
              <a:t>тип данных (для данного примера </a:t>
            </a:r>
            <a:r>
              <a:rPr lang="en-US" dirty="0" smtClean="0"/>
              <a:t>IPv4=4)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2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Шифрование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Encrypt-Then-MAC</a:t>
            </a:r>
          </a:p>
          <a:p>
            <a:r>
              <a:rPr lang="ru-RU" dirty="0" smtClean="0"/>
              <a:t>Данные дополняются дополнением до необходимой длины. Заполняется поле </a:t>
            </a:r>
            <a:r>
              <a:rPr lang="en-US" dirty="0" smtClean="0"/>
              <a:t>next header</a:t>
            </a:r>
          </a:p>
          <a:p>
            <a:r>
              <a:rPr lang="ru-RU" dirty="0" smtClean="0"/>
              <a:t>Зашифровываются ключом для данной </a:t>
            </a:r>
            <a:r>
              <a:rPr lang="en-US" dirty="0" smtClean="0"/>
              <a:t>SA</a:t>
            </a:r>
            <a:r>
              <a:rPr lang="ru-RU" dirty="0" smtClean="0"/>
              <a:t>. Если шифрование обозначено как </a:t>
            </a:r>
            <a:r>
              <a:rPr lang="en-US" dirty="0" smtClean="0"/>
              <a:t>NULL</a:t>
            </a:r>
            <a:r>
              <a:rPr lang="ru-RU" dirty="0" smtClean="0"/>
              <a:t>, оно не производится (тогда </a:t>
            </a:r>
            <a:r>
              <a:rPr lang="en-US" dirty="0" smtClean="0"/>
              <a:t>IPsec </a:t>
            </a:r>
            <a:r>
              <a:rPr lang="ru-RU" dirty="0" smtClean="0"/>
              <a:t>обеспечивает только целостность).</a:t>
            </a:r>
            <a:endParaRPr lang="en-US" dirty="0" smtClean="0"/>
          </a:p>
          <a:p>
            <a:r>
              <a:rPr lang="ru-RU" dirty="0" smtClean="0"/>
              <a:t>Вычисляется </a:t>
            </a:r>
            <a:r>
              <a:rPr lang="en-US" dirty="0" smtClean="0"/>
              <a:t>MAC </a:t>
            </a:r>
            <a:r>
              <a:rPr lang="ru-RU" dirty="0" smtClean="0"/>
              <a:t>на следующих данных</a:t>
            </a:r>
            <a:r>
              <a:rPr lang="en-US" dirty="0" smtClean="0"/>
              <a:t>: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SPI || sequence number (64 </a:t>
            </a:r>
            <a:r>
              <a:rPr lang="ru-RU" dirty="0" smtClean="0"/>
              <a:t>бита)</a:t>
            </a:r>
            <a:r>
              <a:rPr lang="en-US" dirty="0" smtClean="0"/>
              <a:t> ||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Инкапсуляция пакета в </a:t>
            </a:r>
            <a:r>
              <a:rPr lang="en-US" dirty="0" smtClean="0"/>
              <a:t>IP </a:t>
            </a:r>
            <a:r>
              <a:rPr lang="ru-RU" dirty="0" smtClean="0"/>
              <a:t>пакет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4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хитрости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TFC </a:t>
            </a:r>
            <a:r>
              <a:rPr lang="ru-RU" dirty="0" smtClean="0"/>
              <a:t>дополнение (</a:t>
            </a:r>
            <a:r>
              <a:rPr lang="en-US" dirty="0" smtClean="0"/>
              <a:t>traffic flow confidentiality) – </a:t>
            </a:r>
            <a:r>
              <a:rPr lang="ru-RU" dirty="0" smtClean="0"/>
              <a:t>дополнение, для скрытия размера открытого текста, используется до дополнения до размера блочного шифра, произвольной длины</a:t>
            </a:r>
          </a:p>
          <a:p>
            <a:r>
              <a:rPr lang="en-US" dirty="0" smtClean="0"/>
              <a:t>Dummy blocks </a:t>
            </a:r>
            <a:r>
              <a:rPr lang="ru-RU" dirty="0" smtClean="0"/>
              <a:t>– блоки, не несущие полезной нагрузки, и отбрасываемые получателем при расшифровке.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Возможно только шифрование, без вычисление </a:t>
            </a:r>
            <a:r>
              <a:rPr lang="en-US" dirty="0" smtClean="0"/>
              <a:t>MAC</a:t>
            </a:r>
          </a:p>
          <a:p>
            <a:pPr lvl="1"/>
            <a:r>
              <a:rPr lang="ru-RU" dirty="0" smtClean="0"/>
              <a:t>Опасно, даже если предположить, что протоколы верхнего уровня обеспечивают целостность (получаем </a:t>
            </a:r>
            <a:r>
              <a:rPr lang="en-US" dirty="0" smtClean="0"/>
              <a:t>mac-then-encrypt)</a:t>
            </a:r>
          </a:p>
          <a:p>
            <a:pPr lvl="1"/>
            <a:r>
              <a:rPr lang="ru-RU" dirty="0" smtClean="0"/>
              <a:t>Безопасно, при использовании аутентичного шифрования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Cryptographic Doom </a:t>
            </a:r>
            <a:r>
              <a:rPr lang="en-US" b="1" dirty="0" smtClean="0"/>
              <a:t>Principle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it comes to designing secure protocols, I have a principle that goes like this: if you have to perform any cryptographic operation before verifying the MAC on a message you’ve received, it will somehow inevitably lead to doom.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3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SSH (secure shell)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утилитка</a:t>
            </a:r>
            <a:r>
              <a:rPr lang="ru-RU" dirty="0" smtClean="0"/>
              <a:t> для удалённой консоли. Разработана как защищенная альтернатива </a:t>
            </a:r>
            <a:r>
              <a:rPr lang="en-US" dirty="0" smtClean="0"/>
              <a:t>telnet. </a:t>
            </a:r>
            <a:r>
              <a:rPr lang="ru-RU" dirty="0" smtClean="0"/>
              <a:t>Использует </a:t>
            </a:r>
            <a:r>
              <a:rPr lang="en-US" dirty="0" smtClean="0"/>
              <a:t>MAC-and-Encrypt</a:t>
            </a:r>
          </a:p>
          <a:p>
            <a:pPr marL="0" indent="0">
              <a:buNone/>
            </a:pPr>
            <a:r>
              <a:rPr lang="ru-RU" dirty="0"/>
              <a:t>1995, </a:t>
            </a:r>
            <a:r>
              <a:rPr lang="en-US" dirty="0"/>
              <a:t>SSHv1</a:t>
            </a:r>
            <a:r>
              <a:rPr lang="ru-RU" dirty="0" smtClean="0"/>
              <a:t>. «Что может пойти не так?»</a:t>
            </a:r>
          </a:p>
          <a:p>
            <a:r>
              <a:rPr lang="ru-RU" dirty="0" smtClean="0"/>
              <a:t>Обеспечивает целостность данных при передаче используя </a:t>
            </a:r>
            <a:r>
              <a:rPr lang="en-US" dirty="0" smtClean="0"/>
              <a:t>CRC</a:t>
            </a:r>
            <a:r>
              <a:rPr lang="ru-RU" dirty="0" smtClean="0"/>
              <a:t> (что не только позволяет подделать </a:t>
            </a:r>
            <a:r>
              <a:rPr lang="en-US" dirty="0" smtClean="0"/>
              <a:t>“MAC”</a:t>
            </a:r>
            <a:r>
              <a:rPr lang="ru-RU" dirty="0" smtClean="0"/>
              <a:t>, но и узнать часть данных об открытом тексте)</a:t>
            </a:r>
          </a:p>
          <a:p>
            <a:r>
              <a:rPr lang="ru-RU" dirty="0" smtClean="0"/>
              <a:t>Использует шифрование </a:t>
            </a:r>
            <a:r>
              <a:rPr lang="en-US" dirty="0" smtClean="0"/>
              <a:t>CBC</a:t>
            </a:r>
            <a:r>
              <a:rPr lang="ru-RU" dirty="0" smtClean="0"/>
              <a:t> с нулевым инициализирующем вектором</a:t>
            </a:r>
          </a:p>
          <a:p>
            <a:r>
              <a:rPr lang="ru-RU" dirty="0" smtClean="0"/>
              <a:t>Использует одинаковый ключ для обоих направлений передачи данных</a:t>
            </a:r>
          </a:p>
          <a:p>
            <a:r>
              <a:rPr lang="ru-RU" dirty="0" smtClean="0"/>
              <a:t>Использует неатомарное шифрование – расшифрованные происходит поточно, до проверки целостности данных (подробнее – далее).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371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3885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1996, SSHv2.</a:t>
            </a:r>
            <a:r>
              <a:rPr lang="ru-RU" dirty="0" smtClean="0"/>
              <a:t> Исправили большинство проблем.</a:t>
            </a:r>
          </a:p>
          <a:p>
            <a:pPr marL="0" indent="0">
              <a:buNone/>
            </a:pPr>
            <a:r>
              <a:rPr lang="ru-RU" dirty="0" smtClean="0"/>
              <a:t>Теперь использует 2 различных ключа для двух различных направлений передачи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Использует </a:t>
            </a:r>
            <a:r>
              <a:rPr lang="en-US" dirty="0" smtClean="0"/>
              <a:t>CPA </a:t>
            </a:r>
            <a:r>
              <a:rPr lang="ru-RU" dirty="0" smtClean="0"/>
              <a:t>стойкое шифрование и стойкий </a:t>
            </a:r>
            <a:r>
              <a:rPr lang="en-US" dirty="0" smtClean="0"/>
              <a:t>MAC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4140"/>
            <a:ext cx="5780745" cy="41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7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43568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Шифрование</a:t>
            </a:r>
            <a:r>
              <a:rPr lang="en-US" dirty="0" smtClean="0"/>
              <a:t>:</a:t>
            </a:r>
          </a:p>
          <a:p>
            <a:r>
              <a:rPr lang="ru-RU" dirty="0" smtClean="0"/>
              <a:t>Открытый текст дополняется случайными байтами для выравнивание до длины блочного шифра, от 4 до 255 байт</a:t>
            </a:r>
          </a:p>
          <a:p>
            <a:pPr marL="0" indent="0" algn="ctr">
              <a:buNone/>
            </a:pPr>
            <a:r>
              <a:rPr lang="en-US" dirty="0"/>
              <a:t>p</a:t>
            </a:r>
            <a:r>
              <a:rPr lang="en-US" dirty="0" smtClean="0"/>
              <a:t>laintext = ||packet-</a:t>
            </a:r>
            <a:r>
              <a:rPr lang="en-US" dirty="0" err="1" smtClean="0"/>
              <a:t>len</a:t>
            </a:r>
            <a:r>
              <a:rPr lang="en-US" dirty="0" smtClean="0"/>
              <a:t>||pad-length||message||pad</a:t>
            </a:r>
            <a:endParaRPr lang="ru-RU" dirty="0" smtClean="0"/>
          </a:p>
          <a:p>
            <a:r>
              <a:rPr lang="ru-RU" dirty="0" smtClean="0"/>
              <a:t>Зашифрованные с использованием </a:t>
            </a:r>
            <a:r>
              <a:rPr lang="en-US" dirty="0" smtClean="0"/>
              <a:t>AES </a:t>
            </a:r>
            <a:r>
              <a:rPr lang="ru-RU" dirty="0" smtClean="0"/>
              <a:t>в </a:t>
            </a:r>
            <a:r>
              <a:rPr lang="ru-RU" dirty="0" err="1" smtClean="0"/>
              <a:t>рандомизированном</a:t>
            </a:r>
            <a:r>
              <a:rPr lang="ru-RU" dirty="0" smtClean="0"/>
              <a:t> </a:t>
            </a:r>
            <a:r>
              <a:rPr lang="en-US" dirty="0" smtClean="0"/>
              <a:t>CBC </a:t>
            </a:r>
            <a:r>
              <a:rPr lang="ru-RU" dirty="0" smtClean="0"/>
              <a:t>режиме и использованием симметричного ключа для данного направления (но использует предсказуемый </a:t>
            </a:r>
            <a:r>
              <a:rPr lang="en-US" dirty="0" smtClean="0"/>
              <a:t>IV </a:t>
            </a:r>
            <a:r>
              <a:rPr lang="ru-RU" dirty="0" smtClean="0"/>
              <a:t>для последующих блоков, используя последний блок </a:t>
            </a:r>
            <a:r>
              <a:rPr lang="ru-RU" dirty="0" err="1" smtClean="0"/>
              <a:t>шифртекста</a:t>
            </a:r>
            <a:r>
              <a:rPr lang="ru-RU" dirty="0" smtClean="0"/>
              <a:t>, было исправлено но не сразу)</a:t>
            </a:r>
            <a:endParaRPr lang="en-US" dirty="0" smtClean="0"/>
          </a:p>
          <a:p>
            <a:r>
              <a:rPr lang="ru-RU" dirty="0" smtClean="0"/>
              <a:t>Вычисляет </a:t>
            </a:r>
            <a:r>
              <a:rPr lang="en-US" dirty="0" smtClean="0"/>
              <a:t>MAC </a:t>
            </a:r>
            <a:r>
              <a:rPr lang="ru-RU" dirty="0" smtClean="0"/>
              <a:t>для </a:t>
            </a:r>
            <a:r>
              <a:rPr lang="en-US" dirty="0" smtClean="0"/>
              <a:t>sequence number </a:t>
            </a:r>
            <a:r>
              <a:rPr lang="ru-RU" dirty="0" smtClean="0"/>
              <a:t>и </a:t>
            </a:r>
            <a:r>
              <a:rPr lang="en-US" dirty="0" smtClean="0"/>
              <a:t>plaintext</a:t>
            </a:r>
            <a:r>
              <a:rPr lang="ru-RU" dirty="0" smtClean="0"/>
              <a:t>. Множество алгоритмов, </a:t>
            </a:r>
            <a:r>
              <a:rPr lang="ru-RU" dirty="0" err="1" smtClean="0"/>
              <a:t>включа</a:t>
            </a:r>
            <a:r>
              <a:rPr lang="ru-RU" dirty="0" smtClean="0"/>
              <a:t> </a:t>
            </a:r>
            <a:r>
              <a:rPr lang="en-US" dirty="0" smtClean="0"/>
              <a:t>HMAC-SHA1-160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43568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Расшифрование</a:t>
            </a:r>
            <a:r>
              <a:rPr lang="en-US" dirty="0" smtClean="0"/>
              <a:t>:</a:t>
            </a:r>
          </a:p>
          <a:p>
            <a:r>
              <a:rPr lang="ru-RU" dirty="0" err="1" smtClean="0"/>
              <a:t>Расшифрование</a:t>
            </a:r>
            <a:r>
              <a:rPr lang="ru-RU" dirty="0" smtClean="0"/>
              <a:t> поля </a:t>
            </a:r>
            <a:r>
              <a:rPr lang="en-US" dirty="0" smtClean="0"/>
              <a:t>packet length</a:t>
            </a:r>
            <a:r>
              <a:rPr lang="ru-RU" dirty="0" smtClean="0"/>
              <a:t> используя ключ, для данного направления.</a:t>
            </a:r>
          </a:p>
          <a:p>
            <a:r>
              <a:rPr lang="ru-RU" dirty="0" smtClean="0"/>
              <a:t>Считать </a:t>
            </a:r>
            <a:r>
              <a:rPr lang="en-US" dirty="0"/>
              <a:t>packet length</a:t>
            </a:r>
            <a:r>
              <a:rPr lang="ru-RU" dirty="0"/>
              <a:t> </a:t>
            </a:r>
            <a:r>
              <a:rPr lang="ru-RU" dirty="0" smtClean="0"/>
              <a:t>+ </a:t>
            </a:r>
            <a:r>
              <a:rPr lang="en-US" dirty="0" smtClean="0"/>
              <a:t>(</a:t>
            </a:r>
            <a:r>
              <a:rPr lang="ru-RU" dirty="0" smtClean="0"/>
              <a:t>длина </a:t>
            </a:r>
            <a:r>
              <a:rPr lang="en-US" dirty="0" smtClean="0"/>
              <a:t>MAC)</a:t>
            </a:r>
            <a:r>
              <a:rPr lang="ru-RU" dirty="0" smtClean="0"/>
              <a:t> байт из канала связи</a:t>
            </a:r>
          </a:p>
          <a:p>
            <a:r>
              <a:rPr lang="ru-RU" dirty="0" smtClean="0"/>
              <a:t>Расшифровать оставшийся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Проверить </a:t>
            </a:r>
            <a:r>
              <a:rPr lang="en-US" dirty="0" smtClean="0"/>
              <a:t>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и особенности </a:t>
            </a:r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Некоторые сочетания алгоритмов не являются стойкими</a:t>
            </a:r>
          </a:p>
          <a:p>
            <a:r>
              <a:rPr lang="ru-RU" dirty="0" smtClean="0"/>
              <a:t>Используется шифрование длины пакета</a:t>
            </a:r>
          </a:p>
          <a:p>
            <a:pPr lvl="1"/>
            <a:r>
              <a:rPr lang="ru-RU" dirty="0" smtClean="0"/>
              <a:t>Используется сокрытие длины пакета</a:t>
            </a:r>
          </a:p>
          <a:p>
            <a:pPr lvl="1"/>
            <a:r>
              <a:rPr lang="ru-RU" dirty="0" smtClean="0"/>
              <a:t>Используется для неатомарного </a:t>
            </a:r>
            <a:r>
              <a:rPr lang="ru-RU" dirty="0" err="1" smtClean="0"/>
              <a:t>расшифрования</a:t>
            </a:r>
            <a:endParaRPr lang="en-US" dirty="0" smtClean="0"/>
          </a:p>
          <a:p>
            <a:pPr lvl="1"/>
            <a:r>
              <a:rPr lang="ru-RU" dirty="0" smtClean="0"/>
              <a:t>Исправляется костылями в хороших реализациях (</a:t>
            </a:r>
            <a:r>
              <a:rPr lang="en-US" dirty="0"/>
              <a:t>Breaking and provably repairing the SSH authenticated encryption scheme: A case study of the Encode-then-Encrypt-and-MAC </a:t>
            </a:r>
            <a:r>
              <a:rPr lang="en-US" dirty="0" smtClean="0"/>
              <a:t>paradigm</a:t>
            </a:r>
            <a:r>
              <a:rPr lang="ru-RU" dirty="0" smtClean="0"/>
              <a:t>) </a:t>
            </a:r>
          </a:p>
          <a:p>
            <a:pPr marL="342900" lvl="1" indent="-342900"/>
            <a:r>
              <a:rPr lang="ru-RU" dirty="0" smtClean="0"/>
              <a:t>Шифрование «посимвольное», т.е. частота пакетов соответствует частоте нажатия клавиш</a:t>
            </a:r>
          </a:p>
          <a:p>
            <a:pPr marL="800100" lvl="2" indent="-342900"/>
            <a:r>
              <a:rPr lang="ru-RU" sz="2400" dirty="0" smtClean="0"/>
              <a:t>Частотное восстановление открытого текста</a:t>
            </a:r>
          </a:p>
          <a:p>
            <a:pPr marL="800100" lvl="2" indent="-342900"/>
            <a:r>
              <a:rPr lang="ru-RU" sz="2400" dirty="0" smtClean="0"/>
              <a:t>Используя «</a:t>
            </a:r>
            <a:r>
              <a:rPr lang="en-US" sz="2400" dirty="0" smtClean="0"/>
              <a:t>dummy blocks</a:t>
            </a:r>
            <a:r>
              <a:rPr lang="ru-RU" sz="2400" dirty="0" smtClean="0"/>
              <a:t>» для защиты</a:t>
            </a:r>
          </a:p>
          <a:p>
            <a:pPr marL="0" lvl="1" indent="0">
              <a:buNone/>
            </a:pPr>
            <a:endParaRPr lang="ru-RU" dirty="0" smtClean="0"/>
          </a:p>
          <a:p>
            <a:pPr marL="0" lvl="1" indent="0">
              <a:buNone/>
            </a:pPr>
            <a:r>
              <a:rPr lang="ru-RU" dirty="0" smtClean="0"/>
              <a:t>Основной проблемой является использование части открытого текста (длины пакета) до проверки её целостности, что ведёт к атаке.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5371" y="1408578"/>
            <a:ext cx="531861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1 </a:t>
            </a:r>
            <a:r>
              <a:rPr lang="ru-RU" sz="2600" dirty="0" smtClean="0"/>
              <a:t>вопрос. </a:t>
            </a:r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319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Атака на неатомарное шифрование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Пусть противник имеет некоторый 16 байтный </a:t>
                </a:r>
                <a:r>
                  <a:rPr lang="ru-RU" dirty="0" err="1" smtClean="0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Противник отправляет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внутри </a:t>
                </a:r>
                <a:r>
                  <a:rPr lang="en-US" dirty="0" err="1" smtClean="0"/>
                  <a:t>ssh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пакета на сервер.</a:t>
                </a:r>
              </a:p>
              <a:p>
                <a:r>
                  <a:rPr lang="ru-RU" dirty="0" smtClean="0"/>
                  <a:t>Сервер расшифровывает первые 4 байта и интерпретирует их как количество пакетов, которые необходимо получить </a:t>
                </a:r>
              </a:p>
              <a:p>
                <a:r>
                  <a:rPr lang="ru-RU" dirty="0" smtClean="0"/>
                  <a:t>Противник отправляет побайтно случайные биты серверу, считая их количество</a:t>
                </a:r>
              </a:p>
              <a:p>
                <a:r>
                  <a:rPr lang="ru-RU" dirty="0" smtClean="0"/>
                  <a:t>Сервер, считав необходимое число байт + число байт для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проверяет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(который очевидно не сходится) и возвращает ошибку</a:t>
                </a:r>
              </a:p>
              <a:p>
                <a:r>
                  <a:rPr lang="ru-RU" dirty="0" smtClean="0"/>
                  <a:t>Противник зная количество отправленных байтов восстанавливает первые 4 байта </a:t>
                </a:r>
                <a:r>
                  <a:rPr lang="ru-RU" dirty="0" err="1" smtClean="0"/>
                  <a:t>шифртекста</a:t>
                </a:r>
                <a:endParaRPr lang="ru-RU" dirty="0"/>
              </a:p>
              <a:p>
                <a:r>
                  <a:rPr lang="ru-RU" dirty="0" smtClean="0"/>
                  <a:t>Если шифруется каждое нажатие, то фактически можно читать весь трафик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66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4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SSL 3.0 – </a:t>
            </a:r>
            <a:r>
              <a:rPr lang="ru-RU" dirty="0" smtClean="0"/>
              <a:t>протокол для установления защищенного канала</a:t>
            </a:r>
          </a:p>
          <a:p>
            <a:r>
              <a:rPr lang="ru-RU" dirty="0" smtClean="0"/>
              <a:t>Использует </a:t>
            </a:r>
            <a:r>
              <a:rPr lang="en-US" dirty="0" smtClean="0"/>
              <a:t>MAC-then-Encrypt</a:t>
            </a:r>
            <a:endParaRPr lang="ru-RU" dirty="0" smtClean="0"/>
          </a:p>
          <a:p>
            <a:r>
              <a:rPr lang="ru-RU" dirty="0" smtClean="0"/>
              <a:t>Возможно использование </a:t>
            </a:r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CBC (CPA </a:t>
            </a:r>
            <a:r>
              <a:rPr lang="ru-RU" dirty="0" smtClean="0"/>
              <a:t>стойкий)</a:t>
            </a:r>
            <a:r>
              <a:rPr lang="en-US" dirty="0" smtClean="0"/>
              <a:t> </a:t>
            </a:r>
            <a:r>
              <a:rPr lang="ru-RU" dirty="0" smtClean="0"/>
              <a:t>и стойкий </a:t>
            </a:r>
            <a:r>
              <a:rPr lang="en-US" dirty="0" smtClean="0"/>
              <a:t>MAC</a:t>
            </a:r>
            <a:endParaRPr lang="ru-RU" dirty="0" smtClean="0"/>
          </a:p>
          <a:p>
            <a:r>
              <a:rPr lang="ru-RU" dirty="0" smtClean="0"/>
              <a:t>Использует дополнение. (</a:t>
            </a:r>
            <a:r>
              <a:rPr lang="en-US" dirty="0" smtClean="0"/>
              <a:t>CBC </a:t>
            </a:r>
            <a:r>
              <a:rPr lang="ru-RU" dirty="0" smtClean="0"/>
              <a:t>с дополнением в схеме </a:t>
            </a:r>
            <a:r>
              <a:rPr lang="en-US" dirty="0" smtClean="0"/>
              <a:t>Encrypt-then-MAC</a:t>
            </a:r>
            <a:r>
              <a:rPr lang="ru-RU" dirty="0" smtClean="0"/>
              <a:t> – не стойкая)</a:t>
            </a:r>
          </a:p>
          <a:p>
            <a:r>
              <a:rPr lang="ru-RU" dirty="0" smtClean="0"/>
              <a:t>Сломан, возможна атака на </a:t>
            </a:r>
            <a:r>
              <a:rPr lang="ru-RU" dirty="0" err="1" smtClean="0"/>
              <a:t>расшифрование</a:t>
            </a:r>
            <a:r>
              <a:rPr lang="ru-RU" dirty="0" smtClean="0"/>
              <a:t>.</a:t>
            </a:r>
          </a:p>
          <a:p>
            <a:r>
              <a:rPr lang="en-US" dirty="0" smtClean="0"/>
              <a:t>SSL 3.0 </a:t>
            </a:r>
            <a:r>
              <a:rPr lang="ru-RU" dirty="0" smtClean="0"/>
              <a:t>и </a:t>
            </a:r>
            <a:r>
              <a:rPr lang="en-US" dirty="0" smtClean="0"/>
              <a:t>TLS 1.0 </a:t>
            </a:r>
            <a:r>
              <a:rPr lang="ru-RU" dirty="0" smtClean="0"/>
              <a:t>используется предсказуемый </a:t>
            </a:r>
            <a:r>
              <a:rPr lang="en-US" dirty="0" smtClean="0"/>
              <a:t>IV </a:t>
            </a:r>
            <a:r>
              <a:rPr lang="ru-RU" dirty="0" smtClean="0"/>
              <a:t>для последующих блоков, на основе последнего блока </a:t>
            </a:r>
            <a:r>
              <a:rPr lang="ru-RU" dirty="0" err="1" smtClean="0"/>
              <a:t>шифртекста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1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3.0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используется </a:t>
                </a:r>
                <a:r>
                  <a:rPr lang="en-US" dirty="0" smtClean="0"/>
                  <a:t>AES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режиме.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Шифрование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Вычисляется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для сообщения.</a:t>
                </a:r>
                <a:endParaRPr lang="en-US" dirty="0" smtClean="0"/>
              </a:p>
              <a:p>
                <a:r>
                  <a:rPr lang="ru-RU" dirty="0" smtClean="0"/>
                  <a:t>Дополнение. Если требуется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байтов для дополнения для сообщения 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используется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случайный байт, а последний байт устанавливается в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dirty="0" smtClean="0"/>
                  <a:t>. Если сообщение уже необходимой длины – добавляется новый блок.</a:t>
                </a:r>
              </a:p>
              <a:p>
                <a:r>
                  <a:rPr lang="ru-RU" dirty="0" smtClean="0"/>
                  <a:t>Шифрование вычисляется на дополненном открытом тексте и </a:t>
                </a:r>
                <a:r>
                  <a:rPr lang="en-US" dirty="0" smtClean="0"/>
                  <a:t>MAC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104" y="1690688"/>
            <a:ext cx="44100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Атака на </a:t>
            </a:r>
            <a:r>
              <a:rPr lang="en-US" dirty="0" smtClean="0"/>
              <a:t>SSL 3.0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предполагая случайный </a:t>
            </a:r>
            <a:r>
              <a:rPr lang="en-US" dirty="0" smtClean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противник получил некоторый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некоторого неизвестного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длина сообщения такова, что сообщение и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дополняются полным блоком дополнения. Тогда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выглядит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Противник создаёт новый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b="0" i="0" dirty="0" smtClean="0">
                    <a:latin typeface="+mj-lt"/>
                  </a:rPr>
                  <a:t>, </a:t>
                </a:r>
                <a:r>
                  <a:rPr lang="ru-RU" dirty="0" smtClean="0"/>
                  <a:t>заменяя последний </a:t>
                </a:r>
                <a:r>
                  <a:rPr lang="ru-RU" dirty="0"/>
                  <a:t>блок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058" y="3387299"/>
            <a:ext cx="6195433" cy="8947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58" y="5148418"/>
            <a:ext cx="6422521" cy="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</a:t>
            </a:r>
            <a:r>
              <a:rPr lang="en-US" dirty="0"/>
              <a:t>SSL 3.0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предполагая случайный </a:t>
            </a:r>
            <a:r>
              <a:rPr lang="en-US" dirty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 </a:t>
                </a:r>
                <a:r>
                  <a:rPr lang="ru-RU" dirty="0" err="1" smtClean="0"/>
                  <a:t>расшифровании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последнего блока получатель имеет</a:t>
                </a:r>
                <a:r>
                  <a:rPr lang="en-US" dirty="0" smtClean="0"/>
                  <a:t>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равен 15, то весь последний блок будет отброшен как дополнение. Оставшаяся часть отрытого текста образует корректную пару открытый текст –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и сервер не сообщит об ошибке.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не равен 15, то часть последнего блока будет интерпретироваться как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в результате сервер вернёт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04" y="1825625"/>
            <a:ext cx="6422521" cy="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</a:t>
            </a:r>
            <a:r>
              <a:rPr lang="en-US" dirty="0"/>
              <a:t>SSL 3.0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предполагая случайный </a:t>
            </a:r>
            <a:r>
              <a:rPr lang="en-US" dirty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Итого,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сервер не вернул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, тогда противник узнаёт, что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 smtClean="0"/>
                  <a:t> равен последнему байту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Таким образом противник вычисляет байт открытого текста и нарушает семантическую стойкость.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Атаки данного типа носят называние </a:t>
                </a:r>
                <a:r>
                  <a:rPr lang="en-US" dirty="0" smtClean="0"/>
                  <a:t>padding oracle attack</a:t>
                </a:r>
                <a:r>
                  <a:rPr lang="ru-RU" dirty="0" smtClean="0"/>
                  <a:t> – т.е. имея оракул дополнения, который сообщает противнику корректно ли дополнение, противник осуществляет атаку.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2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Реальная атака на </a:t>
            </a:r>
            <a:r>
              <a:rPr lang="en-US" dirty="0" smtClean="0"/>
              <a:t>SSL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пользователь использует веб-браузер для работы с сайтом банка, использующем </a:t>
            </a:r>
            <a:r>
              <a:rPr lang="en-US" dirty="0" smtClean="0"/>
              <a:t>SSL 3.0. </a:t>
            </a:r>
            <a:r>
              <a:rPr lang="ru-RU" dirty="0" smtClean="0"/>
              <a:t>После аутентификации сайт банка выдаёт пользователю </a:t>
            </a:r>
            <a:r>
              <a:rPr lang="en-US" dirty="0" smtClean="0"/>
              <a:t>cookie</a:t>
            </a:r>
            <a:r>
              <a:rPr lang="ru-RU" dirty="0" smtClean="0"/>
              <a:t>, которую он используется для дальнейшей аутентификации своих действий.</a:t>
            </a:r>
            <a:r>
              <a:rPr lang="en-US" dirty="0" smtClean="0"/>
              <a:t> </a:t>
            </a:r>
            <a:r>
              <a:rPr lang="ru-RU" dirty="0" smtClean="0"/>
              <a:t>Для этого пользователь прикладывает </a:t>
            </a:r>
            <a:r>
              <a:rPr lang="en-US" dirty="0" smtClean="0"/>
              <a:t>cookie </a:t>
            </a:r>
            <a:r>
              <a:rPr lang="ru-RU" dirty="0" smtClean="0"/>
              <a:t>во всех своих запросах, например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Cookie </a:t>
            </a:r>
            <a:r>
              <a:rPr lang="ru-RU" dirty="0" smtClean="0"/>
              <a:t>должна оставаться секретной. Секретность обеспечивается только </a:t>
            </a:r>
            <a:r>
              <a:rPr lang="en-US" dirty="0" smtClean="0"/>
              <a:t>SSL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590" y="3683483"/>
            <a:ext cx="3590879" cy="6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Реальная атака на </a:t>
            </a:r>
            <a:r>
              <a:rPr lang="en-US" dirty="0" smtClean="0"/>
              <a:t>SSL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12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Цель противника – восстановить </a:t>
            </a:r>
            <a:r>
              <a:rPr lang="en-US" dirty="0" smtClean="0"/>
              <a:t>cookie</a:t>
            </a:r>
            <a:r>
              <a:rPr lang="ru-RU" dirty="0" smtClean="0"/>
              <a:t> из </a:t>
            </a:r>
            <a:r>
              <a:rPr lang="ru-RU" dirty="0" err="1" smtClean="0"/>
              <a:t>шифртекста</a:t>
            </a:r>
            <a:r>
              <a:rPr lang="ru-RU" dirty="0" smtClean="0"/>
              <a:t>. Противник используется межсайтовый </a:t>
            </a:r>
            <a:r>
              <a:rPr lang="ru-RU" dirty="0" err="1" smtClean="0"/>
              <a:t>скриптинг</a:t>
            </a:r>
            <a:r>
              <a:rPr lang="ru-RU" dirty="0" smtClean="0"/>
              <a:t> </a:t>
            </a:r>
            <a:r>
              <a:rPr lang="en-US" dirty="0" smtClean="0"/>
              <a:t>(XSS) </a:t>
            </a:r>
            <a:r>
              <a:rPr lang="ru-RU" dirty="0" smtClean="0"/>
              <a:t>или плагин браузера для отправки запросов от имени пользователя. Браузер пользователя отправляет запрос вида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Зашифрованный </a:t>
            </a:r>
            <a:r>
              <a:rPr lang="en-US" dirty="0" smtClean="0"/>
              <a:t>SSL</a:t>
            </a:r>
            <a:r>
              <a:rPr lang="ru-RU" dirty="0" smtClean="0"/>
              <a:t>. Противник перехватывает </a:t>
            </a:r>
            <a:r>
              <a:rPr lang="ru-RU" dirty="0" err="1" smtClean="0"/>
              <a:t>шифртекст</a:t>
            </a:r>
            <a:r>
              <a:rPr lang="ru-RU" dirty="0" smtClean="0"/>
              <a:t>, использует атаку, описанную ранее, и восстанавливает последний байт </a:t>
            </a:r>
            <a:r>
              <a:rPr lang="en-US" dirty="0" smtClean="0"/>
              <a:t>cookie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Затем противник заставляет браузер пользователя отправить запрос с телом, на один байт длиннее предыдущего, например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После чего он получает в одном из блоков </a:t>
            </a:r>
            <a:r>
              <a:rPr lang="en-US" dirty="0" smtClean="0"/>
              <a:t>cookie</a:t>
            </a:r>
            <a:r>
              <a:rPr lang="ru-RU" dirty="0" smtClean="0"/>
              <a:t>, сдвинутую на 1 байт вправо, и восстанавливает второй байт отправляя данный блок в качестве последнего блока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216" y="2789876"/>
            <a:ext cx="3399567" cy="7247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309" y="4826324"/>
            <a:ext cx="3681379" cy="61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TLS </a:t>
                </a:r>
                <a:r>
                  <a:rPr lang="ru-RU" dirty="0" smtClean="0"/>
                  <a:t>1.0 исправил проблему дополнения – теперь все байты дополнения должны быть равны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(данный подход используется до сих пор).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Но реализация всё равно уязвима к одной из вариаций </a:t>
                </a:r>
                <a:r>
                  <a:rPr lang="en-US" dirty="0" smtClean="0"/>
                  <a:t>padding oracle – timing padding oracle.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1.0</a:t>
            </a:r>
            <a:r>
              <a:rPr lang="ru-RU" dirty="0" smtClean="0"/>
              <a:t> </a:t>
            </a:r>
            <a:r>
              <a:rPr lang="ru-RU" dirty="0" err="1" smtClean="0"/>
              <a:t>Расшифрование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Расшифрование</a:t>
            </a:r>
            <a:r>
              <a:rPr lang="ru-RU" dirty="0" smtClean="0"/>
              <a:t> производится следующим образом</a:t>
            </a:r>
            <a:r>
              <a:rPr lang="en-US" dirty="0" smtClean="0"/>
              <a:t>:</a:t>
            </a:r>
          </a:p>
          <a:p>
            <a:r>
              <a:rPr lang="en-US" dirty="0" smtClean="0"/>
              <a:t>CBC </a:t>
            </a:r>
            <a:r>
              <a:rPr lang="ru-RU" dirty="0" err="1" smtClean="0"/>
              <a:t>расшифрование</a:t>
            </a:r>
            <a:r>
              <a:rPr lang="ru-RU" dirty="0" smtClean="0"/>
              <a:t> </a:t>
            </a:r>
            <a:r>
              <a:rPr lang="ru-RU" dirty="0" err="1" smtClean="0"/>
              <a:t>шифртекста</a:t>
            </a:r>
            <a:endParaRPr lang="ru-RU" dirty="0" smtClean="0"/>
          </a:p>
          <a:p>
            <a:r>
              <a:rPr lang="ru-RU" dirty="0" smtClean="0"/>
              <a:t>Проверка дополнения, если не корректен – ошибка</a:t>
            </a:r>
          </a:p>
          <a:p>
            <a:r>
              <a:rPr lang="ru-RU" dirty="0" smtClean="0"/>
              <a:t>Проверка </a:t>
            </a:r>
            <a:r>
              <a:rPr lang="en-US" dirty="0" smtClean="0"/>
              <a:t>MAC</a:t>
            </a:r>
            <a:r>
              <a:rPr lang="ru-RU" dirty="0" smtClean="0"/>
              <a:t>, если не корректен – ошибка</a:t>
            </a:r>
          </a:p>
          <a:p>
            <a:pPr marL="0" indent="0">
              <a:buNone/>
            </a:pPr>
            <a:r>
              <a:rPr lang="ru-RU" dirty="0" smtClean="0"/>
              <a:t>Проверка </a:t>
            </a:r>
            <a:r>
              <a:rPr lang="en-US" dirty="0" smtClean="0"/>
              <a:t>MAC </a:t>
            </a:r>
            <a:r>
              <a:rPr lang="ru-RU" dirty="0" smtClean="0"/>
              <a:t>производилась только при корректности дополнения.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5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6767" y="4555555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758767" y="4631755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9967" y="4555555"/>
            <a:ext cx="172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98767" y="4555555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619567" y="4631755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1" name="Rectangle 10" descr="Horizontal brick"/>
          <p:cNvSpPr>
            <a:spLocks noChangeArrowheads="1"/>
          </p:cNvSpPr>
          <p:nvPr/>
        </p:nvSpPr>
        <p:spPr bwMode="auto">
          <a:xfrm>
            <a:off x="7330767" y="4555555"/>
            <a:ext cx="23368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638255" y="3972943"/>
            <a:ext cx="1801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</a:t>
            </a:r>
            <a:r>
              <a:rPr kumimoji="1" lang="en-US" sz="2400" dirty="0" err="1"/>
              <a:t>m</a:t>
            </a:r>
            <a:r>
              <a:rPr kumimoji="1" lang="en-US" sz="3200" dirty="0" err="1"/>
              <a:t>ll</a:t>
            </a:r>
            <a:r>
              <a:rPr kumimoji="1" lang="en-US" sz="2400" dirty="0" err="1"/>
              <a:t>tag</a:t>
            </a:r>
            <a:r>
              <a:rPr kumimoji="1" lang="en-US" sz="2400" dirty="0"/>
              <a:t>)</a:t>
            </a:r>
            <a:endParaRPr kumimoji="1" lang="en-US" sz="3733" baseline="-25000" dirty="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238305" y="3988500"/>
            <a:ext cx="11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S(</a:t>
            </a:r>
            <a:r>
              <a:rPr lang="en-US" sz="2400" dirty="0" err="1"/>
              <a:t>k</a:t>
            </a:r>
            <a:r>
              <a:rPr kumimoji="1" lang="en-US" sz="2400" baseline="-25000" dirty="0" err="1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26767" y="2407741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2758767" y="2483941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5705167" y="2483941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" name="Rectangle 16" descr="Horizontal brick"/>
          <p:cNvSpPr>
            <a:spLocks noChangeArrowheads="1"/>
          </p:cNvSpPr>
          <p:nvPr/>
        </p:nvSpPr>
        <p:spPr bwMode="auto">
          <a:xfrm>
            <a:off x="3472085" y="2407741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910588" y="1889899"/>
            <a:ext cx="1152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 flipH="1">
            <a:off x="8448367" y="2393454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 flipH="1">
            <a:off x="8369675" y="1822166"/>
            <a:ext cx="1188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c)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21" name="Rectangle 20" descr="Horizontal brick"/>
          <p:cNvSpPr>
            <a:spLocks noChangeArrowheads="1"/>
          </p:cNvSpPr>
          <p:nvPr/>
        </p:nvSpPr>
        <p:spPr bwMode="auto">
          <a:xfrm>
            <a:off x="6517967" y="2395041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26767" y="3500698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2758767" y="3576898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5705167" y="3576898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5" name="Rectangle 24" descr="Horizontal brick"/>
          <p:cNvSpPr>
            <a:spLocks noChangeArrowheads="1"/>
          </p:cNvSpPr>
          <p:nvPr/>
        </p:nvSpPr>
        <p:spPr bwMode="auto">
          <a:xfrm>
            <a:off x="3472085" y="3500698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750065" y="2975766"/>
            <a:ext cx="1221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m)</a:t>
            </a:r>
            <a:endParaRPr kumimoji="1" lang="en-US" sz="3733" baseline="-250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 flipH="1">
            <a:off x="8448367" y="3486411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 flipH="1">
            <a:off x="8312694" y="2916499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m)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29" name="Rectangle 28" descr="Horizontal brick"/>
          <p:cNvSpPr>
            <a:spLocks noChangeArrowheads="1"/>
          </p:cNvSpPr>
          <p:nvPr/>
        </p:nvSpPr>
        <p:spPr bwMode="auto">
          <a:xfrm>
            <a:off x="6517967" y="3487998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1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838200" y="1031953"/>
            <a:ext cx="10134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3 варианта построения </a:t>
            </a:r>
            <a:r>
              <a:rPr lang="en-US" sz="2800" dirty="0" smtClean="0"/>
              <a:t>AE </a:t>
            </a:r>
            <a:r>
              <a:rPr lang="ru-RU" sz="2800" dirty="0" smtClean="0"/>
              <a:t>шифра через </a:t>
            </a:r>
            <a:r>
              <a:rPr lang="en-US" sz="2800" dirty="0" smtClean="0"/>
              <a:t>CPA </a:t>
            </a:r>
            <a:r>
              <a:rPr lang="ru-RU" sz="2800" dirty="0" smtClean="0"/>
              <a:t>ст.</a:t>
            </a:r>
            <a:r>
              <a:rPr lang="en-US" sz="2800" dirty="0" smtClean="0"/>
              <a:t> </a:t>
            </a:r>
            <a:r>
              <a:rPr lang="ru-RU" sz="2800" dirty="0" smtClean="0"/>
              <a:t>шифр + </a:t>
            </a:r>
            <a:r>
              <a:rPr lang="en-US" sz="2800" dirty="0" smtClean="0"/>
              <a:t>MAC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Какие из них стойкие, почему?</a:t>
            </a:r>
            <a:endParaRPr lang="ru-RU" sz="28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3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padding oracle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противник имеет некоторый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некоторого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противник хочет проверить, является ли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ru-RU" dirty="0" smtClean="0"/>
                  <a:t> равным некоторой величине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произвольный 16 байтный блок, последний байт которого равен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создаёт новый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блок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серверу.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После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сервером последний блок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равен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ru-RU" dirty="0" smtClean="0"/>
                  <a:t> равен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закончится 0 – корректными дополнением и сервер начнёт проверку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 Иначе – сервер вернёт ошибку даже не начав проверку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3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padding oracle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Таким образом, противник, замеряя время ответа от сервера, может получить информацию о последнем байте интересующего его блока, что ломает семантическую стойкость шифра.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Бесплатно получили проблему необходимости константного времени.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Получить остальные байты сообщения можно использовав метод, описанный ранее – меняя длину открытого текста, сдвигая тем самым интересующий нас блок открытого текста (например </a:t>
            </a:r>
            <a:r>
              <a:rPr lang="en-US" dirty="0" smtClean="0"/>
              <a:t>cookie)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самом деле – всё было ещё хуже. Сервер явно отвечал сообщениями </a:t>
            </a:r>
            <a:r>
              <a:rPr lang="en-US" dirty="0" err="1" smtClean="0"/>
              <a:t>bad_record_mac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/>
              <a:t> </a:t>
            </a:r>
            <a:r>
              <a:rPr lang="en-US" dirty="0" err="1" smtClean="0"/>
              <a:t>decryption_failed</a:t>
            </a:r>
            <a:r>
              <a:rPr lang="en-US" dirty="0" smtClean="0"/>
              <a:t> (</a:t>
            </a:r>
            <a:r>
              <a:rPr lang="ru-RU" dirty="0" smtClean="0"/>
              <a:t>см </a:t>
            </a:r>
            <a:r>
              <a:rPr lang="ru-RU" dirty="0" err="1" smtClean="0"/>
              <a:t>лабу</a:t>
            </a:r>
            <a:r>
              <a:rPr lang="ru-RU" dirty="0" smtClean="0"/>
              <a:t>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1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Yet Another Padding Oracle in OpenSSL CBC </a:t>
            </a:r>
            <a:r>
              <a:rPr lang="en-US" b="1" dirty="0" err="1" smtClean="0"/>
              <a:t>Ciphersuites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1360"/>
          </a:xfrm>
        </p:spPr>
        <p:txBody>
          <a:bodyPr>
            <a:normAutofit/>
          </a:bodyPr>
          <a:lstStyle/>
          <a:p>
            <a:r>
              <a:rPr lang="ru-RU" dirty="0" smtClean="0"/>
              <a:t>Рассмотрим уязвимость в реализации </a:t>
            </a:r>
            <a:r>
              <a:rPr lang="en-US" dirty="0" smtClean="0"/>
              <a:t>TLS</a:t>
            </a:r>
            <a:r>
              <a:rPr lang="ru-RU" dirty="0" smtClean="0"/>
              <a:t>, дающую уязвимость в виде возможности </a:t>
            </a:r>
            <a:r>
              <a:rPr lang="en-US" dirty="0"/>
              <a:t>padding oracle (CVE-2016-2107, </a:t>
            </a:r>
            <a:r>
              <a:rPr lang="en-US" dirty="0" smtClean="0"/>
              <a:t>LuckyNegative20)</a:t>
            </a:r>
          </a:p>
          <a:p>
            <a:r>
              <a:rPr lang="ru-RU" dirty="0" smtClean="0"/>
              <a:t>Уязвимость в </a:t>
            </a:r>
            <a:r>
              <a:rPr lang="en-US" dirty="0" smtClean="0"/>
              <a:t>OpenSSL</a:t>
            </a:r>
            <a:r>
              <a:rPr lang="ru-RU" dirty="0" smtClean="0"/>
              <a:t>, использующем </a:t>
            </a:r>
            <a:r>
              <a:rPr lang="en-US" dirty="0" smtClean="0"/>
              <a:t>AES-CBC </a:t>
            </a:r>
            <a:r>
              <a:rPr lang="ru-RU" dirty="0" smtClean="0"/>
              <a:t>с аппаратным вычислением (</a:t>
            </a:r>
            <a:r>
              <a:rPr lang="en-US" dirty="0" smtClean="0"/>
              <a:t>AES-NI</a:t>
            </a:r>
            <a:r>
              <a:rPr lang="ru-RU" dirty="0" smtClean="0"/>
              <a:t>) криптографических операций</a:t>
            </a:r>
            <a:r>
              <a:rPr lang="en-US" dirty="0" smtClean="0"/>
              <a:t> (</a:t>
            </a:r>
            <a:r>
              <a:rPr lang="ru-RU" dirty="0" smtClean="0"/>
              <a:t>исправлено в актуальной версии)</a:t>
            </a:r>
            <a:endParaRPr lang="en-US" dirty="0" smtClean="0"/>
          </a:p>
          <a:p>
            <a:r>
              <a:rPr lang="ru-RU" dirty="0" smtClean="0"/>
              <a:t>Все использующие данную конфигурацию на старых версиях </a:t>
            </a:r>
            <a:r>
              <a:rPr lang="en-US" dirty="0" smtClean="0"/>
              <a:t>OpenSSL</a:t>
            </a:r>
            <a:r>
              <a:rPr lang="ru-RU" dirty="0" smtClean="0"/>
              <a:t> уязвимы</a:t>
            </a:r>
          </a:p>
          <a:p>
            <a:r>
              <a:rPr lang="ru-RU" dirty="0" smtClean="0"/>
              <a:t>Трудно реализуема на практике</a:t>
            </a:r>
          </a:p>
          <a:p>
            <a:r>
              <a:rPr lang="ru-RU" dirty="0" smtClean="0"/>
              <a:t>Уязвимость появилась при исправлении другой уязвимости (</a:t>
            </a:r>
            <a:r>
              <a:rPr lang="en-US" dirty="0" smtClean="0"/>
              <a:t>Lucky13)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 константного времени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Решение проблемы константного времени – не используем </a:t>
            </a:r>
            <a:r>
              <a:rPr lang="en-US" dirty="0" smtClean="0"/>
              <a:t>if</a:t>
            </a:r>
            <a:r>
              <a:rPr lang="ru-RU" dirty="0" smtClean="0"/>
              <a:t>, используем </a:t>
            </a:r>
            <a:r>
              <a:rPr lang="en-US" dirty="0" smtClean="0"/>
              <a:t>AND</a:t>
            </a:r>
            <a:r>
              <a:rPr lang="ru-RU" dirty="0" smtClean="0"/>
              <a:t>. Вычисляем ряд значений, вычисляем </a:t>
            </a:r>
            <a:r>
              <a:rPr lang="en-US" dirty="0" smtClean="0"/>
              <a:t>AND </a:t>
            </a:r>
            <a:r>
              <a:rPr lang="ru-RU" dirty="0" smtClean="0"/>
              <a:t>от их результатов и возвращаем его.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Как отделить </a:t>
            </a:r>
            <a:r>
              <a:rPr lang="en-US" dirty="0" smtClean="0"/>
              <a:t>MAC </a:t>
            </a:r>
            <a:r>
              <a:rPr lang="ru-RU" dirty="0" smtClean="0"/>
              <a:t>от открытого текста при проверке </a:t>
            </a:r>
            <a:r>
              <a:rPr lang="en-US" dirty="0" smtClean="0"/>
              <a:t>MAC</a:t>
            </a:r>
            <a:r>
              <a:rPr lang="ru-RU" dirty="0" smtClean="0"/>
              <a:t>? Используется маска, накладываемая на открытый текст, показывающая, какие байты необходимо проверить.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 константного времени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Пример. Пусть используется </a:t>
            </a:r>
            <a:r>
              <a:rPr lang="en-US" dirty="0" smtClean="0"/>
              <a:t>HMAC</a:t>
            </a:r>
            <a:r>
              <a:rPr lang="ru-RU" dirty="0"/>
              <a:t> </a:t>
            </a:r>
            <a:r>
              <a:rPr lang="ru-RU" dirty="0" smtClean="0"/>
              <a:t>(20 байт). Пусть сообщение длины 32 байта. Дополнение может быть не больше 32-1-20=11 байт. На основе длины сообщения, длины </a:t>
            </a:r>
            <a:r>
              <a:rPr lang="en-US" dirty="0" smtClean="0"/>
              <a:t>MAC </a:t>
            </a:r>
            <a:r>
              <a:rPr lang="ru-RU" dirty="0" smtClean="0"/>
              <a:t>и длины дополнения вычисляется маска, производится проверка дополнения, проверка </a:t>
            </a:r>
            <a:r>
              <a:rPr lang="en-US" dirty="0" smtClean="0"/>
              <a:t>MAC</a:t>
            </a:r>
            <a:r>
              <a:rPr lang="ru-RU" dirty="0" smtClean="0"/>
              <a:t>, вычисляется </a:t>
            </a:r>
            <a:r>
              <a:rPr lang="en-US" dirty="0" smtClean="0"/>
              <a:t>AND</a:t>
            </a:r>
            <a:r>
              <a:rPr lang="ru-RU" dirty="0" smtClean="0"/>
              <a:t> от результата.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96" y="3766092"/>
            <a:ext cx="8499996" cy="295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дополнения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89249"/>
            <a:ext cx="10515600" cy="2987714"/>
          </a:xfrm>
        </p:spPr>
        <p:txBody>
          <a:bodyPr/>
          <a:lstStyle/>
          <a:p>
            <a:r>
              <a:rPr lang="en-US" dirty="0" err="1" smtClean="0"/>
              <a:t>maxpad</a:t>
            </a:r>
            <a:r>
              <a:rPr lang="en-US" dirty="0" smtClean="0"/>
              <a:t> – </a:t>
            </a:r>
            <a:r>
              <a:rPr lang="ru-RU" dirty="0" smtClean="0"/>
              <a:t>максимально возможная длина дополнения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Пусть мы посылаем сообщение с дополнением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65" y="1690688"/>
            <a:ext cx="8864438" cy="13859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76" y="4158222"/>
            <a:ext cx="10366585" cy="8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дополнения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После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и вычисления маски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15" y="1646238"/>
            <a:ext cx="10366585" cy="8339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705" y="3128930"/>
            <a:ext cx="8552173" cy="16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1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маски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задать дополнение длины 31 байт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Маска для проверки </a:t>
            </a:r>
            <a:r>
              <a:rPr lang="en-US" dirty="0" smtClean="0"/>
              <a:t>MAC </a:t>
            </a:r>
            <a:r>
              <a:rPr lang="ru-RU" dirty="0" smtClean="0"/>
              <a:t>стала равна 0, т.е. </a:t>
            </a:r>
            <a:r>
              <a:rPr lang="en-US" dirty="0" smtClean="0"/>
              <a:t>MAC </a:t>
            </a:r>
            <a:r>
              <a:rPr lang="ru-RU" dirty="0" smtClean="0"/>
              <a:t>всегда </a:t>
            </a:r>
            <a:r>
              <a:rPr lang="ru-RU" dirty="0" err="1" smtClean="0"/>
              <a:t>коррекнтный</a:t>
            </a:r>
            <a:r>
              <a:rPr lang="ru-RU" dirty="0" smtClean="0"/>
              <a:t>. Проверка дополнения завершиться успешно, если все расшифрованные байты равны 31.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72" y="2306192"/>
            <a:ext cx="8067201" cy="16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Возможность для атаки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Противник может выяснить, состоят ли сообщение из байтов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maxpad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r>
                  <a:rPr lang="ru-RU" dirty="0" smtClean="0"/>
                  <a:t> отправляя его серверу и ожидая ответ отличный от </a:t>
                </a:r>
                <a:r>
                  <a:rPr lang="en-US" dirty="0" smtClean="0"/>
                  <a:t>BAD_MAC. </a:t>
                </a:r>
                <a:r>
                  <a:rPr lang="ru-RU" dirty="0" smtClean="0"/>
                  <a:t>Работает для сообщений не более </a:t>
                </a:r>
                <a:r>
                  <a:rPr lang="en-US" dirty="0" smtClean="0"/>
                  <a:t>256-20=236 </a:t>
                </a:r>
                <a:r>
                  <a:rPr lang="ru-RU" dirty="0" smtClean="0"/>
                  <a:t>байт.</a:t>
                </a:r>
              </a:p>
              <a:p>
                <a:r>
                  <a:rPr lang="ru-RU" dirty="0" smtClean="0"/>
                  <a:t>Пусть противник контролирует префикс открытого текста, который он хочет узнать (например противник может заставлять клиента отправлять сообщения вида </a:t>
                </a:r>
                <a:r>
                  <a:rPr lang="en-US" dirty="0" smtClean="0"/>
                  <a:t>path || cookie</a:t>
                </a:r>
                <a:r>
                  <a:rPr lang="ru-RU" dirty="0" smtClean="0"/>
                  <a:t>, контролируя </a:t>
                </a:r>
                <a:r>
                  <a:rPr lang="en-US" dirty="0" smtClean="0"/>
                  <a:t>path</a:t>
                </a:r>
                <a:r>
                  <a:rPr lang="ru-RU" dirty="0" smtClean="0"/>
                  <a:t>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6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атаки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302" y="3109119"/>
            <a:ext cx="10515600" cy="310433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Противник создаёт шифртекст из трёх блоков, в котором ему не известен последний байт блока </a:t>
            </a:r>
            <a:r>
              <a:rPr lang="en-US" dirty="0" smtClean="0"/>
              <a:t>X</a:t>
            </a:r>
            <a:r>
              <a:rPr lang="ru-RU" dirty="0" smtClean="0"/>
              <a:t> открытого текста, а остальные байты открытого </a:t>
            </a:r>
            <a:r>
              <a:rPr lang="ru-RU" smtClean="0"/>
              <a:t>текста имеют </a:t>
            </a:r>
            <a:r>
              <a:rPr lang="ru-RU" dirty="0" smtClean="0"/>
              <a:t>значения 31. Противник </a:t>
            </a:r>
            <a:r>
              <a:rPr lang="ru-RU" dirty="0" err="1" smtClean="0"/>
              <a:t>ксорит</a:t>
            </a:r>
            <a:r>
              <a:rPr lang="ru-RU" dirty="0" smtClean="0"/>
              <a:t> последний байт второго блока со значением </a:t>
            </a:r>
            <a:r>
              <a:rPr lang="en-US" dirty="0" smtClean="0"/>
              <a:t>N</a:t>
            </a:r>
            <a:r>
              <a:rPr lang="ru-RU" dirty="0" smtClean="0"/>
              <a:t>.  </a:t>
            </a:r>
          </a:p>
          <a:p>
            <a:r>
              <a:rPr lang="ru-RU" dirty="0"/>
              <a:t>Но, увы, не работает. Так как первый блок </a:t>
            </a:r>
            <a:r>
              <a:rPr lang="ru-RU" dirty="0" smtClean="0"/>
              <a:t>открытого теста состоит </a:t>
            </a:r>
            <a:r>
              <a:rPr lang="ru-RU" dirty="0"/>
              <a:t>из случайного «мусора», полученного при </a:t>
            </a:r>
            <a:r>
              <a:rPr lang="ru-RU" dirty="0" err="1"/>
              <a:t>расшифровании</a:t>
            </a:r>
            <a:r>
              <a:rPr lang="ru-RU" dirty="0"/>
              <a:t> исправленного блока </a:t>
            </a:r>
            <a:r>
              <a:rPr lang="ru-RU" dirty="0" err="1"/>
              <a:t>шифртекста</a:t>
            </a:r>
            <a:r>
              <a:rPr lang="ru-RU" dirty="0"/>
              <a:t>. </a:t>
            </a:r>
            <a:r>
              <a:rPr lang="ru-RU" dirty="0" smtClean="0"/>
              <a:t>Представим пока, </a:t>
            </a:r>
            <a:r>
              <a:rPr lang="ru-RU" dirty="0"/>
              <a:t>что </a:t>
            </a:r>
            <a:r>
              <a:rPr lang="ru-RU" dirty="0" smtClean="0"/>
              <a:t>при расшифровании получим всегда 31. </a:t>
            </a:r>
            <a:r>
              <a:rPr lang="ru-RU" dirty="0"/>
              <a:t>Решим эту </a:t>
            </a:r>
            <a:r>
              <a:rPr lang="ru-RU" dirty="0" smtClean="0"/>
              <a:t>проблему позже </a:t>
            </a:r>
            <a:r>
              <a:rPr lang="ru-RU" dirty="0"/>
              <a:t>в атаке 2.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57" y="0"/>
            <a:ext cx="7339636" cy="29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8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защищенных каналов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Одной из задач криптографии является построение защищенных каналов связи, обеспечивающий аутентичность и конфиденциальность передаваемой информации.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Можно выделить 2 части данных протоколов – симметричную, обеспечивающую целостность и конфиденциальность самой передаваемой информации, и ассиметричную, обеспечивающую аутентификацию участников и позволяющую согласовать общий симметричный секрет (сессионный мастер ключ).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атаки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5537" y="2985352"/>
                <a:ext cx="10469136" cy="3370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Противник ожидает, когда сервер ответит что то кроме </a:t>
                </a:r>
                <a:r>
                  <a:rPr lang="en-US" dirty="0" err="1" smtClean="0"/>
                  <a:t>bad_mac</a:t>
                </a:r>
                <a:r>
                  <a:rPr lang="ru-RU" dirty="0" smtClean="0"/>
                  <a:t>, и следовательно последний байт открытого текста равен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 smtClean="0"/>
                  <a:t> искомый байт.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Далее противник сдвигает открытый текст влево перед </a:t>
                </a:r>
                <a:r>
                  <a:rPr lang="ru-RU" dirty="0" err="1" smtClean="0"/>
                  <a:t>зашифрованием</a:t>
                </a:r>
                <a:r>
                  <a:rPr lang="ru-RU" dirty="0" smtClean="0"/>
                  <a:t> и находит второй байт (</a:t>
                </a:r>
                <a:r>
                  <a:rPr lang="ru-RU" dirty="0" err="1" smtClean="0"/>
                  <a:t>подксоривая</a:t>
                </a:r>
                <a:r>
                  <a:rPr lang="ru-RU" dirty="0" smtClean="0"/>
                  <a:t> второй байт с конца во втором блоке найденной величиной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) на находит величину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 (которую необходимо </a:t>
                </a:r>
                <a:r>
                  <a:rPr lang="ru-RU" dirty="0" err="1" smtClean="0"/>
                  <a:t>подксорить</a:t>
                </a:r>
                <a:r>
                  <a:rPr lang="ru-RU" dirty="0" smtClean="0"/>
                  <a:t> к новому последнему байту во втором блоке для получения значения 31 в последнем байте отрытого текста).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537" y="2985352"/>
                <a:ext cx="10469136" cy="3370998"/>
              </a:xfrm>
              <a:blipFill rotWithShape="0">
                <a:blip r:embed="rId2"/>
                <a:stretch>
                  <a:fillRect l="-1048" t="-2893" r="-14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63" y="365125"/>
            <a:ext cx="6743215" cy="27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атаки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Решим проблему «мусора» первый атаки. Создадим атаку 2.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 контролирует постфикс открытого текста. Постфикс состоит из двух блоков, состоящих из байтов 31.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Аналогично атаке 1, ждём ответа отличного от </a:t>
                </a:r>
                <a:r>
                  <a:rPr lang="en-US" dirty="0" err="1" smtClean="0"/>
                  <a:t>bad_mac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восстанавливаем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56" y="3945278"/>
            <a:ext cx="8956288" cy="29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на уязвимость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Запросить у сервера сообщение, </a:t>
            </a:r>
            <a:r>
              <a:rPr lang="ru-RU" dirty="0" err="1" smtClean="0"/>
              <a:t>расшифруемое</a:t>
            </a:r>
            <a:r>
              <a:rPr lang="ru-RU" dirty="0" smtClean="0"/>
              <a:t> как «</a:t>
            </a:r>
            <a:r>
              <a:rPr lang="en-US" dirty="0"/>
              <a:t>AAAAAAAAAAAAAAAAAAAAAAAAAAAAAAAA</a:t>
            </a:r>
            <a:r>
              <a:rPr lang="ru-RU" dirty="0" smtClean="0"/>
              <a:t>». Если ответ «</a:t>
            </a:r>
            <a:r>
              <a:rPr lang="en-US" dirty="0" smtClean="0"/>
              <a:t>DATA_LENGTH_TOO_LONG</a:t>
            </a:r>
            <a:r>
              <a:rPr lang="ru-RU" dirty="0" smtClean="0"/>
              <a:t>» - сервер уязвим. Если «</a:t>
            </a:r>
            <a:r>
              <a:rPr lang="en-US" dirty="0" smtClean="0"/>
              <a:t>BAD_RECORD_MAC</a:t>
            </a:r>
            <a:r>
              <a:rPr lang="ru-RU" dirty="0" smtClean="0"/>
              <a:t>» - защищен.</a:t>
            </a:r>
          </a:p>
          <a:p>
            <a:r>
              <a:rPr lang="en-US" dirty="0" smtClean="0"/>
              <a:t>A </a:t>
            </a:r>
            <a:r>
              <a:rPr lang="ru-RU" dirty="0" smtClean="0"/>
              <a:t>выбрана только потому, что </a:t>
            </a:r>
            <a:r>
              <a:rPr lang="en-US" dirty="0" smtClean="0"/>
              <a:t>A&gt;32-1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107" y="4115858"/>
            <a:ext cx="5494764" cy="251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Исправление ошибки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Проверка, что дополнение не выходит за разрешенные границы максимального размера дополнения.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56" y="4035347"/>
            <a:ext cx="7925827" cy="19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en-US" dirty="0" smtClean="0"/>
              <a:t>Encrypt-and-MAC </a:t>
            </a:r>
            <a:r>
              <a:rPr lang="ru-RU" dirty="0" smtClean="0"/>
              <a:t>и </a:t>
            </a:r>
            <a:r>
              <a:rPr lang="en-US" smtClean="0"/>
              <a:t>MAC-then-Encrypt </a:t>
            </a:r>
            <a:r>
              <a:rPr lang="ru-RU" dirty="0" smtClean="0"/>
              <a:t>ведут к потенциальным уязвимостям в реализации и проектировании</a:t>
            </a:r>
          </a:p>
          <a:p>
            <a:r>
              <a:rPr lang="ru-RU" dirty="0" smtClean="0"/>
              <a:t>Никогда не придумывать криптографию</a:t>
            </a:r>
          </a:p>
          <a:p>
            <a:r>
              <a:rPr lang="ru-RU" dirty="0" smtClean="0"/>
              <a:t>Никогда не реализовывать криптографию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TSL 1.3 </a:t>
            </a:r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https://tls13.ulfheim.net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https://blog.cloudflare.com/rfc-8446-aka-tls-1-3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https://davidwong.fr/tls13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80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Обеспечивает целостность и конфиденциальность </a:t>
            </a:r>
            <a:r>
              <a:rPr lang="en-US" dirty="0" smtClean="0"/>
              <a:t>IP</a:t>
            </a:r>
            <a:r>
              <a:rPr lang="ru-RU" dirty="0" smtClean="0"/>
              <a:t> пакетов</a:t>
            </a:r>
          </a:p>
          <a:p>
            <a:r>
              <a:rPr lang="ru-RU" dirty="0" smtClean="0"/>
              <a:t>На самом деле – семейство протоколов. Рассмотрим протокол </a:t>
            </a:r>
            <a:r>
              <a:rPr lang="en-US" dirty="0" smtClean="0"/>
              <a:t>ESP (encapsulated security payload)</a:t>
            </a:r>
            <a:r>
              <a:rPr lang="ru-RU" dirty="0" smtClean="0"/>
              <a:t> в режиме </a:t>
            </a:r>
            <a:r>
              <a:rPr lang="ru-RU" dirty="0" err="1" smtClean="0"/>
              <a:t>тунелирования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Используется для построения </a:t>
            </a:r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66" y="3686175"/>
            <a:ext cx="6833700" cy="24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8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451768"/>
            <a:ext cx="65216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</a:t>
            </a:r>
            <a:r>
              <a:rPr lang="en-US" dirty="0" smtClean="0"/>
              <a:t>IP</a:t>
            </a:r>
            <a:r>
              <a:rPr lang="ru-RU" dirty="0" smtClean="0"/>
              <a:t> пакет для </a:t>
            </a:r>
            <a:r>
              <a:rPr lang="en-US" dirty="0" smtClean="0"/>
              <a:t>IPv4.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er</a:t>
            </a:r>
            <a:r>
              <a:rPr lang="en-US" dirty="0" smtClean="0"/>
              <a:t> – </a:t>
            </a:r>
            <a:r>
              <a:rPr lang="ru-RU" dirty="0" smtClean="0"/>
              <a:t>версия, равна 4 для </a:t>
            </a:r>
            <a:r>
              <a:rPr lang="en-US" dirty="0" smtClean="0"/>
              <a:t>IPv4</a:t>
            </a:r>
            <a:r>
              <a:rPr lang="ru-RU" dirty="0" smtClean="0"/>
              <a:t> (1 байт)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acket </a:t>
            </a:r>
            <a:r>
              <a:rPr lang="en-US" dirty="0" err="1" smtClean="0"/>
              <a:t>len</a:t>
            </a:r>
            <a:r>
              <a:rPr lang="en-US" dirty="0" smtClean="0"/>
              <a:t> – </a:t>
            </a:r>
            <a:r>
              <a:rPr lang="ru-RU" dirty="0" smtClean="0"/>
              <a:t>длина </a:t>
            </a:r>
            <a:r>
              <a:rPr lang="ru-RU" b="1" dirty="0" smtClean="0"/>
              <a:t>всего</a:t>
            </a:r>
            <a:r>
              <a:rPr lang="ru-RU" dirty="0" smtClean="0"/>
              <a:t> пакета (2 байта)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rot</a:t>
            </a:r>
            <a:r>
              <a:rPr lang="en-US" dirty="0" smtClean="0"/>
              <a:t> – </a:t>
            </a:r>
            <a:r>
              <a:rPr lang="ru-RU" dirty="0" smtClean="0"/>
              <a:t>описание протокола верхнего уровня (</a:t>
            </a:r>
            <a:r>
              <a:rPr lang="en-US" dirty="0" smtClean="0"/>
              <a:t>TCP=6)</a:t>
            </a:r>
          </a:p>
          <a:p>
            <a:r>
              <a:rPr lang="en-US" dirty="0" err="1" smtClean="0"/>
              <a:t>hdr</a:t>
            </a:r>
            <a:r>
              <a:rPr lang="en-US" dirty="0" smtClean="0"/>
              <a:t> </a:t>
            </a:r>
            <a:r>
              <a:rPr lang="en-US" dirty="0" err="1" smtClean="0"/>
              <a:t>checkum</a:t>
            </a:r>
            <a:r>
              <a:rPr lang="en-US" dirty="0" smtClean="0"/>
              <a:t> – </a:t>
            </a:r>
            <a:r>
              <a:rPr lang="ru-RU" dirty="0" smtClean="0"/>
              <a:t>контрольная сумма</a:t>
            </a:r>
            <a:endParaRPr lang="en-US" dirty="0" smtClean="0"/>
          </a:p>
          <a:p>
            <a:r>
              <a:rPr lang="en-US" smtClean="0"/>
              <a:t>source</a:t>
            </a:r>
            <a:r>
              <a:rPr lang="en-US" dirty="0" smtClean="0"/>
              <a:t>, </a:t>
            </a:r>
            <a:r>
              <a:rPr lang="en-US" dirty="0" err="1" smtClean="0"/>
              <a:t>dest</a:t>
            </a:r>
            <a:r>
              <a:rPr lang="en-US" dirty="0" smtClean="0"/>
              <a:t> –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ru-RU" dirty="0" smtClean="0"/>
              <a:t>адрес получателя и отправителя пакета</a:t>
            </a:r>
            <a:r>
              <a:rPr lang="en-US" dirty="0" smtClean="0"/>
              <a:t> </a:t>
            </a:r>
          </a:p>
          <a:p>
            <a:r>
              <a:rPr lang="en-US" dirty="0"/>
              <a:t>p</a:t>
            </a:r>
            <a:r>
              <a:rPr lang="en-US" dirty="0" smtClean="0"/>
              <a:t>ayload – </a:t>
            </a:r>
            <a:r>
              <a:rPr lang="ru-RU" dirty="0" smtClean="0"/>
              <a:t>данные для передачи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005" y="1027905"/>
            <a:ext cx="3803495" cy="47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3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 конечных точках имеет </a:t>
            </a:r>
            <a:r>
              <a:rPr lang="en-US" dirty="0" smtClean="0"/>
              <a:t>SAD (security association database)</a:t>
            </a:r>
            <a:r>
              <a:rPr lang="ru-RU" dirty="0" smtClean="0"/>
              <a:t>, записями в которой называются </a:t>
            </a:r>
            <a:r>
              <a:rPr lang="en-US" dirty="0" smtClean="0"/>
              <a:t>SA (security association)</a:t>
            </a:r>
            <a:r>
              <a:rPr lang="ru-RU" dirty="0" smtClean="0"/>
              <a:t>, индексируемые 32 битным числом </a:t>
            </a:r>
            <a:r>
              <a:rPr lang="en-US" dirty="0" smtClean="0"/>
              <a:t>SPI (security parameter index).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SA </a:t>
            </a:r>
            <a:r>
              <a:rPr lang="ru-RU" dirty="0" smtClean="0"/>
              <a:t>содержит набор параметров, включающих идентификаторы криптографических алгоритмов, секретные ключи, </a:t>
            </a:r>
            <a:r>
              <a:rPr lang="en-US" dirty="0" smtClean="0"/>
              <a:t>SPI</a:t>
            </a:r>
            <a:r>
              <a:rPr lang="ru-RU" dirty="0" smtClean="0"/>
              <a:t>, адреса получателей и отправителей, параметры обмена ключами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4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отправки пакета отправитель ищет адрес получателя в </a:t>
            </a:r>
            <a:r>
              <a:rPr lang="en-US" dirty="0" smtClean="0"/>
              <a:t>SAD</a:t>
            </a:r>
            <a:r>
              <a:rPr lang="ru-RU" dirty="0" smtClean="0"/>
              <a:t>, получает параметры соединения и устанавливает защищенный канал, используя данные параметры.</a:t>
            </a:r>
          </a:p>
          <a:p>
            <a:pPr marL="0" indent="0">
              <a:buNone/>
            </a:pPr>
            <a:r>
              <a:rPr lang="ru-RU" dirty="0" smtClean="0"/>
              <a:t>Получатель, при получении пакета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Проверяет наличие </a:t>
            </a:r>
            <a:r>
              <a:rPr lang="en-US" dirty="0" smtClean="0"/>
              <a:t>SA </a:t>
            </a:r>
            <a:r>
              <a:rPr lang="ru-RU" dirty="0" smtClean="0"/>
              <a:t>в своей базе по (адрес отправителя,</a:t>
            </a:r>
            <a:r>
              <a:rPr lang="en-US" dirty="0" smtClean="0"/>
              <a:t> </a:t>
            </a:r>
            <a:r>
              <a:rPr lang="ru-RU" dirty="0" smtClean="0"/>
              <a:t>адрес получателя, </a:t>
            </a:r>
            <a:r>
              <a:rPr lang="en-US" dirty="0" smtClean="0"/>
              <a:t>SPI)</a:t>
            </a:r>
            <a:endParaRPr lang="ru-RU" dirty="0" smtClean="0"/>
          </a:p>
          <a:p>
            <a:r>
              <a:rPr lang="ru-RU" dirty="0" smtClean="0"/>
              <a:t>Если не найдена – проверяет наличие на основе (</a:t>
            </a:r>
            <a:r>
              <a:rPr lang="en-US" dirty="0" smtClean="0"/>
              <a:t>SPI</a:t>
            </a:r>
            <a:r>
              <a:rPr lang="ru-RU" dirty="0" smtClean="0"/>
              <a:t>, адрес получателя)</a:t>
            </a:r>
          </a:p>
          <a:p>
            <a:r>
              <a:rPr lang="ru-RU" dirty="0" smtClean="0"/>
              <a:t>Если не найдена – ищет только по </a:t>
            </a:r>
            <a:r>
              <a:rPr lang="en-US" dirty="0" smtClean="0"/>
              <a:t>SPI</a:t>
            </a:r>
            <a:endParaRPr lang="ru-RU" dirty="0" smtClean="0"/>
          </a:p>
          <a:p>
            <a:r>
              <a:rPr lang="ru-RU" dirty="0" smtClean="0"/>
              <a:t>Если не найдена – отбросить пакет</a:t>
            </a:r>
          </a:p>
          <a:p>
            <a:r>
              <a:rPr lang="ru-RU" dirty="0" smtClean="0"/>
              <a:t>Если найдена – расшифровать пакет с использованием ключа, записанного в </a:t>
            </a:r>
            <a:r>
              <a:rPr lang="en-US" dirty="0" smtClean="0"/>
              <a:t>SA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2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При двухстороннем соединении при шифровании используются два канала – от отправителя к получателю и от получателя к отправителю. Для них используются различные </a:t>
            </a:r>
            <a:r>
              <a:rPr lang="en-US" dirty="0" smtClean="0"/>
              <a:t>SA </a:t>
            </a:r>
            <a:r>
              <a:rPr lang="ru-RU" dirty="0" smtClean="0"/>
              <a:t>с различными ключами.</a:t>
            </a:r>
          </a:p>
          <a:p>
            <a:pPr marL="0" indent="0">
              <a:buNone/>
            </a:pPr>
            <a:r>
              <a:rPr lang="ru-RU" dirty="0" smtClean="0"/>
              <a:t>Т.е. в общем случае для каждого соединения в </a:t>
            </a:r>
            <a:r>
              <a:rPr lang="en-US" dirty="0" smtClean="0"/>
              <a:t>SAD </a:t>
            </a:r>
            <a:r>
              <a:rPr lang="ru-RU" dirty="0" smtClean="0"/>
              <a:t>хранятся 2 записи.</a:t>
            </a:r>
          </a:p>
          <a:p>
            <a:pPr marL="0" indent="0">
              <a:buNone/>
            </a:pPr>
            <a:r>
              <a:rPr lang="ru-RU" dirty="0" smtClean="0"/>
              <a:t>Если для соединения хранится только одна запись – соединение одностороннее.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744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</TotalTime>
  <Words>2625</Words>
  <Application>Microsoft Office PowerPoint</Application>
  <PresentationFormat>Произвольный</PresentationFormat>
  <Paragraphs>285</Paragraphs>
  <Slides>45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6" baseType="lpstr">
      <vt:lpstr>Тема Office</vt:lpstr>
      <vt:lpstr>Прикладная Криптография: Симметричные криптосистемы  IPsec, TLS (SSL) </vt:lpstr>
      <vt:lpstr>Тест.</vt:lpstr>
      <vt:lpstr>Тест.</vt:lpstr>
      <vt:lpstr>Построение защищенных каналов связи</vt:lpstr>
      <vt:lpstr>IPsec</vt:lpstr>
      <vt:lpstr>IP</vt:lpstr>
      <vt:lpstr>Инкапсуляция IPsec</vt:lpstr>
      <vt:lpstr>Инкапсуляция IPsec</vt:lpstr>
      <vt:lpstr>Инкапсуляция IPsec</vt:lpstr>
      <vt:lpstr>Инкапсуляция IPsec</vt:lpstr>
      <vt:lpstr>Инкапсуляция IPsec</vt:lpstr>
      <vt:lpstr>Шифрование IPsec</vt:lpstr>
      <vt:lpstr>Прочие хитрости</vt:lpstr>
      <vt:lpstr>The Cryptographic Doom Principle</vt:lpstr>
      <vt:lpstr>SSH</vt:lpstr>
      <vt:lpstr>SSHv2</vt:lpstr>
      <vt:lpstr>SSHv2</vt:lpstr>
      <vt:lpstr>SSHv2</vt:lpstr>
      <vt:lpstr>Проблемы и особенности SSHv2</vt:lpstr>
      <vt:lpstr>Атака на неатомарное шифрование</vt:lpstr>
      <vt:lpstr>SSL 3.0</vt:lpstr>
      <vt:lpstr>SSL 3.0</vt:lpstr>
      <vt:lpstr>Атака на SSL 3.0  (предполагая случайный IV)</vt:lpstr>
      <vt:lpstr>Атака на SSL 3.0  (предполагая случайный IV)</vt:lpstr>
      <vt:lpstr>Атака на SSL 3.0  (предполагая случайный IV)</vt:lpstr>
      <vt:lpstr>Реальная атака на SSL 3.0</vt:lpstr>
      <vt:lpstr>Реальная атака на SSL 3.0</vt:lpstr>
      <vt:lpstr>TLS 1.0</vt:lpstr>
      <vt:lpstr>TLS 1.0 Расшифрование</vt:lpstr>
      <vt:lpstr>Timing padding oracle</vt:lpstr>
      <vt:lpstr>Timing padding oracle</vt:lpstr>
      <vt:lpstr>Yet Another Padding Oracle in OpenSSL CBC Ciphersuites</vt:lpstr>
      <vt:lpstr>Решение проблемы константного времени</vt:lpstr>
      <vt:lpstr>Решение проблемы константного времени</vt:lpstr>
      <vt:lpstr>Длина дополнения</vt:lpstr>
      <vt:lpstr>Длина дополнения</vt:lpstr>
      <vt:lpstr>Вычисление маски</vt:lpstr>
      <vt:lpstr>Возможность для атаки</vt:lpstr>
      <vt:lpstr>Вариант атаки 1</vt:lpstr>
      <vt:lpstr>Вариант атаки 1</vt:lpstr>
      <vt:lpstr>Вариант атаки 2</vt:lpstr>
      <vt:lpstr>Проверка на уязвимость</vt:lpstr>
      <vt:lpstr>Исправление ошибки</vt:lpstr>
      <vt:lpstr>Выводы</vt:lpstr>
      <vt:lpstr>TSL 1.3 ссылки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a23044</cp:lastModifiedBy>
  <cp:revision>1553</cp:revision>
  <dcterms:created xsi:type="dcterms:W3CDTF">2018-08-24T12:25:18Z</dcterms:created>
  <dcterms:modified xsi:type="dcterms:W3CDTF">2024-12-12T14:44:16Z</dcterms:modified>
</cp:coreProperties>
</file>