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4" r:id="rId9"/>
    <p:sldId id="269" r:id="rId10"/>
    <p:sldId id="270" r:id="rId11"/>
    <p:sldId id="271" r:id="rId12"/>
    <p:sldId id="273" r:id="rId13"/>
    <p:sldId id="267" r:id="rId14"/>
    <p:sldId id="275" r:id="rId15"/>
    <p:sldId id="278" r:id="rId16"/>
    <p:sldId id="279" r:id="rId17"/>
    <p:sldId id="276" r:id="rId18"/>
    <p:sldId id="277" r:id="rId19"/>
    <p:sldId id="280" r:id="rId20"/>
    <p:sldId id="281" r:id="rId21"/>
    <p:sldId id="26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5" r:id="rId37"/>
    <p:sldId id="297" r:id="rId38"/>
    <p:sldId id="262" r:id="rId39"/>
    <p:sldId id="263" r:id="rId40"/>
    <p:sldId id="311" r:id="rId41"/>
    <p:sldId id="264" r:id="rId42"/>
    <p:sldId id="299" r:id="rId43"/>
    <p:sldId id="298" r:id="rId44"/>
    <p:sldId id="300" r:id="rId45"/>
    <p:sldId id="301" r:id="rId46"/>
    <p:sldId id="303" r:id="rId47"/>
    <p:sldId id="307" r:id="rId48"/>
    <p:sldId id="308" r:id="rId49"/>
    <p:sldId id="306" r:id="rId50"/>
    <p:sldId id="309" r:id="rId51"/>
    <p:sldId id="265" r:id="rId52"/>
    <p:sldId id="310" r:id="rId53"/>
    <p:sldId id="312" r:id="rId54"/>
    <p:sldId id="313" r:id="rId55"/>
    <p:sldId id="302" r:id="rId56"/>
    <p:sldId id="314" r:id="rId57"/>
    <p:sldId id="315" r:id="rId58"/>
    <p:sldId id="304" r:id="rId59"/>
    <p:sldId id="316" r:id="rId60"/>
    <p:sldId id="317" r:id="rId61"/>
    <p:sldId id="318" r:id="rId62"/>
    <p:sldId id="319" r:id="rId63"/>
    <p:sldId id="320" r:id="rId64"/>
    <p:sldId id="321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8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30.08.2018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30.08.2018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30.08.2018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30.08.2018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30.08.2018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30.08.2018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1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01.png"/><Relationship Id="rId7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0.png"/><Relationship Id="rId7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контракции,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Наиболее распространённый способ доказательства стойкости криптографического примитива является сведение атаки на него в вычислительно сложной задаче. Иными словами показывается, что произвести атаку на примитив так же сложно как вышить вычислительно сложную задачу.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2614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4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</a:p>
          <a:p>
            <a:pPr lvl="1"/>
            <a:r>
              <a:rPr lang="en-US" dirty="0" smtClean="0">
                <a:hlinkClick r:id="rId2"/>
              </a:rPr>
              <a:t>https://github.com/CryptoCourse/CryptoLabs/wiki/</a:t>
            </a:r>
            <a:r>
              <a:rPr lang="ru-RU" dirty="0" smtClean="0">
                <a:hlinkClick r:id="rId2"/>
              </a:rPr>
              <a:t>список-лабораторных-работ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лабораторной работы + теория</a:t>
            </a:r>
          </a:p>
          <a:p>
            <a:pPr lvl="1"/>
            <a:r>
              <a:rPr lang="ru-RU" dirty="0" smtClean="0"/>
              <a:t>Сдача домашней работы + теория</a:t>
            </a:r>
          </a:p>
          <a:p>
            <a:pPr lvl="1"/>
            <a:r>
              <a:rPr lang="ru-RU" dirty="0" smtClean="0"/>
              <a:t>Сдача теории по лекциям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</a:t>
            </a:r>
            <a:r>
              <a:rPr lang="ru-RU" dirty="0" err="1" smtClean="0"/>
              <a:t>шфировании</a:t>
            </a:r>
            <a:r>
              <a:rPr lang="ru-RU" dirty="0" smtClean="0"/>
              <a:t>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600" b="0" dirty="0" smtClean="0"/>
              </a:p>
              <a:p>
                <a:pPr marL="457200" lvl="1" indent="0">
                  <a:buNone/>
                </a:pPr>
                <a:r>
                  <a:rPr lang="ru-RU" sz="2600" dirty="0" smtClean="0"/>
                  <a:t>Вероятность угадывания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при выборе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𝑃𝑐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 b="-9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88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</a:t>
                </a:r>
                <a:r>
                  <a:rPr lang="ru-RU" dirty="0" err="1" smtClean="0"/>
                  <a:t>распереденная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</a:t>
                </a:r>
                <a:r>
                  <a:rPr lang="ru-RU" dirty="0" err="1" smtClean="0"/>
                  <a:t>получния</a:t>
                </a:r>
                <a:r>
                  <a:rPr lang="ru-RU" dirty="0" smtClean="0"/>
                  <a:t>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защифрования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smtClean="0"/>
                  <a:t>Experiment 1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Experiment </a:t>
                </a:r>
                <a:r>
                  <a:rPr lang="ru-RU" dirty="0" smtClean="0"/>
                  <a:t>2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>
                <a:blip r:embed="rId2"/>
                <a:stretch>
                  <a:fillRect l="-1061" t="-2101" r="-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885276" y="5226600"/>
            <a:ext cx="3733800" cy="506016"/>
            <a:chOff x="1776" y="2051"/>
            <a:chExt cx="2352" cy="42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7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7" cy="425"/>
                </a:xfrm>
                <a:prstGeom prst="rect">
                  <a:avLst/>
                </a:prstGeom>
                <a:blipFill>
                  <a:blip r:embed="rId6"/>
                  <a:stretch>
                    <a:fillRect r="-350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8304881" y="5874297"/>
            <a:ext cx="1570039" cy="678656"/>
            <a:chOff x="4560" y="2842"/>
            <a:chExt cx="989" cy="57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1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1" cy="4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</a:t>
                </a:r>
                <a:r>
                  <a:rPr lang="ru-RU" b="1" dirty="0" smtClean="0"/>
                  <a:t>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1" cy="4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  <a:endParaRPr lang="ru-RU" dirty="0" smtClean="0"/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Передача полученного наименее значимого бита как результата игры.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семантической игры против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79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</a:t>
                </a:r>
                <a:r>
                  <a:rPr lang="ru-RU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80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79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(неверная чётность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Secure Hash</a:t>
            </a:r>
            <a:endParaRPr lang="ru-RU" sz="2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2267</Words>
  <Application>Microsoft Office PowerPoint</Application>
  <PresentationFormat>Широкоэкранный</PresentationFormat>
  <Paragraphs>576</Paragraphs>
  <Slides>64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274</cp:revision>
  <dcterms:created xsi:type="dcterms:W3CDTF">2018-08-24T12:25:18Z</dcterms:created>
  <dcterms:modified xsi:type="dcterms:W3CDTF">2018-08-30T13:48:44Z</dcterms:modified>
</cp:coreProperties>
</file>