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5" r:id="rId21"/>
    <p:sldId id="563" r:id="rId22"/>
    <p:sldId id="566" r:id="rId23"/>
    <p:sldId id="572" r:id="rId24"/>
    <p:sldId id="567" r:id="rId25"/>
    <p:sldId id="568" r:id="rId26"/>
    <p:sldId id="569" r:id="rId27"/>
    <p:sldId id="571" r:id="rId28"/>
    <p:sldId id="570" r:id="rId29"/>
    <p:sldId id="573" r:id="rId30"/>
    <p:sldId id="574" r:id="rId31"/>
    <p:sldId id="576" r:id="rId32"/>
    <p:sldId id="579" r:id="rId33"/>
    <p:sldId id="577" r:id="rId34"/>
    <p:sldId id="578" r:id="rId35"/>
    <p:sldId id="580" r:id="rId36"/>
    <p:sldId id="583" r:id="rId37"/>
    <p:sldId id="581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54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73" d="100"/>
          <a:sy n="73" d="100"/>
        </p:scale>
        <p:origin x="90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стойким аутентифицированным шифром </a:t>
                </a:r>
                <a:r>
                  <a:rPr lang="en-US" b="1" dirty="0" smtClean="0"/>
                  <a:t>(AE </a:t>
                </a:r>
                <a:r>
                  <a:rPr lang="ru-RU" b="1" dirty="0" smtClean="0"/>
                  <a:t>стойким)</a:t>
                </a:r>
                <a:r>
                  <a:rPr lang="ru-RU" dirty="0" smtClean="0"/>
                  <a:t>, если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семантически стойкий против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атаки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шифром обеспечивающим целостность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шифры не являются аутентифицированными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5" y="4289038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542585" y="421283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781585" y="413663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47385" y="512723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67385" y="505103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2914185" y="3984238"/>
            <a:ext cx="2286000" cy="461665"/>
            <a:chOff x="1676400" y="2266950"/>
            <a:chExt cx="2286000" cy="461665"/>
          </a:xfrm>
        </p:grpSpPr>
        <p:cxnSp>
          <p:nvCxnSpPr>
            <p:cNvPr id="11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2914185" y="4822438"/>
            <a:ext cx="2209800" cy="461665"/>
            <a:chOff x="1676400" y="3105150"/>
            <a:chExt cx="2209800" cy="461665"/>
          </a:xfrm>
        </p:grpSpPr>
        <p:cxnSp>
          <p:nvCxnSpPr>
            <p:cNvPr id="14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6190785" y="4136638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6066348" y="4598303"/>
            <a:ext cx="2515497" cy="1436132"/>
            <a:chOff x="4828563" y="2881015"/>
            <a:chExt cx="2515497" cy="14361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dirty="0" smtClean="0"/>
                    <a:t>c </a:t>
                  </a:r>
                  <a:r>
                    <a:rPr lang="en-US" sz="2400" dirty="0" smtClean="0"/>
                    <a:t>∉ { 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dirty="0" err="1" smtClean="0"/>
                    <a:t>c</a:t>
                  </a:r>
                  <a:r>
                    <a:rPr lang="en-US" sz="2400" baseline="-25000" dirty="0" err="1" smtClean="0"/>
                    <a:t>q</a:t>
                  </a:r>
                  <a:r>
                    <a:rPr lang="en-US" sz="2400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lang="en-US" sz="2400" dirty="0" smtClean="0"/>
                    <a:t>}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48" t="-5882" r="-3148" b="-1617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2" y="3152829"/>
              <a:ext cx="605135" cy="6150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</a:t>
                </a:r>
                <a:r>
                  <a:rPr lang="ru-RU" dirty="0" err="1" smtClean="0"/>
                  <a:t>шифрт</a:t>
                </a:r>
                <a:r>
                  <a:rPr lang="ru-RU" dirty="0" smtClean="0"/>
                  <a:t>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1" y="4976078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509131" y="489987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748131" y="482367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13931" y="581427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3931" y="573807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2880731" y="4671278"/>
            <a:ext cx="2286000" cy="461665"/>
            <a:chOff x="1676400" y="2266950"/>
            <a:chExt cx="2286000" cy="461665"/>
          </a:xfrm>
        </p:grpSpPr>
        <p:cxnSp>
          <p:nvCxnSpPr>
            <p:cNvPr id="11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2880731" y="5509478"/>
            <a:ext cx="2209800" cy="461665"/>
            <a:chOff x="1676400" y="3105150"/>
            <a:chExt cx="2209800" cy="461665"/>
          </a:xfrm>
        </p:grpSpPr>
        <p:cxnSp>
          <p:nvCxnSpPr>
            <p:cNvPr id="14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6157331" y="4823678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6032894" y="5285343"/>
            <a:ext cx="2515497" cy="1436132"/>
            <a:chOff x="4828563" y="2881015"/>
            <a:chExt cx="2515497" cy="14361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dirty="0" smtClean="0"/>
                    <a:t>c </a:t>
                  </a:r>
                  <a:r>
                    <a:rPr lang="en-US" sz="2400" dirty="0" smtClean="0"/>
                    <a:t>∉ { 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dirty="0" err="1" smtClean="0"/>
                    <a:t>c</a:t>
                  </a:r>
                  <a:r>
                    <a:rPr lang="en-US" sz="2400" baseline="-25000" dirty="0" err="1" smtClean="0"/>
                    <a:t>q</a:t>
                  </a:r>
                  <a:r>
                    <a:rPr lang="en-US" sz="2400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lang="en-US" sz="2400" dirty="0" smtClean="0"/>
                    <a:t>}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98" t="-5839" r="-3155" b="-1532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2" y="3152829"/>
              <a:ext cx="605135" cy="6150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70"/>
            <a:ext cx="3771900" cy="403622"/>
            <a:chOff x="1776" y="1783"/>
            <a:chExt cx="2400" cy="33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78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786" cy="3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7"/>
            <a:ext cx="3733800" cy="400051"/>
            <a:chOff x="1776" y="2107"/>
            <a:chExt cx="2352" cy="336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</a:t>
              </a:r>
              <a:r>
                <a:rPr lang="en-US" sz="2667" baseline="-25000" dirty="0"/>
                <a:t>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00200" y="15557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00200" y="2507218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/>
                <a:t>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  <a:endParaRPr lang="en-US" sz="2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</a:t>
              </a:r>
              <a:r>
                <a:rPr lang="en-US" sz="2667" baseline="-25000" dirty="0"/>
                <a:t>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0200" y="15557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  <a:endParaRPr lang="en-US" sz="2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00200" y="2507218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/>
                <a:t>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  <a:endParaRPr lang="en-US" sz="2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</a:t>
              </a:r>
              <a:r>
                <a:rPr lang="en-US" sz="2667" baseline="-25000" dirty="0"/>
                <a:t>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096000" y="1250950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  <a:endParaRPr lang="en-US" sz="24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</a:t>
              </a:r>
              <a:r>
                <a:rPr lang="en-US" sz="2667" baseline="-25000" dirty="0"/>
                <a:t>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096000" y="36131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  <a:endParaRPr lang="en-US" sz="24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  <a:endParaRPr lang="en-US" sz="32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</a:t>
              </a:r>
              <a:r>
                <a:rPr lang="en-US" sz="2400" b="1" dirty="0"/>
                <a:t>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  <a:endParaRPr lang="en-US" sz="32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</a:t>
              </a:r>
              <a:r>
                <a:rPr lang="en-US" sz="2400" b="1" dirty="0"/>
                <a:t>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5543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</a:t>
                </a:r>
                <a:r>
                  <a:rPr lang="ru-RU" dirty="0"/>
                  <a:t>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</a:t>
                </a:r>
                <a:r>
                  <a:rPr lang="ru-RU" dirty="0"/>
                  <a:t>, 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и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 одно и тоже.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CCA 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Combining MAC </a:t>
            </a:r>
            <a:r>
              <a:rPr lang="en-US" dirty="0" smtClean="0"/>
              <a:t>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</a:t>
            </a:r>
            <a:r>
              <a:rPr lang="en-US" sz="2400" dirty="0" err="1">
                <a:latin typeface="Tahoma" pitchFamily="34" charset="0"/>
              </a:rPr>
              <a:t>sg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</a:t>
            </a:r>
            <a:r>
              <a:rPr lang="en-US" sz="2400" dirty="0" err="1">
                <a:latin typeface="Tahoma" pitchFamily="34" charset="0"/>
              </a:rPr>
              <a:t>sg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  <a:endParaRPr lang="en-US" sz="2667" dirty="0">
              <a:latin typeface="Tahoma" pitchFamily="34" charset="0"/>
            </a:endParaRP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</a:t>
            </a:r>
            <a:r>
              <a:rPr lang="en-US" sz="2400" dirty="0" err="1">
                <a:latin typeface="Tahoma" pitchFamily="34" charset="0"/>
              </a:rPr>
              <a:t>sg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  <a:endParaRPr lang="en-US" sz="2667" dirty="0">
              <a:latin typeface="Tahoma" pitchFamily="34" charset="0"/>
            </a:endParaRP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</a:t>
            </a:r>
            <a:r>
              <a:rPr lang="en-US" sz="2400" dirty="0" err="1">
                <a:latin typeface="Tahoma" pitchFamily="34" charset="0"/>
              </a:rPr>
              <a:t>sg</a:t>
            </a:r>
            <a:r>
              <a:rPr lang="en-US" sz="2400" dirty="0">
                <a:latin typeface="Tahoma" pitchFamily="34" charset="0"/>
              </a:rPr>
              <a:t>  </a:t>
            </a: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  <a:endParaRPr lang="en-US" sz="2667" dirty="0">
              <a:latin typeface="Tahoma" pitchFamily="34" charset="0"/>
            </a:endParaRP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</a:t>
            </a:r>
            <a:r>
              <a:rPr lang="en-US" sz="3200" b="1" dirty="0">
                <a:solidFill>
                  <a:srgbClr val="008000"/>
                </a:solidFill>
              </a:rPr>
              <a:t>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  <a:endParaRPr lang="en-US" sz="3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6726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до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Не </a:t>
            </a:r>
            <a:r>
              <a:rPr lang="ru-RU" dirty="0"/>
              <a:t>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случае,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стойким для некоторых </a:t>
            </a:r>
            <a:r>
              <a:rPr lang="en-US" dirty="0"/>
              <a:t>CPA </a:t>
            </a:r>
            <a:r>
              <a:rPr lang="ru-RU" dirty="0"/>
              <a:t>стойких шифров 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  Стандарты 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  <a:endParaRPr lang="en-US" dirty="0" smtClean="0"/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b="1" dirty="0">
                <a:latin typeface="Arial" charset="0"/>
              </a:rPr>
              <a:t> More efficient authenticated </a:t>
            </a:r>
            <a:r>
              <a:rPr lang="en-US" sz="2667" b="1" dirty="0">
                <a:latin typeface="Arial" charset="0"/>
              </a:rPr>
              <a:t>encryption:  </a:t>
            </a:r>
            <a:r>
              <a:rPr lang="en-US" sz="2667" dirty="0">
                <a:latin typeface="Arial" charset="0"/>
              </a:rPr>
              <a:t>one E() op. per block. </a:t>
            </a:r>
            <a:endParaRPr lang="en-US" sz="2667" dirty="0">
              <a:latin typeface="Arial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Семантическая стойкость против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r>
                  <a:rPr lang="ru-RU" dirty="0" smtClean="0"/>
                  <a:t>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(противник не может получить корректный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</a:t>
                </a:r>
                <a:r>
                  <a:rPr lang="ru-RU" b="1" dirty="0" smtClean="0"/>
                  <a:t>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новый корректный </a:t>
                </a:r>
                <a:r>
                  <a:rPr lang="ru-RU" dirty="0" err="1" smtClean="0"/>
                  <a:t>шифртекст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1293</Words>
  <Application>Microsoft Office PowerPoint</Application>
  <PresentationFormat>Широкоэкранный</PresentationFormat>
  <Paragraphs>366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Аутентифицированное шифрование</vt:lpstr>
      <vt:lpstr>Аутентифицированное шифрование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   (CCA)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1382</cp:revision>
  <dcterms:created xsi:type="dcterms:W3CDTF">2018-08-24T12:25:18Z</dcterms:created>
  <dcterms:modified xsi:type="dcterms:W3CDTF">2018-12-06T08:43:33Z</dcterms:modified>
</cp:coreProperties>
</file>