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35" r:id="rId4"/>
    <p:sldId id="336" r:id="rId5"/>
    <p:sldId id="334" r:id="rId6"/>
    <p:sldId id="331" r:id="rId7"/>
    <p:sldId id="258" r:id="rId8"/>
    <p:sldId id="259" r:id="rId9"/>
    <p:sldId id="324" r:id="rId10"/>
    <p:sldId id="325" r:id="rId11"/>
    <p:sldId id="261" r:id="rId12"/>
    <p:sldId id="260" r:id="rId13"/>
    <p:sldId id="266" r:id="rId14"/>
    <p:sldId id="274" r:id="rId15"/>
    <p:sldId id="269" r:id="rId16"/>
    <p:sldId id="270" r:id="rId17"/>
    <p:sldId id="271" r:id="rId18"/>
    <p:sldId id="323" r:id="rId19"/>
    <p:sldId id="332" r:id="rId20"/>
    <p:sldId id="326" r:id="rId21"/>
    <p:sldId id="322" r:id="rId22"/>
    <p:sldId id="273" r:id="rId23"/>
    <p:sldId id="267" r:id="rId24"/>
    <p:sldId id="275" r:id="rId25"/>
    <p:sldId id="278" r:id="rId26"/>
    <p:sldId id="279" r:id="rId27"/>
    <p:sldId id="328" r:id="rId28"/>
    <p:sldId id="276" r:id="rId29"/>
    <p:sldId id="277" r:id="rId30"/>
    <p:sldId id="280" r:id="rId31"/>
    <p:sldId id="281" r:id="rId32"/>
    <p:sldId id="268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327" r:id="rId43"/>
    <p:sldId id="291" r:id="rId44"/>
    <p:sldId id="292" r:id="rId45"/>
    <p:sldId id="293" r:id="rId46"/>
    <p:sldId id="294" r:id="rId47"/>
    <p:sldId id="296" r:id="rId48"/>
    <p:sldId id="329" r:id="rId49"/>
    <p:sldId id="295" r:id="rId50"/>
    <p:sldId id="297" r:id="rId51"/>
    <p:sldId id="330" r:id="rId52"/>
    <p:sldId id="333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5"/>
            <p14:sldId id="336"/>
            <p14:sldId id="334"/>
            <p14:sldId id="331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32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295"/>
            <p14:sldId id="297"/>
          </p14:sldIdLst>
        </p14:section>
        <p14:section name="Выводы" id="{DBB8A91A-3157-4835-9428-3543E107E76C}">
          <p14:sldIdLst>
            <p14:sldId id="330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Картинка</a:t>
            </a:r>
            <a:r>
              <a:rPr lang="ru-RU" baseline="0" dirty="0" smtClean="0"/>
              <a:t> про энтропию ключа и энтропию </a:t>
            </a:r>
            <a:r>
              <a:rPr lang="ru-RU" baseline="0" dirty="0" err="1" smtClean="0"/>
              <a:t>шт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07.09.2023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07.09.2023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07.09.2023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07.09.2023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07.09.2023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gif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Vb38A6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t.me/f1589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</a:t>
            </a:r>
            <a:r>
              <a:rPr lang="ru-RU" dirty="0"/>
              <a:t>е</a:t>
            </a:r>
            <a:r>
              <a:rPr lang="ru-RU" dirty="0" smtClean="0"/>
              <a:t>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en-US" sz="2600" b="1" smtClean="0"/>
              <a:t> </a:t>
            </a:r>
            <a:r>
              <a:rPr lang="ru-RU" sz="260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для </a:t>
            </a:r>
            <a:r>
              <a:rPr lang="ru-RU" b="1" dirty="0" err="1" smtClean="0"/>
              <a:t>дз</a:t>
            </a:r>
            <a:r>
              <a:rPr lang="en-US" b="1" dirty="0" smtClean="0"/>
              <a:t>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r>
              <a:rPr lang="en-US" b="1" dirty="0" smtClean="0"/>
              <a:t>;</a:t>
            </a:r>
            <a:r>
              <a:rPr lang="ru-RU" b="1" dirty="0" smtClean="0"/>
              <a:t> </a:t>
            </a:r>
            <a:r>
              <a:rPr lang="ru-RU" b="1" dirty="0" err="1" smtClean="0"/>
              <a:t>лабы</a:t>
            </a:r>
            <a:r>
              <a:rPr lang="ru-RU" b="1" dirty="0" smtClean="0"/>
              <a:t> после </a:t>
            </a:r>
            <a:r>
              <a:rPr lang="ru-RU" b="1" dirty="0" err="1" smtClean="0"/>
              <a:t>дедлайна</a:t>
            </a:r>
            <a:r>
              <a:rPr lang="ru-RU" b="1" dirty="0" smtClean="0"/>
              <a:t> не сдаются (и -</a:t>
            </a:r>
            <a:r>
              <a:rPr lang="en-US" b="1" dirty="0"/>
              <a:t>5</a:t>
            </a:r>
            <a:r>
              <a:rPr lang="ru-RU" b="1" dirty="0" smtClean="0"/>
              <a:t> к итоговой оценке за каждую </a:t>
            </a:r>
            <a:r>
              <a:rPr lang="ru-RU" b="1" dirty="0"/>
              <a:t>пропущенную</a:t>
            </a:r>
            <a:r>
              <a:rPr lang="ru-RU" b="1" dirty="0" smtClean="0"/>
              <a:t> </a:t>
            </a:r>
            <a:r>
              <a:rPr lang="ru-RU" b="1" dirty="0" err="1" smtClean="0"/>
              <a:t>лабу</a:t>
            </a:r>
            <a:r>
              <a:rPr lang="ru-RU" b="1" dirty="0" smtClean="0"/>
              <a:t>)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, </a:t>
                </a:r>
                <a:r>
                  <a:rPr lang="ru-RU" dirty="0" smtClean="0"/>
                  <a:t>выбранный случайно равновероятно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если не указано явно иное распределение)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если не указано явно иное распределение)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 smtClean="0"/>
                  <a:t> – вероятность события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О.Т. (</a:t>
                </a:r>
                <a:r>
                  <a:rPr lang="en-US" dirty="0" smtClean="0"/>
                  <a:t>P.T.</a:t>
                </a:r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Открытый текст (</a:t>
                </a:r>
                <a:r>
                  <a:rPr lang="en-US" dirty="0" smtClean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Ш.Т (</a:t>
                </a:r>
                <a:r>
                  <a:rPr lang="en-US" dirty="0" smtClean="0"/>
                  <a:t>C.T.)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(</a:t>
                </a:r>
                <a:r>
                  <a:rPr lang="en-US" dirty="0" smtClean="0"/>
                  <a:t>Cipher Text)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r>
              <a:rPr lang="en-US" dirty="0" smtClean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081846" cy="440812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Тест в начале каждой пары</a:t>
            </a:r>
          </a:p>
          <a:p>
            <a:pPr lvl="1"/>
            <a:r>
              <a:rPr lang="ru-RU" dirty="0" smtClean="0"/>
              <a:t>3-5 минут</a:t>
            </a:r>
          </a:p>
          <a:p>
            <a:pPr lvl="1"/>
            <a:r>
              <a:rPr lang="ru-RU" dirty="0" smtClean="0"/>
              <a:t>1 вопрос</a:t>
            </a:r>
          </a:p>
          <a:p>
            <a:pPr lvl="1"/>
            <a:r>
              <a:rPr lang="ru-RU" dirty="0" smtClean="0"/>
              <a:t>Ответ на листке не больше половины </a:t>
            </a:r>
            <a:r>
              <a:rPr lang="en-US" dirty="0" smtClean="0"/>
              <a:t>a4</a:t>
            </a:r>
            <a:r>
              <a:rPr lang="ru-RU" dirty="0" smtClean="0"/>
              <a:t> и не меньше четверти а4</a:t>
            </a:r>
          </a:p>
          <a:p>
            <a:pPr lvl="1"/>
            <a:r>
              <a:rPr lang="ru-RU" dirty="0" smtClean="0"/>
              <a:t>Нельзя пользоваться телефонами и конспектами, а также соседями</a:t>
            </a:r>
          </a:p>
          <a:p>
            <a:pPr lvl="1"/>
            <a:r>
              <a:rPr lang="ru-RU" dirty="0" smtClean="0"/>
              <a:t>При опоздании ждём в коридоре</a:t>
            </a:r>
          </a:p>
          <a:p>
            <a:r>
              <a:rPr lang="ru-RU" dirty="0" smtClean="0"/>
              <a:t>Лекция</a:t>
            </a:r>
          </a:p>
          <a:p>
            <a:r>
              <a:rPr lang="ru-RU" dirty="0" smtClean="0"/>
              <a:t>Лабораторная</a:t>
            </a:r>
            <a:r>
              <a:rPr lang="en-US" dirty="0" smtClean="0"/>
              <a:t>/</a:t>
            </a:r>
            <a:r>
              <a:rPr lang="ru-RU" dirty="0" smtClean="0"/>
              <a:t>семинар</a:t>
            </a:r>
          </a:p>
          <a:p>
            <a:pPr lvl="1"/>
            <a:r>
              <a:rPr lang="ru-RU" dirty="0" smtClean="0"/>
              <a:t>Сдача и защита </a:t>
            </a:r>
            <a:r>
              <a:rPr lang="ru-RU" dirty="0" err="1" smtClean="0"/>
              <a:t>дз</a:t>
            </a:r>
            <a:endParaRPr lang="ru-RU" dirty="0" smtClean="0"/>
          </a:p>
          <a:p>
            <a:pPr lvl="1"/>
            <a:r>
              <a:rPr lang="ru-RU" dirty="0" smtClean="0"/>
              <a:t>Разбор заданий</a:t>
            </a:r>
          </a:p>
          <a:p>
            <a:pPr lvl="1"/>
            <a:r>
              <a:rPr lang="ru-RU" dirty="0" smtClean="0"/>
              <a:t>Сдача лабораторных работ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r>
              <a:rPr lang="en-US" dirty="0" smtClean="0"/>
              <a:t> 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8103577" cy="4408121"/>
          </a:xfrm>
        </p:spPr>
        <p:txBody>
          <a:bodyPr>
            <a:normAutofit/>
          </a:bodyPr>
          <a:lstStyle/>
          <a:p>
            <a:r>
              <a:rPr lang="ru-RU" dirty="0" smtClean="0"/>
              <a:t>Сдача лабораторных работ</a:t>
            </a:r>
          </a:p>
          <a:p>
            <a:pPr lvl="1"/>
            <a:r>
              <a:rPr lang="ru-RU" dirty="0" smtClean="0"/>
              <a:t>ДО начала пары необходимо загрузить их на </a:t>
            </a:r>
            <a:r>
              <a:rPr lang="en-US" dirty="0" err="1" smtClean="0"/>
              <a:t>Github</a:t>
            </a:r>
            <a:r>
              <a:rPr lang="ru-RU" dirty="0" smtClean="0"/>
              <a:t> по ссылке</a:t>
            </a:r>
          </a:p>
          <a:p>
            <a:pPr lvl="1"/>
            <a:r>
              <a:rPr lang="ru-RU" dirty="0" smtClean="0"/>
              <a:t>Написать в </a:t>
            </a:r>
            <a:r>
              <a:rPr lang="en-US" dirty="0" err="1" smtClean="0"/>
              <a:t>tg</a:t>
            </a:r>
            <a:r>
              <a:rPr lang="en-US" dirty="0" smtClean="0"/>
              <a:t> </a:t>
            </a:r>
            <a:r>
              <a:rPr lang="ru-RU" dirty="0" smtClean="0"/>
              <a:t>о загруженной работе, включить в текст сообщения фамилию</a:t>
            </a:r>
          </a:p>
          <a:p>
            <a:pPr lvl="1"/>
            <a:r>
              <a:rPr lang="ru-RU" dirty="0" smtClean="0"/>
              <a:t>На паре во время сдачи лабораторных работ заявить о желании сдать лабораторную работу</a:t>
            </a:r>
          </a:p>
          <a:p>
            <a:pPr lvl="1"/>
            <a:r>
              <a:rPr lang="ru-RU" dirty="0" smtClean="0"/>
              <a:t>При сдаче лабораторной работы необходимо продемонстрировать работу программы и ответить на теоретические вопросы, если иное не было указано в личных сообщениях после отправки работы.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931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smtClean="0"/>
                  <a:t>Шифртекст длинны 1 не может иметь </a:t>
                </a:r>
                <a:r>
                  <a:rPr lang="ru-RU" dirty="0" smtClean="0"/>
                  <a:t>открытый </a:t>
                </a:r>
                <a:r>
                  <a:rPr lang="ru-RU" dirty="0" smtClean="0"/>
                  <a:t>текст длины </a:t>
                </a:r>
                <a:r>
                  <a:rPr lang="en-US" dirty="0" smtClean="0"/>
                  <a:t>&gt; 1)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  <a:blipFill>
                <a:blip r:embed="rId2"/>
                <a:stretch>
                  <a:fillRect l="-1043" t="-2241" r="-522" b="-224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r>
              <a:rPr lang="en-US" dirty="0" smtClean="0"/>
              <a:t> (</a:t>
            </a:r>
            <a:r>
              <a:rPr lang="ru-RU" dirty="0" smtClean="0"/>
              <a:t>4</a:t>
            </a:r>
            <a:r>
              <a:rPr lang="en-US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Формирование оценки</a:t>
                </a:r>
                <a:r>
                  <a:rPr lang="en-US" dirty="0" smtClean="0"/>
                  <a:t>:</a:t>
                </a:r>
              </a:p>
              <a:p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∗0.9+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нормированная на 1 сумма оценок по </a:t>
                </a:r>
                <a:r>
                  <a:rPr lang="ru-RU" dirty="0" err="1" smtClean="0">
                    <a:solidFill>
                      <a:srgbClr val="00B050"/>
                    </a:solidFill>
                  </a:rPr>
                  <a:t>дз</a:t>
                </a:r>
                <a:r>
                  <a:rPr lang="ru-RU" dirty="0" smtClean="0"/>
                  <a:t>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-й блок 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нормированная на 1 сумма оценок по </a:t>
                </a:r>
                <a:r>
                  <a:rPr lang="ru-RU" dirty="0" smtClean="0">
                    <a:solidFill>
                      <a:srgbClr val="00B0F0"/>
                    </a:solidFill>
                  </a:rPr>
                  <a:t>тестам</a:t>
                </a:r>
                <a:r>
                  <a:rPr lang="ru-RU" dirty="0" smtClean="0"/>
                  <a:t> в начале пары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дополнительные «плюшки»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штрафы за </a:t>
                </a:r>
                <a:r>
                  <a:rPr lang="ru-RU" dirty="0" err="1" smtClean="0"/>
                  <a:t>дедлайны</a:t>
                </a:r>
                <a:endParaRPr lang="ru-RU" dirty="0" smtClean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  <a:blipFill>
                <a:blip r:embed="rId2"/>
                <a:stretch>
                  <a:fillRect l="-968" t="-2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Продолжение следует…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76" y="2081332"/>
            <a:ext cx="2152650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402062"/>
            <a:ext cx="382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discord.gg/Vb38A6H</a:t>
            </a:r>
            <a:endParaRPr lang="ru-RU" dirty="0"/>
          </a:p>
          <a:p>
            <a:pPr algn="ctr"/>
            <a:r>
              <a:rPr lang="en-US" dirty="0" smtClean="0"/>
              <a:t>Discord</a:t>
            </a:r>
            <a:endParaRPr lang="ru-RU" dirty="0" smtClean="0"/>
          </a:p>
          <a:p>
            <a:pPr algn="ctr"/>
            <a:r>
              <a:rPr lang="ru-RU" dirty="0" smtClean="0"/>
              <a:t>(сдача </a:t>
            </a:r>
            <a:r>
              <a:rPr lang="ru-RU" dirty="0" err="1" smtClean="0"/>
              <a:t>лаб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дз</a:t>
            </a:r>
            <a:r>
              <a:rPr lang="ru-RU" dirty="0"/>
              <a:t> </a:t>
            </a:r>
            <a:r>
              <a:rPr lang="ru-RU" dirty="0" smtClean="0"/>
              <a:t>только если будем вынуждены работать по </a:t>
            </a:r>
            <a:r>
              <a:rPr lang="ru-RU" dirty="0" err="1" smtClean="0"/>
              <a:t>удалёнке</a:t>
            </a:r>
            <a:r>
              <a:rPr lang="ru-RU" dirty="0" smtClean="0"/>
              <a:t>, чат не читаю, вопросы в </a:t>
            </a:r>
            <a:r>
              <a:rPr lang="ru-RU" dirty="0" err="1" smtClean="0"/>
              <a:t>личку</a:t>
            </a:r>
            <a:r>
              <a:rPr lang="ru-RU" dirty="0" smtClean="0"/>
              <a:t> не писать)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170" y="2081451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69015" y="4402062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5"/>
                  </a:rPr>
                  <a:t>https://</a:t>
                </a:r>
                <a:r>
                  <a:rPr lang="en-US" dirty="0" smtClean="0">
                    <a:hlinkClick r:id="rId5"/>
                  </a:rPr>
                  <a:t>t.me/f1589</a:t>
                </a:r>
                <a:endParaRPr lang="ru-RU" dirty="0" smtClean="0"/>
              </a:p>
              <a:p>
                <a:pPr algn="ctr"/>
                <a:r>
                  <a:rPr lang="en-US" dirty="0" smtClean="0"/>
                  <a:t>t.me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15" y="4402062"/>
                <a:ext cx="1970283" cy="923330"/>
              </a:xfrm>
              <a:prstGeom prst="rect">
                <a:avLst/>
              </a:prstGeom>
              <a:blipFill>
                <a:blip r:embed="rId6"/>
                <a:stretch>
                  <a:fillRect l="-2477" t="-3289" r="-2786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REST API </a:t>
            </a:r>
            <a:r>
              <a:rPr lang="ru-RU" sz="2600" dirty="0" smtClean="0"/>
              <a:t>служба (</a:t>
            </a:r>
            <a:r>
              <a:rPr lang="en-US" sz="2600" dirty="0" err="1" smtClean="0"/>
              <a:t>dotnet</a:t>
            </a:r>
            <a:r>
              <a:rPr lang="en-US" dirty="0" smtClean="0"/>
              <a:t>, self-hosted)</a:t>
            </a:r>
            <a:r>
              <a:rPr lang="ru-RU" sz="2600" dirty="0" smtClean="0"/>
              <a:t>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1635</Words>
  <Application>Microsoft Office PowerPoint</Application>
  <PresentationFormat>Широкоэкранный</PresentationFormat>
  <Paragraphs>422</Paragraphs>
  <Slides>52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Структура курса (2)</vt:lpstr>
      <vt:lpstr>Структура курса (3)</vt:lpstr>
      <vt:lpstr>Структура курса (4)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Эквивалентные определения</vt:lpstr>
      <vt:lpstr>Плохие новости</vt:lpstr>
      <vt:lpstr>Семантическая стойкость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469</cp:revision>
  <dcterms:created xsi:type="dcterms:W3CDTF">2018-08-24T12:25:18Z</dcterms:created>
  <dcterms:modified xsi:type="dcterms:W3CDTF">2023-09-07T12:27:36Z</dcterms:modified>
</cp:coreProperties>
</file>