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410" r:id="rId3"/>
    <p:sldId id="414" r:id="rId4"/>
    <p:sldId id="412" r:id="rId5"/>
    <p:sldId id="368" r:id="rId6"/>
    <p:sldId id="409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  <p:sldId id="387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1" r:id="rId34"/>
    <p:sldId id="402" r:id="rId35"/>
    <p:sldId id="403" r:id="rId36"/>
    <p:sldId id="400" r:id="rId37"/>
    <p:sldId id="405" r:id="rId38"/>
    <p:sldId id="408" r:id="rId39"/>
    <p:sldId id="407" r:id="rId40"/>
    <p:sldId id="413" r:id="rId41"/>
    <p:sldId id="41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10"/>
            <p14:sldId id="414"/>
            <p14:sldId id="412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  <p14:sldId id="413"/>
          </p14:sldIdLst>
        </p14:section>
        <p14:section name="тесты" id="{7AE8E877-5DA7-464C-B1A0-6D7A6DFD43E7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9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1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47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60.png"/><Relationship Id="rId9" Type="http://schemas.openxmlformats.org/officeDocument/2006/relationships/image" Target="../media/image4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.png"/><Relationship Id="rId3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411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11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en-US" dirty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</a:t>
            </a:r>
            <a:r>
              <a:rPr lang="en-US" dirty="0"/>
              <a:t>5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3631D7-B94E-4DDA-B133-987E2CC4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52" y="2543746"/>
            <a:ext cx="1773174" cy="18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Покажем, что существует противник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против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 </a:t>
                </a:r>
                <a:r>
                  <a:rPr lang="ru-RU" dirty="0"/>
                  <a:t>(игры 0-1).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получая его образ от претендента (случайный или псевдослучайный).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итераций он выдаёт результат</a:t>
                </a:r>
                <a:r>
                  <a:rPr lang="en-US" dirty="0"/>
                  <a:t>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:0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/>
                  <a:t> </a:t>
                </a:r>
                <a:r>
                  <a:rPr lang="ru-RU" dirty="0"/>
                  <a:t>Очевидно, что это просто «переопределение» игры</a:t>
                </a:r>
                <a:r>
                  <a:rPr lang="en-US" dirty="0"/>
                  <a:t> 1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>
                  <a:solidFill>
                    <a:srgbClr val="FF0000"/>
                  </a:solidFill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. Тогда по </a:t>
                </a:r>
                <a:r>
                  <a:rPr lang="ru-RU" b="1" dirty="0"/>
                  <a:t>Теореме</a:t>
                </a:r>
                <a:r>
                  <a:rPr lang="ru-RU" dirty="0"/>
                  <a:t> </a:t>
                </a:r>
                <a:r>
                  <a:rPr lang="ru-RU" b="1" dirty="0"/>
                  <a:t>6.1.1.1</a:t>
                </a:r>
                <a:r>
                  <a:rPr lang="en-US" dirty="0"/>
                  <a:t> </a:t>
                </a:r>
                <a:r>
                  <a:rPr lang="ru-RU" dirty="0"/>
                  <a:t>и рассуждениям, аналогичным </a:t>
                </a:r>
                <a:r>
                  <a:rPr lang="ru-RU" b="1" dirty="0"/>
                  <a:t>Теореме 6.1.1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каждое)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/>
              </a:p>
              <a:p>
                <a:endParaRPr lang="ru-RU" sz="1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противнику в игре на семантическую стойкость, при использовании множества ключей.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/>
              </a:p>
              <a:p>
                <a:endParaRPr lang="ru-RU" sz="1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в игре на семантическую стойкость, при использовании множества ключей, 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 (игра 3).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Прозрачно отправляет их своему претенденту. После получения зашифрования одного из них,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итераций он выдаёт результат</a:t>
                </a:r>
                <a:r>
                  <a:rPr lang="en-US" dirty="0"/>
                  <a:t>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По теореме 6.4 </a:t>
                </a:r>
                <a:r>
                  <a:rPr lang="ru-RU" dirty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Игра 3 является игрой на использование множества ключей в семантическом стойком шифре, и преимущество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в ней отличается от игры на семантическую</a:t>
                </a:r>
                <a:r>
                  <a:rPr lang="en-US" dirty="0"/>
                  <a:t> </a:t>
                </a:r>
                <a:r>
                  <a:rPr lang="ru-RU" dirty="0"/>
                  <a:t>для некого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раз </a:t>
                </a:r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/>
                  <a:t> </a:t>
                </a:r>
                <a:r>
                  <a:rPr lang="ru-RU" dirty="0"/>
                  <a:t>его </a:t>
                </a:r>
                <a:r>
                  <a:rPr lang="ru-RU" b="0" dirty="0"/>
                  <a:t>преимущество состоит из </a:t>
                </a:r>
                <a:r>
                  <a:rPr lang="ru-RU" b="0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/>
                  <a:t>. </a:t>
                </a:r>
                <a:endParaRPr lang="en-US" b="0" dirty="0"/>
              </a:p>
              <a:p>
                <a:r>
                  <a:rPr lang="ru-RU" dirty="0"/>
                  <a:t>Игра </a:t>
                </a:r>
                <a:r>
                  <a:rPr lang="ru-RU" dirty="0">
                    <a:solidFill>
                      <a:srgbClr val="00B050"/>
                    </a:solidFill>
                  </a:rPr>
                  <a:t>0</a:t>
                </a:r>
                <a:r>
                  <a:rPr lang="ru-RU" dirty="0"/>
                  <a:t> – игра на стойкость </a:t>
                </a:r>
                <a:r>
                  <a:rPr lang="en-US" dirty="0"/>
                  <a:t>CPA</a:t>
                </a:r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ещё один способ построения – на основе </a:t>
                </a:r>
                <a:r>
                  <a:rPr lang="en-US" dirty="0"/>
                  <a:t>CTR </a:t>
                </a:r>
                <a:r>
                  <a:rPr lang="ru-RU" dirty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/>
              <a:t>Шифр похож на детерминированный </a:t>
            </a:r>
            <a:r>
              <a:rPr lang="en-US" dirty="0"/>
              <a:t>CTR </a:t>
            </a:r>
            <a:r>
              <a:rPr lang="ru-RU" dirty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стойкость </a:t>
                </a:r>
                <a:r>
                  <a:rPr lang="en-US" sz="2600" dirty="0"/>
                  <a:t>CPA </a:t>
                </a:r>
                <a:r>
                  <a:rPr lang="ru-RU" sz="2600" dirty="0"/>
                  <a:t>стойкость шифра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/>
                  <a:t> для противника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4 </a:t>
                </a:r>
                <a:r>
                  <a:rPr lang="ru-RU" sz="2600" dirty="0"/>
                  <a:t>вопроса.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  <a:blipFill>
                <a:blip r:embed="rId2"/>
                <a:stretch>
                  <a:fillRect l="-2062" t="-2332" r="-115" b="-6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6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7.2.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/>
                  <a:t>CPA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1, отличающуюся от игры 0, заменой псевдослучайной функции на случайную.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против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используя подход, аналогичной использованному в </a:t>
                </a:r>
                <a:r>
                  <a:rPr lang="ru-RU" b="1" dirty="0"/>
                  <a:t>Теореме 7.1</a:t>
                </a:r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737724" y="3981450"/>
            <a:ext cx="412405" cy="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совпадения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/>
                  <a:t># </a:t>
                </a:r>
                <a:r>
                  <a:rPr lang="ru-RU" dirty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/>
                  <a:t>. Тогда совпадения возможно тогда, и только тогда когда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Игра 3 является игрой против одноразового блокнота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)</a:t>
                </a:r>
                <a:endParaRPr lang="ru-RU" dirty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>
                  <a:solidFill>
                    <a:srgbClr val="00B0F0"/>
                  </a:solidFill>
                </a:endParaRPr>
              </a:p>
              <a:p>
                <a:r>
                  <a:rPr lang="ru-RU" dirty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Игра 0 – игра на стойкость </a:t>
                </a:r>
                <a:r>
                  <a:rPr lang="en-US" dirty="0"/>
                  <a:t>CPA</a:t>
                </a:r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использование </a:t>
            </a:r>
            <a:r>
              <a:rPr lang="en-US" dirty="0"/>
              <a:t>AES </a:t>
            </a:r>
            <a:r>
              <a:rPr lang="ru-RU" dirty="0"/>
              <a:t>в режиме </a:t>
            </a:r>
            <a:r>
              <a:rPr lang="en-US" dirty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IPsec, RFC</a:t>
                </a:r>
                <a:r>
                  <a:rPr lang="ru-RU" dirty="0"/>
                  <a:t> </a:t>
                </a:r>
                <a:r>
                  <a:rPr lang="en-US" dirty="0"/>
                  <a:t>3686</a:t>
                </a:r>
                <a:r>
                  <a:rPr lang="ru-RU" dirty="0"/>
                  <a:t>. Выбор начального</a:t>
                </a:r>
                <a:r>
                  <a:rPr lang="en-US" dirty="0"/>
                  <a:t> </a:t>
                </a:r>
                <a:r>
                  <a:rPr lang="ru-RU" dirty="0"/>
                  <a:t>значения счётчика выполняется следующим образом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32 наиболее значимых бита выбираются </a:t>
                </a:r>
                <a:r>
                  <a:rPr lang="ru-RU" b="1" dirty="0"/>
                  <a:t>случайно</a:t>
                </a:r>
                <a:r>
                  <a:rPr lang="ru-RU" dirty="0"/>
                  <a:t> в момент генерации ключа (</a:t>
                </a:r>
                <a:r>
                  <a:rPr lang="ru-RU" b="1" dirty="0"/>
                  <a:t>и независимо от него</a:t>
                </a:r>
                <a:r>
                  <a:rPr lang="ru-RU" dirty="0"/>
                  <a:t>), и </a:t>
                </a:r>
                <a:r>
                  <a:rPr lang="ru-RU" b="1" dirty="0"/>
                  <a:t>фиксируются</a:t>
                </a:r>
                <a:r>
                  <a:rPr lang="ru-RU" dirty="0"/>
                  <a:t> во время его жизни</a:t>
                </a:r>
                <a:r>
                  <a:rPr lang="en-US" dirty="0"/>
                  <a:t> (nonce)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/>
                  <a:t> (</a:t>
                </a:r>
                <a:r>
                  <a:rPr lang="en-US" dirty="0"/>
                  <a:t>IV)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Максимальная длина сообщения для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/>
                  <a:t> блоков </a:t>
                </a:r>
                <a:r>
                  <a:rPr lang="en-US" dirty="0"/>
                  <a:t>AES</a:t>
                </a:r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/>
                  <a:t> байт.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.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и расшифрование определены следующим образом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2-???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 – </a:t>
                </a:r>
                <a:r>
                  <a:rPr lang="ru-RU" sz="24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b="1" dirty="0"/>
                  <a:t>CPA </a:t>
                </a:r>
                <a:r>
                  <a:rPr lang="ru-RU" sz="2400" b="1" dirty="0"/>
                  <a:t>стойкий </a:t>
                </a:r>
                <a:r>
                  <a:rPr lang="ru-RU" sz="2400" dirty="0"/>
                  <a:t>шифр </a:t>
                </a:r>
                <a:r>
                  <a:rPr lang="ru-RU" sz="2400" b="1" dirty="0"/>
                  <a:t>Семантически стойким</a:t>
                </a:r>
                <a:r>
                  <a:rPr lang="ru-RU" sz="2400" dirty="0"/>
                  <a:t>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blipFill>
                <a:blip r:embed="rId10"/>
                <a:stretch>
                  <a:fillRect l="-1106" t="-10526" r="-221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/>
                  <a:t>В отличии от режима </a:t>
                </a:r>
                <a:r>
                  <a:rPr lang="en-US" dirty="0"/>
                  <a:t>CTR </a:t>
                </a:r>
                <a:r>
                  <a:rPr lang="ru-RU" dirty="0"/>
                  <a:t>для реализации </a:t>
                </a:r>
                <a:r>
                  <a:rPr lang="en-US" dirty="0"/>
                  <a:t>CBC </a:t>
                </a:r>
                <a:r>
                  <a:rPr lang="ru-RU" dirty="0"/>
                  <a:t>необходима функция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/>
                  <a:t> носит название вектора инициализации (</a:t>
                </a:r>
                <a:r>
                  <a:rPr lang="en-US" dirty="0"/>
                  <a:t>IV)</a:t>
                </a:r>
                <a:endParaRPr lang="ru-RU" dirty="0"/>
              </a:p>
              <a:p>
                <a:r>
                  <a:rPr lang="en-US" dirty="0"/>
                  <a:t>IV </a:t>
                </a:r>
                <a:r>
                  <a:rPr lang="ru-RU" dirty="0"/>
                  <a:t>должны быть </a:t>
                </a:r>
                <a:r>
                  <a:rPr lang="ru-RU" b="1" dirty="0"/>
                  <a:t>случайным для каждого передаваемого сообщения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7.3.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стойкий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ограниченная. Тогда введенный ранее </a:t>
                </a:r>
                <a:r>
                  <a:rPr lang="en-US" dirty="0"/>
                  <a:t>CBC</a:t>
                </a:r>
                <a:r>
                  <a:rPr lang="ru-RU" dirty="0"/>
                  <a:t>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является </a:t>
                </a:r>
                <a:r>
                  <a:rPr lang="en-US" dirty="0"/>
                  <a:t>CPA </a:t>
                </a:r>
                <a:r>
                  <a:rPr lang="ru-RU" dirty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</a:t>
                </a:r>
                <a:r>
                  <a:rPr lang="en-US" dirty="0"/>
                  <a:t>CPA </a:t>
                </a:r>
                <a:r>
                  <a:rPr lang="ru-RU" dirty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блочных шифров,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CBC </a:t>
            </a:r>
            <a:r>
              <a:rPr lang="ru-RU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Игра 3 является игрой против одноразового блокнота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) </a:t>
                </a:r>
                <a:endParaRPr lang="en-US" dirty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Игра 0 – игра на стойкость </a:t>
                </a:r>
                <a:r>
                  <a:rPr lang="en-US" dirty="0"/>
                  <a:t>CPA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Используя </a:t>
                </a:r>
                <a:r>
                  <a:rPr lang="ru-RU" b="1" dirty="0">
                    <a:ea typeface="Cambria Math" panose="02040503050406030204" pitchFamily="18" charset="0"/>
                  </a:rPr>
                  <a:t>Теорему 6.1 </a:t>
                </a:r>
                <a:r>
                  <a:rPr lang="ru-RU" dirty="0">
                    <a:ea typeface="Cambria Math" panose="02040503050406030204" pitchFamily="18" charset="0"/>
                  </a:rPr>
                  <a:t>(заменяя </a:t>
                </a:r>
                <a:r>
                  <a:rPr lang="en-US" dirty="0">
                    <a:ea typeface="Cambria Math" panose="02040503050406030204" pitchFamily="18" charset="0"/>
                  </a:rPr>
                  <a:t>PRF </a:t>
                </a:r>
                <a:r>
                  <a:rPr lang="ru-RU" dirty="0">
                    <a:ea typeface="Cambria Math" panose="02040503050406030204" pitchFamily="18" charset="0"/>
                  </a:rPr>
                  <a:t>на </a:t>
                </a:r>
                <a:r>
                  <a:rPr lang="en-US" dirty="0">
                    <a:ea typeface="Cambria Math" panose="02040503050406030204" pitchFamily="18" charset="0"/>
                  </a:rPr>
                  <a:t>PRP)</a:t>
                </a:r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имеем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, отсюда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  <a:blipFill>
                <a:blip r:embed="rId2"/>
                <a:stretch>
                  <a:fillRect l="-928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блока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 режиме </a:t>
                </a:r>
                <a:r>
                  <a:rPr lang="en-US" dirty="0"/>
                  <a:t>CBC </a:t>
                </a:r>
                <a:r>
                  <a:rPr lang="ru-RU" dirty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/>
                  <a:t>Если сообщения не кратны длине блока – используется дополнение (</a:t>
                </a:r>
                <a:r>
                  <a:rPr lang="en-US" dirty="0"/>
                  <a:t>padding)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Наиболее распространённый способ  </a:t>
                </a:r>
                <a:r>
                  <a:rPr lang="en-US" dirty="0"/>
                  <a:t>TLS (PKCS</a:t>
                </a:r>
                <a:r>
                  <a:rPr lang="ru-RU" dirty="0"/>
                  <a:t>7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r>
                  <a:rPr lang="en-US" dirty="0"/>
                  <a:t>padding:</a:t>
                </a:r>
              </a:p>
              <a:p>
                <a:r>
                  <a:rPr lang="ru-RU" dirty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PKCS)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/>
                  <a:t>. (15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ru-RU" dirty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CTR </a:t>
                </a:r>
                <a:r>
                  <a:rPr lang="ru-RU" dirty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/>
                  <a:t>CTR </a:t>
                </a:r>
                <a:r>
                  <a:rPr lang="ru-RU" dirty="0"/>
                  <a:t>может использоваться в параллельном режиме, так как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блоков производит независимо</a:t>
                </a:r>
              </a:p>
              <a:p>
                <a:r>
                  <a:rPr lang="ru-RU" dirty="0"/>
                  <a:t>Для коротких сообщений </a:t>
                </a:r>
                <a:r>
                  <a:rPr lang="en-US" dirty="0"/>
                  <a:t>CTR </a:t>
                </a:r>
                <a:r>
                  <a:rPr lang="ru-RU" dirty="0"/>
                  <a:t>может иметь длины </a:t>
                </a:r>
                <a:r>
                  <a:rPr lang="ru-RU" dirty="0" err="1"/>
                  <a:t>шифртекстов</a:t>
                </a:r>
                <a:r>
                  <a:rPr lang="ru-RU" dirty="0"/>
                  <a:t> значительно короче, чем </a:t>
                </a:r>
                <a:r>
                  <a:rPr lang="en-US" dirty="0"/>
                  <a:t>CBC</a:t>
                </a:r>
                <a:r>
                  <a:rPr lang="ru-RU" dirty="0"/>
                  <a:t>, так как нет необходимости в дополнении до длины блока.</a:t>
                </a:r>
              </a:p>
              <a:p>
                <a:r>
                  <a:rPr lang="en-US" dirty="0"/>
                  <a:t>CTR </a:t>
                </a:r>
                <a:r>
                  <a:rPr lang="ru-RU" dirty="0"/>
                  <a:t>использует только функцию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блочного шифра.</a:t>
                </a:r>
              </a:p>
              <a:p>
                <a:r>
                  <a:rPr lang="en-US" b="1" dirty="0"/>
                  <a:t>IV </a:t>
                </a:r>
                <a:r>
                  <a:rPr lang="ru-RU" b="1" dirty="0"/>
                  <a:t>должны быть случайными!</a:t>
                </a:r>
                <a:endParaRPr lang="en-US" b="1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04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1 – Различия игр на </a:t>
                </a:r>
                <a:r>
                  <a:rPr lang="ru-RU" sz="2400" b="1" dirty="0"/>
                  <a:t>семантическую стойкость</a:t>
                </a:r>
                <a:r>
                  <a:rPr lang="ru-RU" sz="2400" dirty="0"/>
                  <a:t> и на </a:t>
                </a:r>
                <a:r>
                  <a:rPr lang="en-US" sz="2400" b="1" dirty="0"/>
                  <a:t>CPA </a:t>
                </a:r>
                <a:r>
                  <a:rPr lang="ru-RU" sz="2400" b="1" dirty="0"/>
                  <a:t>стойкость</a:t>
                </a:r>
                <a:endParaRPr lang="ru-RU" sz="2400" dirty="0"/>
              </a:p>
              <a:p>
                <a:r>
                  <a:rPr lang="ru-RU" sz="2400" dirty="0"/>
                  <a:t>2</a:t>
                </a:r>
                <a:r>
                  <a:rPr lang="en-US" sz="2400" dirty="0"/>
                  <a:t> – </a:t>
                </a:r>
                <a:r>
                  <a:rPr lang="ru-RU" sz="24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b="1" dirty="0"/>
                  <a:t>CPA </a:t>
                </a:r>
                <a:r>
                  <a:rPr lang="ru-RU" sz="2400" b="1" dirty="0"/>
                  <a:t>стойкий </a:t>
                </a:r>
                <a:r>
                  <a:rPr lang="ru-RU" sz="2400" dirty="0"/>
                  <a:t>шифр </a:t>
                </a:r>
                <a:r>
                  <a:rPr lang="ru-RU" sz="2400" b="1" dirty="0"/>
                  <a:t>Семантически стойким</a:t>
                </a:r>
                <a:r>
                  <a:rPr lang="ru-RU" sz="2400" dirty="0"/>
                  <a:t>? Если нет – </a:t>
                </a:r>
              </a:p>
              <a:p>
                <a:r>
                  <a:rPr lang="ru-RU" sz="2400" dirty="0"/>
                  <a:t>пример шифра, стойкого в одной модели, и не стойкого в другой.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Шифр называется </a:t>
                </a:r>
                <a:r>
                  <a:rPr lang="en-US" dirty="0"/>
                  <a:t>CPA </a:t>
                </a:r>
                <a:r>
                  <a:rPr lang="ru-RU" dirty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r>
                  <a:rPr lang="ru-RU" dirty="0"/>
                  <a:t>Детерминированный шифр не может быть </a:t>
                </a:r>
                <a:r>
                  <a:rPr lang="en-US" dirty="0"/>
                  <a:t>CPA </a:t>
                </a:r>
                <a:r>
                  <a:rPr lang="ru-RU" dirty="0"/>
                  <a:t>стойким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28369"/>
            <a:ext cx="3733800" cy="506017"/>
            <a:chOff x="1776" y="2005"/>
            <a:chExt cx="2352" cy="42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322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8286"/>
            <a:ext cx="3733800" cy="510780"/>
            <a:chOff x="1776" y="1993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85510"/>
            <a:ext cx="3733800" cy="525068"/>
            <a:chOff x="1776" y="1969"/>
            <a:chExt cx="2352" cy="44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blipFill>
                  <a:blip r:embed="rId7"/>
                  <a:stretch>
                    <a:fillRect r="-270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1616"/>
            <a:ext cx="3733800" cy="513161"/>
            <a:chOff x="1776" y="1979"/>
            <a:chExt cx="2352" cy="431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blipFill>
                  <a:blip r:embed="rId10"/>
                  <a:stretch>
                    <a:fillRect r="-3158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Попробуем построить </a:t>
                </a:r>
                <a:r>
                  <a:rPr lang="en-US" dirty="0"/>
                  <a:t>CPA </a:t>
                </a:r>
                <a:r>
                  <a:rPr lang="ru-RU" dirty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используя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будет ключ для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выбирается случайный вход для </a:t>
                </a:r>
                <a:r>
                  <a:rPr lang="en-US" dirty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. Шифр текстом</a:t>
                </a:r>
                <a:r>
                  <a:rPr lang="ru-RU" dirty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– </a:t>
                </a:r>
                <a:r>
                  <a:rPr lang="ru-RU" b="1" dirty="0"/>
                  <a:t>гибридная конструкция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7.1.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 err="1"/>
                  <a:t>сверх-полиномиальная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/>
                  <a:t>CPA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3767</Words>
  <Application>Microsoft Office PowerPoint</Application>
  <PresentationFormat>Широкоэкранный</PresentationFormat>
  <Paragraphs>403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CPA</vt:lpstr>
      <vt:lpstr>Тест.</vt:lpstr>
      <vt:lpstr>Тест.</vt:lpstr>
      <vt:lpstr>TIME 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1016</cp:revision>
  <dcterms:created xsi:type="dcterms:W3CDTF">2018-08-24T12:25:18Z</dcterms:created>
  <dcterms:modified xsi:type="dcterms:W3CDTF">2025-10-28T04:54:22Z</dcterms:modified>
</cp:coreProperties>
</file>