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331" r:id="rId4"/>
    <p:sldId id="258" r:id="rId5"/>
    <p:sldId id="259" r:id="rId6"/>
    <p:sldId id="324" r:id="rId7"/>
    <p:sldId id="325" r:id="rId8"/>
    <p:sldId id="261" r:id="rId9"/>
    <p:sldId id="260" r:id="rId10"/>
    <p:sldId id="266" r:id="rId11"/>
    <p:sldId id="274" r:id="rId12"/>
    <p:sldId id="269" r:id="rId13"/>
    <p:sldId id="270" r:id="rId14"/>
    <p:sldId id="271" r:id="rId15"/>
    <p:sldId id="323" r:id="rId16"/>
    <p:sldId id="326" r:id="rId17"/>
    <p:sldId id="322" r:id="rId18"/>
    <p:sldId id="273" r:id="rId19"/>
    <p:sldId id="267" r:id="rId20"/>
    <p:sldId id="275" r:id="rId21"/>
    <p:sldId id="278" r:id="rId22"/>
    <p:sldId id="279" r:id="rId23"/>
    <p:sldId id="328" r:id="rId24"/>
    <p:sldId id="276" r:id="rId25"/>
    <p:sldId id="277" r:id="rId26"/>
    <p:sldId id="280" r:id="rId27"/>
    <p:sldId id="281" r:id="rId28"/>
    <p:sldId id="268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327" r:id="rId39"/>
    <p:sldId id="291" r:id="rId40"/>
    <p:sldId id="292" r:id="rId41"/>
    <p:sldId id="293" r:id="rId42"/>
    <p:sldId id="294" r:id="rId43"/>
    <p:sldId id="296" r:id="rId44"/>
    <p:sldId id="329" r:id="rId45"/>
    <p:sldId id="295" r:id="rId46"/>
    <p:sldId id="297" r:id="rId47"/>
    <p:sldId id="262" r:id="rId48"/>
    <p:sldId id="263" r:id="rId49"/>
    <p:sldId id="311" r:id="rId50"/>
    <p:sldId id="264" r:id="rId51"/>
    <p:sldId id="299" r:id="rId52"/>
    <p:sldId id="298" r:id="rId53"/>
    <p:sldId id="300" r:id="rId54"/>
    <p:sldId id="301" r:id="rId55"/>
    <p:sldId id="303" r:id="rId56"/>
    <p:sldId id="330" r:id="rId5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F0A6B2F-72A2-4B80-9CCA-8781ED2C4189}">
          <p14:sldIdLst>
            <p14:sldId id="256"/>
          </p14:sldIdLst>
        </p14:section>
        <p14:section name="Организационные моменты" id="{BFEFF392-E437-4593-B654-0F5465DCD357}">
          <p14:sldIdLst>
            <p14:sldId id="257"/>
            <p14:sldId id="331"/>
            <p14:sldId id="258"/>
            <p14:sldId id="259"/>
            <p14:sldId id="324"/>
            <p14:sldId id="325"/>
            <p14:sldId id="261"/>
          </p14:sldIdLst>
        </p14:section>
        <p14:section name="Введение" id="{1192B5C9-FAF4-4ACC-875D-8D3B21472120}">
          <p14:sldIdLst>
            <p14:sldId id="260"/>
            <p14:sldId id="266"/>
            <p14:sldId id="274"/>
            <p14:sldId id="269"/>
            <p14:sldId id="270"/>
            <p14:sldId id="271"/>
            <p14:sldId id="323"/>
            <p14:sldId id="326"/>
            <p14:sldId id="322"/>
            <p14:sldId id="273"/>
          </p14:sldIdLst>
        </p14:section>
        <p14:section name="Шифр Шеннона" id="{44E0ABCF-00BA-42F7-95F9-0820AD447BF9}">
          <p14:sldIdLst>
            <p14:sldId id="267"/>
            <p14:sldId id="275"/>
            <p14:sldId id="278"/>
            <p14:sldId id="279"/>
            <p14:sldId id="328"/>
            <p14:sldId id="276"/>
            <p14:sldId id="277"/>
            <p14:sldId id="280"/>
            <p14:sldId id="281"/>
          </p14:sldIdLst>
        </p14:section>
        <p14:section name="Абсолютная стойкость" id="{5AEABAF8-5B61-404B-A7B4-672C40557545}">
          <p14:sldIdLst>
            <p14:sldId id="268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327"/>
            <p14:sldId id="291"/>
            <p14:sldId id="292"/>
            <p14:sldId id="293"/>
            <p14:sldId id="294"/>
            <p14:sldId id="296"/>
            <p14:sldId id="329"/>
            <p14:sldId id="295"/>
            <p14:sldId id="297"/>
          </p14:sldIdLst>
        </p14:section>
        <p14:section name="Вычислимые шифры и семантческая стойкость" id="{F636B4C9-9F35-405A-B7EC-ED6DD80C5AFF}">
          <p14:sldIdLst>
            <p14:sldId id="262"/>
            <p14:sldId id="263"/>
            <p14:sldId id="311"/>
            <p14:sldId id="264"/>
            <p14:sldId id="299"/>
            <p14:sldId id="298"/>
            <p14:sldId id="300"/>
            <p14:sldId id="301"/>
            <p14:sldId id="303"/>
          </p14:sldIdLst>
        </p14:section>
        <p14:section name="Выводы" id="{DBB8A91A-3157-4835-9428-3543E107E76C}">
          <p14:sldIdLst>
            <p14:sldId id="33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4664" autoAdjust="0"/>
  </p:normalViewPr>
  <p:slideViewPr>
    <p:cSldViewPr snapToGrid="0">
      <p:cViewPr varScale="1">
        <p:scale>
          <a:sx n="109" d="100"/>
          <a:sy n="109" d="100"/>
        </p:scale>
        <p:origin x="85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2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31.08.2020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75760-61D2-4B80-8A8D-A874439CE6F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267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31.08.2020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31.08.2020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31.08.2020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31.08.2020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31.08.2020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31.08.2020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31.08.2020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31.08.2020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31.08.2020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31.08.2020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31.08.2020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31.08.2020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8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10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yptoCourse/CryptoLabs/wiki/&#1089;&#1087;&#1080;&#1089;&#1086;&#1082;-&#1083;&#1072;&#1073;&#1086;&#1088;&#1072;&#1090;&#1086;&#1088;&#1085;&#1099;&#1093;-&#1088;&#1072;&#1073;&#1086;&#1090;" TargetMode="External"/><Relationship Id="rId2" Type="http://schemas.openxmlformats.org/officeDocument/2006/relationships/hyperlink" Target="https://github.com/CryptoCourse/CryptoLectures/wiki/&#1057;&#1087;&#1080;&#1089;&#1086;&#1082;-&#1076;&#1086;&#1084;&#1072;&#1096;&#1085;&#1080;&#1093;-&#1088;&#1072;&#1073;&#1086;&#1090;-&#1080;-&#1083;&#1077;&#1082;&#1094;&#1080;&#1081;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9.png"/><Relationship Id="rId7" Type="http://schemas.openxmlformats.org/officeDocument/2006/relationships/image" Target="../media/image2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0.gif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t.me/f1589" TargetMode="External"/><Relationship Id="rId3" Type="http://schemas.openxmlformats.org/officeDocument/2006/relationships/hyperlink" Target="https://vk.com/zmacr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iscord.gg/Vb38A6H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31.png"/><Relationship Id="rId7" Type="http://schemas.openxmlformats.org/officeDocument/2006/relationships/image" Target="../media/image4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21.png"/><Relationship Id="rId4" Type="http://schemas.openxmlformats.org/officeDocument/2006/relationships/image" Target="../media/image44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00.png"/><Relationship Id="rId7" Type="http://schemas.openxmlformats.org/officeDocument/2006/relationships/image" Target="../media/image4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421.png"/><Relationship Id="rId4" Type="http://schemas.openxmlformats.org/officeDocument/2006/relationships/image" Target="../media/image410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401.png"/><Relationship Id="rId7" Type="http://schemas.openxmlformats.org/officeDocument/2006/relationships/image" Target="../media/image4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5" Type="http://schemas.openxmlformats.org/officeDocument/2006/relationships/image" Target="../media/image421.png"/><Relationship Id="rId4" Type="http://schemas.openxmlformats.org/officeDocument/2006/relationships/image" Target="../media/image410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0.png"/><Relationship Id="rId7" Type="http://schemas.openxmlformats.org/officeDocument/2006/relationships/image" Target="../media/image44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5" Type="http://schemas.openxmlformats.org/officeDocument/2006/relationships/image" Target="../media/image410.png"/><Relationship Id="rId4" Type="http://schemas.openxmlformats.org/officeDocument/2006/relationships/image" Target="../media/image401.png"/><Relationship Id="rId9" Type="http://schemas.openxmlformats.org/officeDocument/2006/relationships/image" Target="../media/image37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1.png"/><Relationship Id="rId4" Type="http://schemas.openxmlformats.org/officeDocument/2006/relationships/image" Target="../media/image10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38785"/>
            <a:ext cx="9144000" cy="394633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Абсолютная и </a:t>
            </a:r>
            <a:r>
              <a:rPr lang="en-US" dirty="0" smtClean="0"/>
              <a:t>C</a:t>
            </a:r>
            <a:r>
              <a:rPr lang="ru-RU" dirty="0" err="1" smtClean="0"/>
              <a:t>емантическая</a:t>
            </a:r>
            <a:r>
              <a:rPr lang="ru-RU" dirty="0" smtClean="0"/>
              <a:t> стойкость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183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построения и анализа криптосистем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241771" cy="4351338"/>
          </a:xfrm>
        </p:spPr>
        <p:txBody>
          <a:bodyPr/>
          <a:lstStyle/>
          <a:p>
            <a:r>
              <a:rPr lang="ru-RU" b="1" dirty="0" err="1" smtClean="0"/>
              <a:t>Досистемный</a:t>
            </a:r>
            <a:r>
              <a:rPr lang="ru-RU" b="1" dirty="0" smtClean="0"/>
              <a:t> </a:t>
            </a:r>
            <a:r>
              <a:rPr lang="en-US" b="1" dirty="0" smtClean="0"/>
              <a:t> </a:t>
            </a:r>
            <a:r>
              <a:rPr lang="ru-RU" b="1" dirty="0" smtClean="0"/>
              <a:t>подход</a:t>
            </a:r>
            <a:r>
              <a:rPr lang="ru-RU" dirty="0" smtClean="0"/>
              <a:t>– </a:t>
            </a:r>
            <a:r>
              <a:rPr lang="ru-RU" dirty="0"/>
              <a:t>построение и анализ криптосистем, которые выглядят «сложными» для </a:t>
            </a:r>
            <a:r>
              <a:rPr lang="ru-RU" dirty="0" smtClean="0"/>
              <a:t>создателя</a:t>
            </a:r>
            <a:r>
              <a:rPr lang="en-US" dirty="0" smtClean="0"/>
              <a:t>;</a:t>
            </a:r>
            <a:endParaRPr lang="ru-RU" dirty="0"/>
          </a:p>
          <a:p>
            <a:r>
              <a:rPr lang="ru-RU" dirty="0" smtClean="0"/>
              <a:t>Предположении о стойкости исходит «из очевидной сложности взлома» для создателя схемы</a:t>
            </a:r>
          </a:p>
          <a:p>
            <a:r>
              <a:rPr lang="ru-RU" dirty="0" smtClean="0"/>
              <a:t>Примеры – шифр Цезаря, шифр простой замены, шифр </a:t>
            </a:r>
            <a:r>
              <a:rPr lang="ru-RU" dirty="0" err="1" smtClean="0"/>
              <a:t>Вижинера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8187343" y="1482458"/>
            <a:ext cx="3589713" cy="4144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600" dirty="0"/>
              <a:t>Криптосистема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25481" y="24353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402781" y="2783943"/>
            <a:ext cx="3158836" cy="19335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Шифр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311125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Современная </a:t>
            </a:r>
            <a:r>
              <a:rPr lang="ru-RU" dirty="0"/>
              <a:t>задача криптографической </a:t>
            </a:r>
            <a:r>
              <a:rPr lang="ru-RU" dirty="0" smtClean="0"/>
              <a:t>защиты информации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 dirty="0"/>
          </a:p>
        </p:txBody>
      </p:sp>
      <p:grpSp>
        <p:nvGrpSpPr>
          <p:cNvPr id="5" name="Group 17"/>
          <p:cNvGrpSpPr/>
          <p:nvPr/>
        </p:nvGrpSpPr>
        <p:grpSpPr>
          <a:xfrm>
            <a:off x="1234289" y="5125244"/>
            <a:ext cx="1635660" cy="1523622"/>
            <a:chOff x="4038600" y="1123950"/>
            <a:chExt cx="1076739" cy="990600"/>
          </a:xfrm>
        </p:grpSpPr>
        <p:pic>
          <p:nvPicPr>
            <p:cNvPr id="6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Alice</a:t>
              </a:r>
              <a:endParaRPr lang="en-US" sz="3200" dirty="0"/>
            </a:p>
          </p:txBody>
        </p:sp>
      </p:grpSp>
      <p:grpSp>
        <p:nvGrpSpPr>
          <p:cNvPr id="8" name="Group 17"/>
          <p:cNvGrpSpPr/>
          <p:nvPr/>
        </p:nvGrpSpPr>
        <p:grpSpPr>
          <a:xfrm>
            <a:off x="8755456" y="5125244"/>
            <a:ext cx="1635660" cy="1523622"/>
            <a:chOff x="4038600" y="1123950"/>
            <a:chExt cx="1076739" cy="990600"/>
          </a:xfrm>
        </p:grpSpPr>
        <p:pic>
          <p:nvPicPr>
            <p:cNvPr id="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Bob</a:t>
              </a:r>
            </a:p>
          </p:txBody>
        </p:sp>
      </p:grpSp>
      <p:cxnSp>
        <p:nvCxnSpPr>
          <p:cNvPr id="11" name="Прямая со стрелкой 10"/>
          <p:cNvCxnSpPr/>
          <p:nvPr/>
        </p:nvCxnSpPr>
        <p:spPr>
          <a:xfrm>
            <a:off x="3114886" y="5827221"/>
            <a:ext cx="212568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588453" y="5231849"/>
                <a:ext cx="11179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453" y="5231849"/>
                <a:ext cx="11179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828705" y="1815451"/>
            <a:ext cx="10741182" cy="2166953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Передача сообщения по открытому каналу</a:t>
            </a:r>
          </a:p>
          <a:p>
            <a:r>
              <a:rPr lang="ru-RU" sz="2600" dirty="0" smtClean="0"/>
              <a:t>Возможен активный злоумышленник</a:t>
            </a:r>
          </a:p>
          <a:p>
            <a:r>
              <a:rPr lang="ru-RU" sz="2600" dirty="0" smtClean="0"/>
              <a:t>Обеспечение конфиденциальности, аутентичности, целостности, </a:t>
            </a:r>
            <a:r>
              <a:rPr lang="ru-RU" sz="2600" dirty="0" err="1" smtClean="0"/>
              <a:t>неотказуемости</a:t>
            </a:r>
            <a:r>
              <a:rPr lang="ru-RU" sz="2600" dirty="0" smtClean="0"/>
              <a:t> и др.</a:t>
            </a:r>
            <a:endParaRPr lang="en-US" sz="2600" dirty="0" smtClean="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17" y="5302543"/>
            <a:ext cx="1003992" cy="987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Выноска-облако 19"/>
              <p:cNvSpPr/>
              <p:nvPr/>
            </p:nvSpPr>
            <p:spPr>
              <a:xfrm>
                <a:off x="5682013" y="3535505"/>
                <a:ext cx="1548143" cy="1002715"/>
              </a:xfrm>
              <a:prstGeom prst="cloudCallout">
                <a:avLst>
                  <a:gd name="adj1" fmla="val -43639"/>
                  <a:gd name="adj2" fmla="val 104034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0" name="Выноска-облако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013" y="3535505"/>
                <a:ext cx="1548143" cy="1002715"/>
              </a:xfrm>
              <a:prstGeom prst="cloudCallout">
                <a:avLst>
                  <a:gd name="adj1" fmla="val -43639"/>
                  <a:gd name="adj2" fmla="val 104034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Прямая со стрелкой 15"/>
          <p:cNvCxnSpPr/>
          <p:nvPr/>
        </p:nvCxnSpPr>
        <p:spPr>
          <a:xfrm flipV="1">
            <a:off x="6274806" y="5827221"/>
            <a:ext cx="2254313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Выноска-облако 22"/>
              <p:cNvSpPr/>
              <p:nvPr/>
            </p:nvSpPr>
            <p:spPr>
              <a:xfrm>
                <a:off x="9424658" y="3181462"/>
                <a:ext cx="2523024" cy="1461011"/>
              </a:xfrm>
              <a:prstGeom prst="cloudCallout">
                <a:avLst>
                  <a:gd name="adj1" fmla="val -37445"/>
                  <a:gd name="adj2" fmla="val 7880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′?</m:t>
                      </m:r>
                    </m:oMath>
                  </m:oMathPara>
                </a14:m>
                <a:endParaRPr lang="en-US" sz="2400" dirty="0" smtClean="0"/>
              </a:p>
              <a:p>
                <a:pPr algn="ctr"/>
                <a:r>
                  <a:rPr lang="en-US" sz="2400" dirty="0" smtClean="0"/>
                  <a:t>Alice?</a:t>
                </a:r>
                <a:endParaRPr lang="ru-RU" sz="2400" dirty="0"/>
              </a:p>
            </p:txBody>
          </p:sp>
        </mc:Choice>
        <mc:Fallback xmlns="">
          <p:sp>
            <p:nvSpPr>
              <p:cNvPr id="23" name="Выноска-облако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4658" y="3181462"/>
                <a:ext cx="2523024" cy="1461011"/>
              </a:xfrm>
              <a:prstGeom prst="cloudCallout">
                <a:avLst>
                  <a:gd name="adj1" fmla="val -37445"/>
                  <a:gd name="adj2" fmla="val 78804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771582" y="5231849"/>
                <a:ext cx="12021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582" y="5231849"/>
                <a:ext cx="120218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884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построения и анализа криптосистем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241771" cy="4351338"/>
          </a:xfrm>
        </p:spPr>
        <p:txBody>
          <a:bodyPr>
            <a:noAutofit/>
          </a:bodyPr>
          <a:lstStyle/>
          <a:p>
            <a:r>
              <a:rPr lang="ru-RU" sz="2600" b="1" dirty="0" smtClean="0"/>
              <a:t>Системный </a:t>
            </a:r>
            <a:r>
              <a:rPr lang="en-US" sz="2600" b="1" dirty="0" smtClean="0"/>
              <a:t> </a:t>
            </a:r>
            <a:r>
              <a:rPr lang="ru-RU" sz="2600" b="1" dirty="0" smtClean="0"/>
              <a:t>подход</a:t>
            </a:r>
            <a:r>
              <a:rPr lang="ru-RU" sz="2600" dirty="0" smtClean="0"/>
              <a:t>– </a:t>
            </a:r>
            <a:r>
              <a:rPr lang="ru-RU" sz="2600" dirty="0"/>
              <a:t>построение и анализ </a:t>
            </a:r>
            <a:r>
              <a:rPr lang="ru-RU" sz="2600" dirty="0" smtClean="0"/>
              <a:t>криптосистем на основе криптографических примитивов</a:t>
            </a:r>
          </a:p>
          <a:p>
            <a:r>
              <a:rPr lang="ru-RU" sz="2600" dirty="0" smtClean="0"/>
              <a:t>Возможно наличие не только средств обеспечения секретности, но и аутентичности, целостности и других</a:t>
            </a:r>
          </a:p>
          <a:p>
            <a:r>
              <a:rPr lang="ru-RU" sz="2600" dirty="0" smtClean="0"/>
              <a:t>Предположении о стойкости исходит из анализа системы в целом, через сведение стойкости в сложности вычислительно сложной задачи</a:t>
            </a:r>
          </a:p>
          <a:p>
            <a:r>
              <a:rPr lang="ru-RU" sz="2600" dirty="0" smtClean="0"/>
              <a:t>При замене части системы необходимо произвести анализ заново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9225481" y="24353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8187343" y="1482458"/>
            <a:ext cx="3589713" cy="4144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600" dirty="0"/>
              <a:t>Криптосистема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8402781" y="2237315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Шифр</a:t>
            </a:r>
            <a:endParaRPr lang="ru-RU" sz="26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8402781" y="3166845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Хэш</a:t>
            </a:r>
            <a:r>
              <a:rPr lang="ru-RU" sz="2600" dirty="0"/>
              <a:t>-</a:t>
            </a:r>
            <a:r>
              <a:rPr lang="ru-RU" sz="2600" dirty="0" smtClean="0"/>
              <a:t>функция</a:t>
            </a:r>
            <a:endParaRPr lang="ru-RU" sz="26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402781" y="4120113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Код аутентичности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112294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построения и анализа криптосистем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241771" cy="4351338"/>
          </a:xfrm>
        </p:spPr>
        <p:txBody>
          <a:bodyPr>
            <a:noAutofit/>
          </a:bodyPr>
          <a:lstStyle/>
          <a:p>
            <a:r>
              <a:rPr lang="ru-RU" b="1" dirty="0" smtClean="0"/>
              <a:t>Современный</a:t>
            </a:r>
            <a:r>
              <a:rPr lang="ru-RU" sz="2600" b="1" dirty="0" smtClean="0"/>
              <a:t> </a:t>
            </a:r>
            <a:r>
              <a:rPr lang="en-US" sz="2600" b="1" dirty="0" smtClean="0"/>
              <a:t> </a:t>
            </a:r>
            <a:r>
              <a:rPr lang="ru-RU" sz="2600" b="1" dirty="0" smtClean="0"/>
              <a:t>подход</a:t>
            </a:r>
            <a:r>
              <a:rPr lang="ru-RU" sz="2600" dirty="0" smtClean="0"/>
              <a:t>– </a:t>
            </a:r>
            <a:r>
              <a:rPr lang="ru-RU" sz="2600" dirty="0"/>
              <a:t>построение и анализ </a:t>
            </a:r>
            <a:r>
              <a:rPr lang="ru-RU" sz="2600" dirty="0" smtClean="0"/>
              <a:t>криптосистем на основе абстрактных моделей криптографических примитивов </a:t>
            </a:r>
          </a:p>
          <a:p>
            <a:r>
              <a:rPr lang="ru-RU" sz="2600" dirty="0" smtClean="0"/>
              <a:t>Вместо анализа частных свойств примитивов и их взаимодействия производится анализ самой конструкции, вне зависимости от используемых примитивов и их </a:t>
            </a:r>
            <a:r>
              <a:rPr lang="ru-RU" dirty="0" smtClean="0"/>
              <a:t>стойкости</a:t>
            </a:r>
            <a:endParaRPr lang="ru-RU" sz="2600" dirty="0" smtClean="0"/>
          </a:p>
          <a:p>
            <a:r>
              <a:rPr lang="ru-RU" sz="2600" dirty="0" smtClean="0"/>
              <a:t>Предположении о стойкости исходит из анализа системы в предположении об априорной стойкости примитивов</a:t>
            </a:r>
          </a:p>
          <a:p>
            <a:r>
              <a:rPr lang="ru-RU" sz="2600" dirty="0" smtClean="0"/>
              <a:t>При замене части системы нет необходимости проводить повторных анализ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9225481" y="24353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187343" y="1482458"/>
            <a:ext cx="3589713" cy="4144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600" dirty="0"/>
              <a:t>Криптосистема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8402781" y="2237315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PRP</a:t>
            </a:r>
            <a:endParaRPr lang="ru-RU" sz="26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8402781" y="3166845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One </a:t>
            </a:r>
            <a:r>
              <a:rPr lang="en-US" sz="2600" smtClean="0"/>
              <a:t>way Hash</a:t>
            </a:r>
            <a:endParaRPr lang="ru-RU" sz="26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8402781" y="4120113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PRF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96655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Сведение стойкости (</a:t>
            </a:r>
            <a:r>
              <a:rPr lang="en-US" dirty="0" smtClean="0"/>
              <a:t>Security Reduction)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 smtClean="0"/>
              <a:t>Наиболее распространённый способ доказательства практической стойкости криптографического примитива является сведение атаки на него к вычислительно сложной задаче. Иными словами показывается, что произвести атаку на примитив так же сложно как решить вычислительно сложную задачу.</a:t>
            </a:r>
            <a:r>
              <a:rPr lang="en-US" sz="2600" dirty="0" smtClean="0"/>
              <a:t> </a:t>
            </a:r>
            <a:endParaRPr lang="ru-RU" sz="26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230283" y="4372495"/>
            <a:ext cx="3424843" cy="180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Атака на криптографический примитив</a:t>
            </a:r>
            <a:endParaRPr lang="ru-RU" sz="2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467599" y="4372495"/>
            <a:ext cx="3424843" cy="180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Возможность решения вычислительно сложной задачи</a:t>
            </a:r>
            <a:endParaRPr lang="ru-RU" sz="2600" dirty="0"/>
          </a:p>
        </p:txBody>
      </p:sp>
      <p:cxnSp>
        <p:nvCxnSpPr>
          <p:cNvPr id="8" name="Прямая со стрелкой 7"/>
          <p:cNvCxnSpPr>
            <a:stCxn id="5" idx="3"/>
          </p:cNvCxnSpPr>
          <p:nvPr/>
        </p:nvCxnSpPr>
        <p:spPr>
          <a:xfrm>
            <a:off x="4655126" y="5274729"/>
            <a:ext cx="279307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64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Сведение стойкости (</a:t>
            </a:r>
            <a:r>
              <a:rPr lang="en-US" dirty="0" smtClean="0"/>
              <a:t>Security Reduction)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 smtClean="0"/>
              <a:t>Доказательство стойкости</a:t>
            </a:r>
            <a:r>
              <a:rPr lang="en-US" sz="2600" dirty="0" smtClean="0"/>
              <a:t> </a:t>
            </a:r>
            <a:r>
              <a:rPr lang="ru-RU" sz="2600" dirty="0" smtClean="0"/>
              <a:t>криптосистемы показывается сведением её к стойкости криптографических примитив. При современном подходе описание системы использует только абстрактные модели примитивов (</a:t>
            </a:r>
            <a:r>
              <a:rPr lang="en-US" sz="2600" dirty="0" smtClean="0"/>
              <a:t>PRF, PRP, </a:t>
            </a:r>
            <a:r>
              <a:rPr lang="ru-RU" sz="2600" dirty="0" smtClean="0"/>
              <a:t>и другие).</a:t>
            </a:r>
            <a:r>
              <a:rPr lang="en-US" sz="2600" dirty="0" smtClean="0"/>
              <a:t> </a:t>
            </a:r>
          </a:p>
          <a:p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230283" y="4372495"/>
            <a:ext cx="3424843" cy="180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 smtClean="0"/>
              <a:t>Атака</a:t>
            </a:r>
            <a:r>
              <a:rPr lang="en-US" sz="2600" dirty="0" smtClean="0"/>
              <a:t> </a:t>
            </a:r>
            <a:r>
              <a:rPr lang="en-US" sz="2600" dirty="0" err="1" smtClean="0"/>
              <a:t>на</a:t>
            </a:r>
            <a:r>
              <a:rPr lang="en-US" sz="2600" dirty="0" smtClean="0"/>
              <a:t> </a:t>
            </a:r>
            <a:r>
              <a:rPr lang="en-US" sz="2600" dirty="0" err="1" smtClean="0"/>
              <a:t>криптосистему</a:t>
            </a:r>
            <a:endParaRPr lang="ru-RU" sz="2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467599" y="4372495"/>
            <a:ext cx="3424843" cy="180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 smtClean="0"/>
              <a:t>Атака</a:t>
            </a:r>
            <a:r>
              <a:rPr lang="en-US" sz="2600" dirty="0" smtClean="0"/>
              <a:t> </a:t>
            </a:r>
            <a:r>
              <a:rPr lang="en-US" sz="2600" dirty="0" err="1" smtClean="0"/>
              <a:t>на</a:t>
            </a:r>
            <a:r>
              <a:rPr lang="en-US" sz="2600" dirty="0" smtClean="0"/>
              <a:t> </a:t>
            </a:r>
            <a:r>
              <a:rPr lang="en-US" sz="2600" dirty="0" err="1" smtClean="0"/>
              <a:t>примитив</a:t>
            </a:r>
            <a:endParaRPr lang="ru-RU" sz="2600" dirty="0"/>
          </a:p>
        </p:txBody>
      </p:sp>
      <p:cxnSp>
        <p:nvCxnSpPr>
          <p:cNvPr id="8" name="Прямая со стрелкой 7"/>
          <p:cNvCxnSpPr>
            <a:stCxn id="5" idx="3"/>
          </p:cNvCxnSpPr>
          <p:nvPr/>
        </p:nvCxnSpPr>
        <p:spPr>
          <a:xfrm>
            <a:off x="4655126" y="5274729"/>
            <a:ext cx="279307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31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Сведение стойкости (</a:t>
            </a:r>
            <a:r>
              <a:rPr lang="en-US" dirty="0"/>
              <a:t>Security Reduction)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стойкая система. Показать что система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стойкая.</a:t>
                </a:r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r>
                  <a:rPr lang="ru-RU" dirty="0" smtClean="0"/>
                  <a:t> (Показать сведение стойкости системы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к стойкости системы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От противного. Пусть существует атака на систему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. Попробуем использовать эту атаку для построения атаки на систему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i="0" dirty="0" smtClean="0">
                    <a:latin typeface="+mj-lt"/>
                    <a:ea typeface="Cambria Math" panose="02040503050406030204" pitchFamily="18" charset="0"/>
                  </a:rPr>
                  <a:t>. </a:t>
                </a:r>
                <a:endParaRPr lang="ru-RU" b="0" i="0" dirty="0" smtClean="0">
                  <a:latin typeface="+mj-lt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ea typeface="Cambria Math" panose="02040503050406030204" pitchFamily="18" charset="0"/>
                  </a:rPr>
                  <a:t>(Строим атаку на систему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i="0" dirty="0" smtClean="0">
                    <a:ea typeface="Cambria Math" panose="02040503050406030204" pitchFamily="18" charset="0"/>
                  </a:rPr>
                  <a:t>).</a:t>
                </a:r>
              </a:p>
              <a:p>
                <a:pPr marL="0" indent="0">
                  <a:buNone/>
                </a:pPr>
                <a:r>
                  <a:rPr lang="ru-RU" dirty="0" smtClean="0">
                    <a:ea typeface="Cambria Math" panose="02040503050406030204" pitchFamily="18" charset="0"/>
                  </a:rPr>
                  <a:t>Следовательно, из предположения нестойкости системы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b="0" i="0" dirty="0" smtClean="0">
                    <a:ea typeface="Cambria Math" panose="02040503050406030204" pitchFamily="18" charset="0"/>
                  </a:rPr>
                  <a:t> (</a:t>
                </a:r>
                <a:r>
                  <a:rPr lang="ru-RU" b="0" i="0" dirty="0" smtClean="0">
                    <a:ea typeface="Cambria Math" panose="02040503050406030204" pitchFamily="18" charset="0"/>
                  </a:rPr>
                  <a:t>предположения о наличии атаки) мы построили атаку на систему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b="0" i="0" dirty="0" smtClean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i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ea typeface="Cambria Math" panose="02040503050406030204" pitchFamily="18" charset="0"/>
                  </a:rPr>
                  <a:t>Но система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b="0" i="0" dirty="0" smtClean="0">
                    <a:ea typeface="Cambria Math" panose="02040503050406030204" pitchFamily="18" charset="0"/>
                  </a:rPr>
                  <a:t> – стойкая, следовательно предположение не верно и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b="0" i="0" dirty="0" smtClean="0">
                    <a:ea typeface="Cambria Math" panose="02040503050406030204" pitchFamily="18" charset="0"/>
                  </a:rPr>
                  <a:t> – стойкая.</a:t>
                </a:r>
                <a14:m>
                  <m:oMath xmlns:m="http://schemas.openxmlformats.org/officeDocument/2006/math">
                    <m:r>
                      <a:rPr lang="ru-RU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96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46"/>
          <p:cNvSpPr/>
          <p:nvPr/>
        </p:nvSpPr>
        <p:spPr>
          <a:xfrm>
            <a:off x="480291" y="1473068"/>
            <a:ext cx="7921696" cy="45028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Сведение стойкости (</a:t>
            </a:r>
            <a:r>
              <a:rPr lang="en-US" dirty="0" smtClean="0"/>
              <a:t>Security Reduction)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1846343" y="3146982"/>
            <a:ext cx="182642" cy="32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846716" y="2194058"/>
            <a:ext cx="3549113" cy="3658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600" dirty="0"/>
              <a:t>Криптосистема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1057280" y="2948916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PRP</a:t>
            </a:r>
            <a:endParaRPr lang="ru-RU" sz="2600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1057280" y="3878446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One </a:t>
            </a:r>
            <a:r>
              <a:rPr lang="en-US" sz="2600" smtClean="0"/>
              <a:t>way Hash</a:t>
            </a:r>
            <a:endParaRPr lang="ru-RU" sz="2600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1057280" y="4831714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PRF</a:t>
            </a:r>
            <a:endParaRPr lang="ru-RU" sz="2600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8709311" y="2948916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AES</a:t>
            </a:r>
            <a:endParaRPr lang="ru-RU" sz="2600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8709311" y="3839574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SHA-256</a:t>
            </a:r>
            <a:endParaRPr lang="ru-RU" sz="2600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4646993" y="4831714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HMAC</a:t>
            </a:r>
            <a:endParaRPr lang="ru-RU" sz="2600" dirty="0"/>
          </a:p>
        </p:txBody>
      </p:sp>
      <p:cxnSp>
        <p:nvCxnSpPr>
          <p:cNvPr id="30" name="Прямая со стрелкой 29"/>
          <p:cNvCxnSpPr>
            <a:stCxn id="22" idx="3"/>
            <a:endCxn id="26" idx="1"/>
          </p:cNvCxnSpPr>
          <p:nvPr/>
        </p:nvCxnSpPr>
        <p:spPr>
          <a:xfrm>
            <a:off x="4180389" y="3286776"/>
            <a:ext cx="4528922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23" idx="3"/>
            <a:endCxn id="27" idx="1"/>
          </p:cNvCxnSpPr>
          <p:nvPr/>
        </p:nvCxnSpPr>
        <p:spPr>
          <a:xfrm flipV="1">
            <a:off x="4180389" y="4177434"/>
            <a:ext cx="4528922" cy="3887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4236572" y="5222313"/>
            <a:ext cx="426004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28" idx="3"/>
            <a:endCxn id="27" idx="2"/>
          </p:cNvCxnSpPr>
          <p:nvPr/>
        </p:nvCxnSpPr>
        <p:spPr>
          <a:xfrm flipV="1">
            <a:off x="7770102" y="4515294"/>
            <a:ext cx="2500764" cy="6542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Прямоугольник 47"/>
          <p:cNvSpPr/>
          <p:nvPr/>
        </p:nvSpPr>
        <p:spPr>
          <a:xfrm>
            <a:off x="1471568" y="1549103"/>
            <a:ext cx="641628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 err="1"/>
              <a:t>Абстрактное</a:t>
            </a:r>
            <a:r>
              <a:rPr lang="en-US" sz="2600" dirty="0"/>
              <a:t> </a:t>
            </a:r>
            <a:r>
              <a:rPr lang="en-US" sz="2600" dirty="0" err="1"/>
              <a:t>описание</a:t>
            </a:r>
            <a:r>
              <a:rPr lang="en-US" sz="2600" dirty="0"/>
              <a:t> </a:t>
            </a:r>
            <a:r>
              <a:rPr lang="en-US" sz="2600" dirty="0" err="1"/>
              <a:t>криптосистемы</a:t>
            </a:r>
            <a:endParaRPr lang="ru-RU" sz="2600" dirty="0"/>
          </a:p>
        </p:txBody>
      </p:sp>
      <p:sp>
        <p:nvSpPr>
          <p:cNvPr id="50" name="Прямоугольник 49"/>
          <p:cNvSpPr/>
          <p:nvPr/>
        </p:nvSpPr>
        <p:spPr>
          <a:xfrm>
            <a:off x="480291" y="6076872"/>
            <a:ext cx="79216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/>
              <a:t>Показывается теоретическая стойкость, при предположении о стойкости абстрактных примитивов. </a:t>
            </a:r>
            <a:endParaRPr lang="ru-RU" sz="2400" dirty="0"/>
          </a:p>
        </p:txBody>
      </p:sp>
      <p:sp>
        <p:nvSpPr>
          <p:cNvPr id="51" name="Прямоугольник 50"/>
          <p:cNvSpPr/>
          <p:nvPr/>
        </p:nvSpPr>
        <p:spPr>
          <a:xfrm>
            <a:off x="8507009" y="4922710"/>
            <a:ext cx="368499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/>
              <a:t>Показывается стойкость против известных атак, предполагается теоретическая стойкость.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5431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Сведение стойкости криптографический примитивов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8302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Для симметричных криптосистем стойкость сводится к задаче </a:t>
            </a:r>
            <a:r>
              <a:rPr lang="en-US" sz="2600" dirty="0" smtClean="0"/>
              <a:t>3SAT:</a:t>
            </a:r>
            <a:endParaRPr lang="ru-RU" sz="2200" dirty="0" smtClean="0"/>
          </a:p>
          <a:p>
            <a:pPr lvl="1"/>
            <a:r>
              <a:rPr lang="ru-RU" sz="2200" dirty="0" smtClean="0"/>
              <a:t>Пусть дана </a:t>
            </a:r>
            <a:r>
              <a:rPr lang="ru-RU" sz="2200" dirty="0" err="1" smtClean="0"/>
              <a:t>булевая</a:t>
            </a:r>
            <a:r>
              <a:rPr lang="ru-RU" sz="2200" dirty="0" smtClean="0"/>
              <a:t> функция от </a:t>
            </a:r>
            <a:r>
              <a:rPr lang="en-US" sz="2200" dirty="0" smtClean="0"/>
              <a:t>N </a:t>
            </a:r>
            <a:r>
              <a:rPr lang="ru-RU" sz="2200" dirty="0" smtClean="0"/>
              <a:t>переменных</a:t>
            </a:r>
          </a:p>
          <a:p>
            <a:pPr lvl="1"/>
            <a:r>
              <a:rPr lang="ru-RU" sz="2200" dirty="0" smtClean="0"/>
              <a:t>Найти вектор решений, при котором значение булевой функции равно 1.</a:t>
            </a:r>
          </a:p>
          <a:p>
            <a:pPr lvl="1"/>
            <a:r>
              <a:rPr lang="en-US" sz="2200" dirty="0" smtClean="0"/>
              <a:t>NP </a:t>
            </a:r>
            <a:r>
              <a:rPr lang="ru-RU" sz="2200" dirty="0" smtClean="0"/>
              <a:t>полная задача</a:t>
            </a:r>
          </a:p>
          <a:p>
            <a:pPr lvl="1"/>
            <a:endParaRPr lang="ru-RU" sz="2200" dirty="0"/>
          </a:p>
          <a:p>
            <a:r>
              <a:rPr lang="ru-RU" sz="2600" dirty="0"/>
              <a:t>Для </a:t>
            </a:r>
            <a:r>
              <a:rPr lang="ru-RU" sz="2600" dirty="0" smtClean="0"/>
              <a:t>асимметричных </a:t>
            </a:r>
            <a:r>
              <a:rPr lang="ru-RU" sz="2600" dirty="0"/>
              <a:t>криптосистем стойкость </a:t>
            </a:r>
            <a:r>
              <a:rPr lang="ru-RU" sz="2600" dirty="0" smtClean="0"/>
              <a:t>может сводится</a:t>
            </a:r>
            <a:r>
              <a:rPr lang="en-US" sz="2600" dirty="0" smtClean="0"/>
              <a:t>:</a:t>
            </a:r>
            <a:endParaRPr lang="ru-RU" sz="2200" dirty="0"/>
          </a:p>
          <a:p>
            <a:pPr lvl="1"/>
            <a:r>
              <a:rPr lang="ru-RU" sz="2200" dirty="0" smtClean="0"/>
              <a:t>Задача дискретного логарифмирования в конечных группах</a:t>
            </a:r>
          </a:p>
          <a:p>
            <a:pPr lvl="1"/>
            <a:r>
              <a:rPr lang="ru-RU" sz="2200" dirty="0" smtClean="0"/>
              <a:t>Задача факторизации больших целых чисел</a:t>
            </a:r>
          </a:p>
          <a:p>
            <a:pPr lvl="1"/>
            <a:r>
              <a:rPr lang="ru-RU" sz="2200" dirty="0" smtClean="0"/>
              <a:t>Задача нахождения кратчайшего вектора решётки</a:t>
            </a:r>
          </a:p>
          <a:p>
            <a:pPr lvl="1"/>
            <a:r>
              <a:rPr lang="ru-RU" sz="2200" dirty="0" smtClean="0"/>
              <a:t>Задача декодирования линейных кодов</a:t>
            </a:r>
          </a:p>
          <a:p>
            <a:pPr lvl="1"/>
            <a:r>
              <a:rPr lang="ru-RU" sz="2200" dirty="0" smtClean="0"/>
              <a:t>Задача решения многомерных квадратичных многочленов</a:t>
            </a:r>
          </a:p>
          <a:p>
            <a:pPr lvl="1"/>
            <a:r>
              <a:rPr lang="ru-RU" sz="2200" dirty="0" smtClean="0"/>
              <a:t>Др.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3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Шифр Шеннона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Шифр Шеннона  - пара функций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, таких что</m:t>
                    </m:r>
                  </m:oMath>
                </a14:m>
                <a:r>
                  <a:rPr lang="en-US" b="0" dirty="0" smtClean="0"/>
                  <a:t>:</a:t>
                </a:r>
              </a:p>
              <a:p>
                <a:r>
                  <a:rPr lang="ru-RU" dirty="0" smtClean="0"/>
                  <a:t>(1)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b="0" dirty="0" smtClean="0"/>
                  <a:t> (</a:t>
                </a:r>
                <a:r>
                  <a:rPr lang="ru-RU" b="1" dirty="0" smtClean="0"/>
                  <a:t>функция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) принимает на вход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b="0" dirty="0" smtClean="0"/>
                  <a:t> (</a:t>
                </a:r>
                <a:r>
                  <a:rPr lang="ru-RU" b="0" dirty="0" smtClean="0"/>
                  <a:t>называемой открытым текстом, </a:t>
                </a:r>
                <a:r>
                  <a:rPr lang="en-US" b="0" dirty="0" smtClean="0"/>
                  <a:t>PT) </a:t>
                </a:r>
                <a:r>
                  <a:rPr lang="ru-RU" b="0" dirty="0" smtClean="0"/>
                  <a:t>и даёт на выходе </a:t>
                </a:r>
                <a:r>
                  <a:rPr lang="ru-RU" b="0" dirty="0" err="1" smtClean="0"/>
                  <a:t>шифртекст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b="0" dirty="0" smtClean="0"/>
                  <a:t> (</a:t>
                </a:r>
                <a:r>
                  <a:rPr lang="en-US" b="0" dirty="0" smtClean="0"/>
                  <a:t>CT)</a:t>
                </a:r>
                <a:r>
                  <a:rPr lang="ru-RU" dirty="0" smtClean="0"/>
                  <a:t>, такой что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b="0" dirty="0" smtClean="0"/>
                  <a:t> </a:t>
                </a:r>
                <a:endParaRPr lang="ru-RU" b="0" dirty="0" smtClean="0"/>
              </a:p>
              <a:p>
                <a:pPr marL="0" indent="0">
                  <a:buNone/>
                </a:pPr>
                <a:r>
                  <a:rPr lang="ru-RU" b="0" dirty="0" smtClean="0"/>
                  <a:t>Говорят,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есть </a:t>
                </a:r>
                <a:r>
                  <a:rPr lang="ru-RU" b="1" dirty="0" err="1" smtClean="0"/>
                  <a:t>зашифрование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на ключе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b="0" dirty="0" smtClean="0"/>
                  <a:t>.</a:t>
                </a:r>
              </a:p>
              <a:p>
                <a:r>
                  <a:rPr lang="ru-RU" dirty="0" smtClean="0"/>
                  <a:t> (2)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ru-RU" b="0" dirty="0" smtClean="0"/>
                  <a:t> (</a:t>
                </a:r>
                <a:r>
                  <a:rPr lang="ru-RU" b="1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) принимает на вход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</a:t>
                </a:r>
                <a:r>
                  <a:rPr lang="ru-RU" b="0" dirty="0" err="1" smtClean="0"/>
                  <a:t>шифртекст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даёт на выходе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b="0" dirty="0" smtClean="0"/>
                  <a:t>, такое что</a:t>
                </a:r>
              </a:p>
              <a:p>
                <a:pPr marL="0" indent="0" algn="ctr">
                  <a:buNone/>
                </a:pP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ru-RU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Говорят,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b="0" dirty="0" smtClean="0"/>
                  <a:t> это </a:t>
                </a:r>
                <a:r>
                  <a:rPr lang="ru-RU" b="1" dirty="0" err="1" smtClean="0"/>
                  <a:t>расшифрование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b="0" dirty="0" smtClean="0"/>
                  <a:t> на ключе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b="0" dirty="0" smtClean="0"/>
                  <a:t>.</a:t>
                </a:r>
                <a:endParaRPr lang="en-US" b="0" dirty="0" smtClean="0"/>
              </a:p>
              <a:p>
                <a:endParaRPr lang="en-US" b="0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1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94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курса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08121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Лекции</a:t>
            </a:r>
            <a:r>
              <a:rPr lang="en-US" dirty="0" smtClean="0"/>
              <a:t>:</a:t>
            </a:r>
            <a:r>
              <a:rPr lang="ru-RU" dirty="0" smtClean="0"/>
              <a:t> 16 недель</a:t>
            </a:r>
          </a:p>
          <a:p>
            <a:endParaRPr lang="ru-RU" dirty="0"/>
          </a:p>
          <a:p>
            <a:r>
              <a:rPr lang="ru-RU" dirty="0" smtClean="0"/>
              <a:t>Сдача разделов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3</a:t>
            </a:r>
            <a:r>
              <a:rPr lang="ru-RU" dirty="0" smtClean="0"/>
              <a:t> блока</a:t>
            </a:r>
          </a:p>
          <a:p>
            <a:pPr lvl="1"/>
            <a:r>
              <a:rPr lang="ru-RU" dirty="0" smtClean="0"/>
              <a:t>Для каждого блока жёсткий </a:t>
            </a:r>
            <a:r>
              <a:rPr lang="ru-RU" dirty="0" err="1" smtClean="0"/>
              <a:t>дедлайн</a:t>
            </a:r>
            <a:r>
              <a:rPr lang="ru-RU" dirty="0" smtClean="0"/>
              <a:t> (без переносов)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https://github.com/CryptoCourse/CryptoLectures/wiki/</a:t>
            </a:r>
            <a:r>
              <a:rPr lang="ru-RU" dirty="0" smtClean="0">
                <a:hlinkClick r:id="rId2"/>
              </a:rPr>
              <a:t>Список-домашних-работ-и-лекций</a:t>
            </a:r>
            <a:endParaRPr lang="ru-RU" dirty="0" smtClean="0"/>
          </a:p>
          <a:p>
            <a:pPr lvl="1"/>
            <a:r>
              <a:rPr lang="en-US" dirty="0" smtClean="0">
                <a:hlinkClick r:id="rId3"/>
              </a:rPr>
              <a:t>https://github.com/CryptoCourse/CryptoLabs/wiki/</a:t>
            </a:r>
            <a:r>
              <a:rPr lang="ru-RU" dirty="0" smtClean="0">
                <a:hlinkClick r:id="rId3"/>
              </a:rPr>
              <a:t>список-лабораторных-работ</a:t>
            </a:r>
            <a:endParaRPr lang="ru-RU" dirty="0" smtClean="0"/>
          </a:p>
          <a:p>
            <a:pPr lvl="1"/>
            <a:r>
              <a:rPr lang="ru-RU" b="1" dirty="0" smtClean="0"/>
              <a:t>Штраф за пропуск </a:t>
            </a:r>
            <a:r>
              <a:rPr lang="ru-RU" b="1" dirty="0" err="1" smtClean="0"/>
              <a:t>дедлайна</a:t>
            </a:r>
            <a:r>
              <a:rPr lang="en-US" b="1" dirty="0" smtClean="0"/>
              <a:t>: </a:t>
            </a:r>
            <a:r>
              <a:rPr lang="ru-RU" b="1" dirty="0" smtClean="0"/>
              <a:t>-5</a:t>
            </a:r>
            <a:r>
              <a:rPr lang="en-US" b="1" dirty="0" smtClean="0"/>
              <a:t>/100 </a:t>
            </a:r>
            <a:r>
              <a:rPr lang="ru-RU" b="1" dirty="0" smtClean="0"/>
              <a:t>к итоговой оценке за семестр за каждый </a:t>
            </a:r>
            <a:r>
              <a:rPr lang="ru-RU" b="1" dirty="0" err="1" smtClean="0"/>
              <a:t>дедлайн</a:t>
            </a:r>
            <a:r>
              <a:rPr lang="ru-RU" b="1" dirty="0" smtClean="0"/>
              <a:t> в неделю</a:t>
            </a:r>
            <a:endParaRPr lang="ru-RU" b="1" dirty="0"/>
          </a:p>
          <a:p>
            <a:r>
              <a:rPr lang="ru-RU" dirty="0" smtClean="0"/>
              <a:t>Для сдачи каждого блока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Сдача лабораторных работ для данного блока</a:t>
            </a:r>
          </a:p>
          <a:p>
            <a:pPr lvl="1"/>
            <a:r>
              <a:rPr lang="ru-RU" dirty="0" smtClean="0"/>
              <a:t>Сдача домашних работ</a:t>
            </a:r>
          </a:p>
          <a:p>
            <a:pPr lvl="1"/>
            <a:r>
              <a:rPr lang="ru-RU" dirty="0" smtClean="0"/>
              <a:t>Сдача теории по лабораторным и домашним</a:t>
            </a:r>
          </a:p>
          <a:p>
            <a:pPr lvl="1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0675" y="365125"/>
            <a:ext cx="21431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93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Шифр Шеннона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 smtClean="0"/>
                  <a:t>(3)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ru-RU" b="0" dirty="0" smtClean="0"/>
                  <a:t> обращает функци</a:t>
                </a:r>
                <a:r>
                  <a:rPr lang="ru-RU" dirty="0" smtClean="0"/>
                  <a:t>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b="0" dirty="0" smtClean="0"/>
                  <a:t> (</a:t>
                </a:r>
                <a:r>
                  <a:rPr lang="ru-RU" b="1" dirty="0" smtClean="0"/>
                  <a:t>свойство корректности</a:t>
                </a:r>
                <a:r>
                  <a:rPr lang="ru-RU" b="0" dirty="0" smtClean="0"/>
                  <a:t>)</a:t>
                </a:r>
                <a:r>
                  <a:rPr lang="en-US" b="0" dirty="0" smtClean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множество ключей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1" dirty="0" smtClean="0"/>
                  <a:t> – </a:t>
                </a:r>
                <a:r>
                  <a:rPr lang="ru-RU" b="1" dirty="0" smtClean="0"/>
                  <a:t>множество сообщений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ru-RU" b="1" dirty="0" smtClean="0"/>
                  <a:t>– множество </a:t>
                </a:r>
                <a:r>
                  <a:rPr lang="ru-RU" b="1" dirty="0" err="1" smtClean="0"/>
                  <a:t>шифртекстов</a:t>
                </a:r>
                <a:r>
                  <a:rPr lang="ru-RU" dirty="0" smtClean="0"/>
                  <a:t>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шифром  Шеннона, определённым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называют пару функций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которых выполняются свойства (1) – (3).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b="-5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31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Нотация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двоичный вектор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 smtClean="0"/>
                  <a:t>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b="0" dirty="0" smtClean="0"/>
                  <a:t>)</a:t>
                </a:r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- </a:t>
                </a:r>
                <a:r>
                  <a:rPr lang="ru-RU" dirty="0" smtClean="0"/>
                  <a:t>двоичный вектор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000…00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двоичный вектор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111…11</m:t>
                        </m:r>
                      </m:e>
                    </m:d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- </a:t>
                </a:r>
                <a:r>
                  <a:rPr lang="ru-RU" dirty="0" smtClean="0"/>
                  <a:t>двоичный вектор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000…00</m:t>
                            </m:r>
                          </m:e>
                        </m:groupCh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lim>
                    </m:limLow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111…11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groupCh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двоичный вектор произвольной длины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двоичный вектор, длины не больше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48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Нотация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двоичный вектор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b="0" dirty="0" smtClean="0"/>
                  <a:t>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)</a:t>
                </a:r>
                <a:endParaRPr lang="en-US" b="0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) – </a:t>
                </a:r>
                <a:r>
                  <a:rPr lang="ru-RU" dirty="0"/>
                  <a:t>конкатенация векторов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dirty="0" smtClean="0"/>
                  <a:t>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ru-RU" dirty="0" smtClean="0"/>
                  <a:t>я координата вектора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lit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b="0" dirty="0" smtClean="0"/>
                  <a:t>- </a:t>
                </a:r>
                <a:r>
                  <a:rPr lang="ru-RU" b="0" dirty="0" err="1" smtClean="0"/>
                  <a:t>подвектор</a:t>
                </a:r>
                <a:r>
                  <a:rPr lang="ru-RU" b="0" dirty="0" smtClean="0"/>
                  <a:t>, полученный из координат вектора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8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94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Нотация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b="0" dirty="0" smtClean="0"/>
                  <a:t>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b="0" dirty="0" smtClean="0"/>
                  <a:t>, </a:t>
                </a:r>
                <a:r>
                  <a:rPr lang="ru-RU" dirty="0" smtClean="0"/>
                  <a:t>выбранный случайно равновероятно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b="0" dirty="0" smtClean="0"/>
                  <a:t> – выбор случайного равновероятного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О.Т. (</a:t>
                </a:r>
                <a:r>
                  <a:rPr lang="en-US" dirty="0" smtClean="0"/>
                  <a:t>P.T.</a:t>
                </a:r>
                <a:r>
                  <a:rPr lang="ru-RU" dirty="0" smtClean="0"/>
                  <a:t>)</a:t>
                </a:r>
                <a:r>
                  <a:rPr lang="en-US" dirty="0" smtClean="0"/>
                  <a:t> – </a:t>
                </a:r>
                <a:r>
                  <a:rPr lang="ru-RU" dirty="0" err="1" smtClean="0"/>
                  <a:t>Откртый</a:t>
                </a:r>
                <a:r>
                  <a:rPr lang="ru-RU" dirty="0" smtClean="0"/>
                  <a:t> текст (</a:t>
                </a:r>
                <a:r>
                  <a:rPr lang="en-US" dirty="0" smtClean="0"/>
                  <a:t>Plain Text)</a:t>
                </a:r>
              </a:p>
              <a:p>
                <a:pPr marL="0" indent="0">
                  <a:buNone/>
                </a:pPr>
                <a:r>
                  <a:rPr lang="ru-RU" dirty="0" smtClean="0"/>
                  <a:t>Ш.Т (</a:t>
                </a:r>
                <a:r>
                  <a:rPr lang="en-US" dirty="0" smtClean="0"/>
                  <a:t>C.T.) </a:t>
                </a:r>
                <a:r>
                  <a:rPr lang="ru-RU" dirty="0" smtClean="0"/>
                  <a:t>–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(</a:t>
                </a:r>
                <a:r>
                  <a:rPr lang="en-US" dirty="0" smtClean="0"/>
                  <a:t>Cipher Text)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63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Одноразовый блокнот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шифр Шеннона</a:t>
                </a:r>
                <a:r>
                  <a:rPr lang="ru-RU" dirty="0" smtClean="0"/>
                  <a:t>, для которого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b="0" dirty="0" smtClean="0"/>
                  <a:t>фиксированный параметр.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dirty="0"/>
                  <a:t>функция</a:t>
                </a:r>
                <a:r>
                  <a:rPr lang="ru-RU" b="0" dirty="0" smtClean="0"/>
                  <a:t>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 smtClean="0"/>
                  <a:t> и </a:t>
                </a:r>
                <a:r>
                  <a:rPr lang="ru-RU" b="0" dirty="0" err="1" smtClean="0"/>
                  <a:t>шифртекста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b="0" dirty="0" smtClean="0"/>
                  <a:t> - </a:t>
                </a:r>
                <a:r>
                  <a:rPr lang="ru-RU" b="0" dirty="0" smtClean="0"/>
                  <a:t>побитное сложение по модулю 2 (</a:t>
                </a:r>
                <a:r>
                  <a:rPr lang="en-US" b="0" dirty="0" smtClean="0"/>
                  <a:t>XOR)</a:t>
                </a:r>
                <a:r>
                  <a:rPr lang="ru-RU" b="0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1" dirty="0" smtClean="0"/>
                  <a:t>Корректность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 t="-18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04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Одноразовый блокнот</a:t>
            </a:r>
            <a:r>
              <a:rPr lang="en-US" dirty="0" smtClean="0"/>
              <a:t> </a:t>
            </a:r>
            <a:r>
              <a:rPr lang="ru-RU" dirty="0" smtClean="0"/>
              <a:t>переменной длины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шифр Шеннона</a:t>
                </a:r>
                <a:r>
                  <a:rPr lang="ru-RU" dirty="0" smtClean="0"/>
                  <a:t>, для которого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 smtClean="0"/>
                  <a:t>,</a:t>
                </a:r>
                <a:r>
                  <a:rPr lang="en-US" b="0" dirty="0" smtClean="0"/>
                  <a:t> </a:t>
                </a:r>
                <a:r>
                  <a:rPr lang="ru-RU" b="0" dirty="0" smtClean="0"/>
                  <a:t>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b="0" dirty="0" smtClean="0"/>
                  <a:t>фиксированный параметр.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dirty="0"/>
                  <a:t>функция</a:t>
                </a:r>
                <a:r>
                  <a:rPr lang="ru-RU" b="0" dirty="0" smtClean="0"/>
                  <a:t>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[0..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−1]⊕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 smtClean="0"/>
                  <a:t> и </a:t>
                </a:r>
                <a:r>
                  <a:rPr lang="ru-RU" b="0" dirty="0" err="1" smtClean="0"/>
                  <a:t>шифртекста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[0..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−1]⊕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b="0" dirty="0" smtClean="0"/>
                  <a:t> - </a:t>
                </a:r>
                <a:r>
                  <a:rPr lang="ru-RU" b="0" dirty="0" smtClean="0"/>
                  <a:t>побитное сложение по модулю 2 (</a:t>
                </a:r>
                <a:r>
                  <a:rPr lang="en-US" b="0" dirty="0" smtClean="0"/>
                  <a:t>XOR)</a:t>
                </a:r>
                <a:r>
                  <a:rPr lang="ru-RU" b="0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1" dirty="0" smtClean="0"/>
                  <a:t>Корректность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 t="-18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27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Шифр подстановки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конечный алфавит.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шифр Шеннона</a:t>
                </a:r>
                <a:r>
                  <a:rPr lang="ru-RU" dirty="0" smtClean="0"/>
                  <a:t>. для которого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 smtClean="0"/>
                  <a:t>,</a:t>
                </a:r>
                <a:r>
                  <a:rPr lang="en-US" b="0" dirty="0" smtClean="0"/>
                  <a:t> </a:t>
                </a:r>
                <a:r>
                  <a:rPr lang="ru-RU" b="0" dirty="0" smtClean="0"/>
                  <a:t>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b="0" dirty="0" smtClean="0"/>
                  <a:t>фиксированный параметр.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– </a:t>
                </a:r>
                <a:r>
                  <a:rPr lang="ru-RU" dirty="0" smtClean="0"/>
                  <a:t>множество всех подстановок над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</a:t>
                </a:r>
                <a:r>
                  <a:rPr lang="ru-RU" dirty="0" smtClean="0"/>
                  <a:t>ун</a:t>
                </a:r>
                <a:r>
                  <a:rPr lang="ru-RU" b="0" dirty="0" smtClean="0"/>
                  <a:t>кция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 smtClean="0"/>
                  <a:t> и </a:t>
                </a:r>
                <a:r>
                  <a:rPr lang="ru-RU" b="0" dirty="0" err="1" smtClean="0"/>
                  <a:t>шифртекста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Корректность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ru-RU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[0]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),…,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−1]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−1])=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14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Аддитивный одноразовый блокнот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шифр Шеннона</a:t>
                </a:r>
                <a:r>
                  <a:rPr lang="ru-RU" dirty="0" smtClean="0"/>
                  <a:t>, для которого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0,…,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b="0" dirty="0" smtClean="0"/>
                  <a:t>фиксированный параметр.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dirty="0"/>
                  <a:t>функция</a:t>
                </a:r>
                <a:r>
                  <a:rPr lang="ru-RU" b="0" dirty="0" smtClean="0"/>
                  <a:t>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, покоординатно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 smtClean="0"/>
                  <a:t> и </a:t>
                </a:r>
                <a:r>
                  <a:rPr lang="ru-RU" b="0" dirty="0" err="1" smtClean="0"/>
                  <a:t>шифртекста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,покоординатно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Корректность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41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шифра Шеннона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Цель шифра Шеннона – обеспечение </a:t>
                </a:r>
                <a:r>
                  <a:rPr lang="ru-RU" b="1" dirty="0" smtClean="0"/>
                  <a:t>секретности</a:t>
                </a:r>
                <a:r>
                  <a:rPr lang="ru-RU" dirty="0" smtClean="0"/>
                  <a:t> передаваемых сообщений по открытому каналу</a:t>
                </a:r>
              </a:p>
              <a:p>
                <a:r>
                  <a:rPr lang="ru-RU" dirty="0" smtClean="0"/>
                  <a:t>Для обеспечения секретности необходим общий секретный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, неизвестный для </a:t>
                </a:r>
                <a:r>
                  <a:rPr lang="ru-RU" dirty="0"/>
                  <a:t>з</a:t>
                </a:r>
                <a:r>
                  <a:rPr lang="ru-RU" dirty="0" smtClean="0"/>
                  <a:t>лоумышленника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  <p:grpSp>
        <p:nvGrpSpPr>
          <p:cNvPr id="5" name="Group 17"/>
          <p:cNvGrpSpPr/>
          <p:nvPr/>
        </p:nvGrpSpPr>
        <p:grpSpPr>
          <a:xfrm>
            <a:off x="1447128" y="3578530"/>
            <a:ext cx="1635660" cy="1523622"/>
            <a:chOff x="4038600" y="1123950"/>
            <a:chExt cx="1076739" cy="990600"/>
          </a:xfrm>
        </p:grpSpPr>
        <p:pic>
          <p:nvPicPr>
            <p:cNvPr id="6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Alice</a:t>
              </a:r>
              <a:endParaRPr lang="en-US" sz="3200" dirty="0"/>
            </a:p>
          </p:txBody>
        </p:sp>
      </p:grpSp>
      <p:grpSp>
        <p:nvGrpSpPr>
          <p:cNvPr id="8" name="Group 17"/>
          <p:cNvGrpSpPr/>
          <p:nvPr/>
        </p:nvGrpSpPr>
        <p:grpSpPr>
          <a:xfrm>
            <a:off x="8968295" y="3578530"/>
            <a:ext cx="1635660" cy="1523622"/>
            <a:chOff x="4038600" y="1123950"/>
            <a:chExt cx="1076739" cy="990600"/>
          </a:xfrm>
        </p:grpSpPr>
        <p:pic>
          <p:nvPicPr>
            <p:cNvPr id="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Bob</a:t>
              </a:r>
            </a:p>
          </p:txBody>
        </p:sp>
      </p:grpSp>
      <p:cxnSp>
        <p:nvCxnSpPr>
          <p:cNvPr id="11" name="Прямая со стрелкой 10"/>
          <p:cNvCxnSpPr/>
          <p:nvPr/>
        </p:nvCxnSpPr>
        <p:spPr>
          <a:xfrm>
            <a:off x="3327725" y="4280507"/>
            <a:ext cx="55681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339405" y="3695732"/>
                <a:ext cx="14534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405" y="3695732"/>
                <a:ext cx="145341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411" y="5733676"/>
            <a:ext cx="1003992" cy="987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Выноска-облако 13"/>
              <p:cNvSpPr/>
              <p:nvPr/>
            </p:nvSpPr>
            <p:spPr>
              <a:xfrm>
                <a:off x="6754591" y="4662348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4" name="Выноска-облако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591" y="4662348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Прямая со стрелкой 14"/>
          <p:cNvCxnSpPr/>
          <p:nvPr/>
        </p:nvCxnSpPr>
        <p:spPr>
          <a:xfrm>
            <a:off x="5866646" y="4300396"/>
            <a:ext cx="0" cy="12222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952477" y="5102152"/>
                <a:ext cx="4757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477" y="5102152"/>
                <a:ext cx="47570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717347" y="5019929"/>
                <a:ext cx="4757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7347" y="5019929"/>
                <a:ext cx="47570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903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Очевидный вопрос – что понимать под стойкостью шифра?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Стойкость – метрика качества шифра.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r>
                  <a:rPr lang="ru-RU" dirty="0" smtClean="0"/>
                  <a:t>Попытка 1</a:t>
                </a:r>
                <a:r>
                  <a:rPr lang="en-US" dirty="0" smtClean="0"/>
                  <a:t>: </a:t>
                </a:r>
                <a:r>
                  <a:rPr lang="ru-RU" dirty="0" smtClean="0"/>
                  <a:t>размер ключа </a:t>
                </a:r>
              </a:p>
              <a:p>
                <a:pPr lvl="1"/>
                <a:r>
                  <a:rPr lang="ru-RU" dirty="0" smtClean="0"/>
                  <a:t>Чем больше ключ, тем сложнее перебрать все возможные варианты. Длина ключа как параметр стойкости.</a:t>
                </a:r>
              </a:p>
              <a:p>
                <a:pPr lvl="1"/>
                <a:r>
                  <a:rPr lang="ru-RU" dirty="0" smtClean="0"/>
                  <a:t>Но возможны и другие атаки, кроме перебора, например частотный анализ</a:t>
                </a:r>
              </a:p>
              <a:p>
                <a:pPr lvl="1"/>
                <a:r>
                  <a:rPr lang="ru-RU" dirty="0" smtClean="0"/>
                  <a:t>Пример – шифр подстановки,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=27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28</m:t>
                        </m:r>
                      </m:sup>
                    </m:sSup>
                  </m:oMath>
                </a14:m>
                <a:r>
                  <a:rPr lang="ru-RU" dirty="0" smtClean="0"/>
                  <a:t>, но возможна полиномиальная частотная атака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9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00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Связь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006" y="2186109"/>
            <a:ext cx="2066925" cy="20288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701644" y="4349871"/>
                <a:ext cx="22296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hlinkClick r:id="rId3"/>
                  </a:rPr>
                  <a:t>https://</a:t>
                </a:r>
                <a:r>
                  <a:rPr lang="en-US" dirty="0" smtClean="0">
                    <a:hlinkClick r:id="rId3"/>
                  </a:rPr>
                  <a:t>vk.com/zmacr</a:t>
                </a:r>
                <a:endParaRPr lang="ru-RU" dirty="0"/>
              </a:p>
              <a:p>
                <a:pPr algn="ctr"/>
                <a:r>
                  <a:rPr lang="en-US" dirty="0" smtClean="0"/>
                  <a:t>vk.com</a:t>
                </a:r>
              </a:p>
              <a:p>
                <a:pPr algn="ctr"/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ru-RU" dirty="0" smtClean="0"/>
                  <a:t>вопросы)</a:t>
                </a:r>
                <a:endParaRPr lang="ru-RU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644" y="4349871"/>
                <a:ext cx="2229649" cy="923330"/>
              </a:xfrm>
              <a:prstGeom prst="rect">
                <a:avLst/>
              </a:prstGeom>
              <a:blipFill>
                <a:blip r:embed="rId4"/>
                <a:stretch>
                  <a:fillRect l="-2186" t="-3974" r="-2186" b="-99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6796" y="2128956"/>
            <a:ext cx="2152650" cy="21431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98885" y="4349871"/>
            <a:ext cx="28484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discord.gg/Vb38A6H</a:t>
            </a:r>
            <a:endParaRPr lang="ru-RU" dirty="0"/>
          </a:p>
          <a:p>
            <a:pPr algn="ctr"/>
            <a:r>
              <a:rPr lang="en-US" dirty="0" smtClean="0"/>
              <a:t>Discord</a:t>
            </a:r>
            <a:endParaRPr lang="ru-RU" dirty="0" smtClean="0"/>
          </a:p>
          <a:p>
            <a:pPr algn="ctr"/>
            <a:r>
              <a:rPr lang="ru-RU" dirty="0" smtClean="0"/>
              <a:t>(сдача </a:t>
            </a:r>
            <a:r>
              <a:rPr lang="ru-RU" dirty="0" err="1" smtClean="0"/>
              <a:t>лаб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ru-RU" dirty="0" err="1" smtClean="0"/>
              <a:t>дз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6312" y="2176582"/>
            <a:ext cx="2085975" cy="20478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8654158" y="4349871"/>
                <a:ext cx="197028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hlinkClick r:id="rId8"/>
                  </a:rPr>
                  <a:t>https://</a:t>
                </a:r>
                <a:r>
                  <a:rPr lang="en-US" dirty="0" smtClean="0">
                    <a:hlinkClick r:id="rId8"/>
                  </a:rPr>
                  <a:t>t.me/f1589</a:t>
                </a:r>
                <a:endParaRPr lang="ru-RU" smtClean="0"/>
              </a:p>
              <a:p>
                <a:pPr algn="ctr"/>
                <a:r>
                  <a:rPr lang="en-US" smtClean="0"/>
                  <a:t>t.me</a:t>
                </a:r>
                <a:endParaRPr lang="en-US" dirty="0" smtClean="0"/>
              </a:p>
              <a:p>
                <a:pPr algn="ctr"/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ru-RU" dirty="0" smtClean="0"/>
                  <a:t>вопросы)</a:t>
                </a:r>
                <a:endParaRPr lang="ru-RU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4158" y="4349871"/>
                <a:ext cx="1970283" cy="923330"/>
              </a:xfrm>
              <a:prstGeom prst="rect">
                <a:avLst/>
              </a:prstGeom>
              <a:blipFill>
                <a:blip r:embed="rId9"/>
                <a:stretch>
                  <a:fillRect l="-2786" t="-3974" r="-2477" b="-99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473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стойкости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Попытка 2</a:t>
            </a:r>
            <a:r>
              <a:rPr lang="en-US" dirty="0" smtClean="0"/>
              <a:t>: </a:t>
            </a:r>
            <a:r>
              <a:rPr lang="ru-RU" dirty="0" smtClean="0"/>
              <a:t>малая вероятность </a:t>
            </a:r>
            <a:r>
              <a:rPr lang="ru-RU" dirty="0" err="1" smtClean="0"/>
              <a:t>расшифрования</a:t>
            </a:r>
            <a:endParaRPr lang="ru-RU" dirty="0" smtClean="0"/>
          </a:p>
          <a:p>
            <a:pPr lvl="1"/>
            <a:r>
              <a:rPr lang="ru-RU" dirty="0" smtClean="0"/>
              <a:t>Чем меньше вероятность </a:t>
            </a:r>
            <a:r>
              <a:rPr lang="ru-RU" dirty="0" err="1" smtClean="0"/>
              <a:t>расшифрования</a:t>
            </a:r>
            <a:r>
              <a:rPr lang="ru-RU" dirty="0" smtClean="0"/>
              <a:t> для злоумышленника, тем более стойкий шифр. Вероятность </a:t>
            </a:r>
            <a:r>
              <a:rPr lang="ru-RU" dirty="0" err="1" smtClean="0"/>
              <a:t>расшифрования</a:t>
            </a:r>
            <a:r>
              <a:rPr lang="ru-RU" dirty="0" smtClean="0"/>
              <a:t> как параметр стойкости.</a:t>
            </a:r>
          </a:p>
          <a:p>
            <a:pPr lvl="1"/>
            <a:r>
              <a:rPr lang="ru-RU" dirty="0" smtClean="0"/>
              <a:t>Но тогда шифр определённый на коротких сообщениях, например 1 бит, менее стойкий чем шифр, определённый на длинных сообщениях, так как велика возможность «угадать» сообщение.</a:t>
            </a:r>
          </a:p>
          <a:p>
            <a:pPr lvl="1"/>
            <a:r>
              <a:rPr lang="ru-RU" dirty="0" smtClean="0"/>
              <a:t>Иными словами, невозможно обеспечить стойкость при шифровании однобитного сообщения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09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ru-RU" dirty="0" smtClean="0"/>
                  <a:t>Попытка 3</a:t>
                </a:r>
                <a:r>
                  <a:rPr lang="en-US" dirty="0" smtClean="0"/>
                  <a:t>: </a:t>
                </a:r>
                <a:r>
                  <a:rPr lang="ru-RU" b="1" dirty="0" smtClean="0"/>
                  <a:t>равная</a:t>
                </a:r>
                <a:r>
                  <a:rPr lang="ru-RU" dirty="0" smtClean="0"/>
                  <a:t> вероятность </a:t>
                </a:r>
                <a:r>
                  <a:rPr lang="ru-RU" dirty="0" err="1" smtClean="0"/>
                  <a:t>расшифрования</a:t>
                </a:r>
                <a:endParaRPr lang="ru-RU" dirty="0" smtClean="0"/>
              </a:p>
              <a:p>
                <a:pPr lvl="1"/>
                <a:r>
                  <a:rPr lang="ru-RU" sz="2600" dirty="0" smtClean="0"/>
                  <a:t>При данном </a:t>
                </a:r>
                <a:r>
                  <a:rPr lang="ru-RU" sz="2600" dirty="0" err="1" smtClean="0"/>
                  <a:t>шифртексте</a:t>
                </a:r>
                <a:r>
                  <a:rPr lang="ru-RU" sz="2600" dirty="0" smtClean="0"/>
                  <a:t> вероятность расшифрованы его в любой открытый текст </a:t>
                </a:r>
                <a:r>
                  <a:rPr lang="ru-RU" sz="2600" b="1" dirty="0" smtClean="0"/>
                  <a:t>одинакова</a:t>
                </a:r>
                <a:endParaRPr lang="ru-RU" sz="2600" b="1" dirty="0"/>
              </a:p>
              <a:p>
                <a:pPr lvl="1"/>
                <a:r>
                  <a:rPr lang="ru-RU" sz="2600" dirty="0" smtClean="0"/>
                  <a:t>Пример нестойкого шифра</a:t>
                </a:r>
                <a:r>
                  <a:rPr lang="en-US" sz="2600" dirty="0" smtClean="0"/>
                  <a:t>:</a:t>
                </a:r>
                <a:r>
                  <a:rPr lang="ru-RU" sz="2600" dirty="0" smtClean="0"/>
                  <a:t>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600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600" dirty="0" smtClean="0"/>
                  <a:t> </a:t>
                </a:r>
                <a:r>
                  <a:rPr lang="en-US" sz="2600" dirty="0" smtClean="0"/>
                  <a:t>– </a:t>
                </a:r>
                <a:r>
                  <a:rPr lang="ru-RU" sz="2600" dirty="0" smtClean="0"/>
                  <a:t>шифр </a:t>
                </a:r>
                <a:r>
                  <a:rPr lang="ru-RU" sz="2600" dirty="0"/>
                  <a:t>Ш</a:t>
                </a:r>
                <a:r>
                  <a:rPr lang="ru-RU" sz="2600" dirty="0" smtClean="0"/>
                  <a:t>еннона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600" dirty="0" smtClean="0"/>
              </a:p>
              <a:p>
                <a:pPr marL="457200" lvl="1" indent="0" algn="ctr">
                  <a:buNone/>
                </a:pPr>
                <a:r>
                  <a:rPr lang="en-US" sz="2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600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600" b="0" i="0" dirty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sz="2600" b="0" i="0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6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600" b="0" i="0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6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b="0" i="0" dirty="0" smtClean="0">
                    <a:latin typeface="Cambria Math" panose="02040503050406030204" pitchFamily="18" charset="0"/>
                  </a:rPr>
                  <a:t>,</a:t>
                </a:r>
              </a:p>
              <a:p>
                <a:pPr marL="457200" lvl="1" indent="0" algn="ctr">
                  <a:buNone/>
                </a:pPr>
                <a:r>
                  <a:rPr lang="en-US" sz="2600" b="0" i="0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i="1" dirty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600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600" dirty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sz="2600" b="0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600" b="0" i="0" dirty="0" smtClean="0">
                    <a:latin typeface="Cambria Math" panose="02040503050406030204" pitchFamily="18" charset="0"/>
                  </a:rPr>
                  <a:t>, </a:t>
                </a:r>
                <a:endParaRPr lang="en-US" sz="2600" b="0" i="1" dirty="0" smtClean="0">
                  <a:latin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&gt;|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600" b="0" i="0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0" dirty="0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)∈</m:t>
                      </m:r>
                      <m:sSub>
                        <m:sSubPr>
                          <m:ctrlPr>
                            <a:rPr lang="en-US" sz="2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600" b="0" i="1" dirty="0" smtClean="0"/>
              </a:p>
              <a:p>
                <a:pPr marL="457200" lvl="1" indent="258763">
                  <a:buNone/>
                </a:pPr>
                <a:r>
                  <a:rPr lang="en-US" sz="2600" dirty="0"/>
                  <a:t> </a:t>
                </a:r>
                <a:r>
                  <a:rPr lang="ru-RU" sz="2600" dirty="0" smtClean="0"/>
                  <a:t>Вероятность расшифровать </a:t>
                </a:r>
                <a14:m>
                  <m:oMath xmlns:m="http://schemas.openxmlformats.org/officeDocument/2006/math">
                    <m:r>
                      <a:rPr lang="ru-RU" sz="2600" b="0" i="1" smtClean="0">
                        <a:latin typeface="Cambria Math" panose="02040503050406030204" pitchFamily="18" charset="0"/>
                      </a:rPr>
                      <m:t>С</m:t>
                    </m:r>
                  </m:oMath>
                </a14:m>
                <a:r>
                  <a:rPr lang="en-US" sz="2600" dirty="0" smtClean="0"/>
                  <a:t> </a:t>
                </a:r>
                <a:r>
                  <a:rPr lang="ru-RU" sz="2600" dirty="0" smtClean="0"/>
                  <a:t>как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600" dirty="0" smtClean="0"/>
                  <a:t>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=800, </m:t>
                    </m:r>
                    <m:d>
                      <m:dPr>
                        <m:begChr m:val="|"/>
                        <m:endChr m:val="|"/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=600)</m:t>
                    </m:r>
                  </m:oMath>
                </a14:m>
                <a:r>
                  <a:rPr lang="en-US" sz="2600" dirty="0" smtClean="0"/>
                  <a:t>:</a:t>
                </a:r>
              </a:p>
              <a:p>
                <a:pPr lvl="1"/>
                <a:endParaRPr lang="en-US" sz="260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+|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≈57%&gt;50%</m:t>
                      </m:r>
                    </m:oMath>
                  </m:oMathPara>
                </a14:m>
                <a:endParaRPr lang="ru-RU" sz="26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32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5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Абсолютная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2044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Определение 1.1.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шифр шеннона над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вероятностный эксперимент, в котором случайная величина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равномерна распределена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b="1" dirty="0" smtClean="0"/>
                  <a:t> </a:t>
                </a:r>
              </a:p>
              <a:p>
                <a:pPr marL="0" indent="0">
                  <a:buNone/>
                </a:pPr>
                <a:endParaRPr lang="ru-RU" b="0" dirty="0" smtClean="0"/>
              </a:p>
              <a:p>
                <a:pPr marL="0" indent="0">
                  <a:buNone/>
                </a:pPr>
                <a:r>
                  <a:rPr lang="ru-RU" b="0" dirty="0" smtClean="0"/>
                  <a:t>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имеем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То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абсолютно стойким шифр</a:t>
                </a:r>
                <a:r>
                  <a:rPr lang="ru-RU" b="1" dirty="0"/>
                  <a:t>о</a:t>
                </a:r>
                <a:r>
                  <a:rPr lang="ru-RU" b="1" dirty="0" smtClean="0"/>
                  <a:t>м Шеннона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Абсолютная стойкость защищает против </a:t>
                </a:r>
                <a:r>
                  <a:rPr lang="ru-RU" b="1" dirty="0" smtClean="0"/>
                  <a:t>любых</a:t>
                </a:r>
                <a:r>
                  <a:rPr lang="ru-RU" dirty="0" smtClean="0"/>
                  <a:t> (не только эффективных) противников.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20442"/>
              </a:xfrm>
              <a:blipFill rotWithShape="0">
                <a:blip r:embed="rId2"/>
                <a:stretch>
                  <a:fillRect l="-1043" t="-2639" r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45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720505" y="1690688"/>
            <a:ext cx="10542006" cy="27726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Эквивалентные определения</a:t>
            </a:r>
            <a:r>
              <a:rPr lang="en-US" dirty="0" smtClean="0"/>
              <a:t> </a:t>
            </a:r>
            <a:r>
              <a:rPr lang="ru-RU" dirty="0" smtClean="0"/>
              <a:t>абсолютной 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b="1" dirty="0" smtClean="0"/>
                  <a:t> - </a:t>
                </a:r>
                <a:r>
                  <a:rPr lang="ru-RU" dirty="0" smtClean="0"/>
                  <a:t>шифр Шеннона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dirty="0" smtClean="0"/>
                  <a:t>. Тогда следующие определения эквивалентны</a:t>
                </a:r>
                <a:r>
                  <a:rPr lang="en-US" dirty="0" smtClean="0"/>
                  <a:t>:</a:t>
                </a:r>
              </a:p>
              <a:p>
                <a:r>
                  <a:rPr lang="en-US" dirty="0" smtClean="0"/>
                  <a:t>(1)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</a:t>
                </a:r>
              </a:p>
              <a:p>
                <a:r>
                  <a:rPr lang="ru-RU" dirty="0" smtClean="0"/>
                  <a:t>(2)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r>
                  <a:rPr lang="ru-RU" dirty="0" smtClean="0"/>
                  <a:t>(3) 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тогда все случайные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имеют одинаковое распределение </a:t>
                </a:r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Переформулируем (2)</a:t>
                </a:r>
                <a:r>
                  <a:rPr lang="en-US" dirty="0" smtClean="0"/>
                  <a:t>: </a:t>
                </a:r>
                <a:r>
                  <a:rPr lang="ru-RU" dirty="0" smtClean="0"/>
                  <a:t>для каждого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существует число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ru-RU" dirty="0" smtClean="0"/>
                  <a:t>, такое что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34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7726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b="1" dirty="0" smtClean="0"/>
                  <a:t> - </a:t>
                </a:r>
                <a:r>
                  <a:rPr lang="ru-RU" dirty="0" smtClean="0"/>
                  <a:t>шифр Шеннона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dirty="0" smtClean="0"/>
                  <a:t>. Тогда следующие определения эквивалентны</a:t>
                </a:r>
                <a:r>
                  <a:rPr lang="en-US" dirty="0" smtClean="0"/>
                  <a:t>:</a:t>
                </a:r>
              </a:p>
              <a:p>
                <a:r>
                  <a:rPr lang="en-US" dirty="0" smtClean="0"/>
                  <a:t>(1)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</a:t>
                </a:r>
              </a:p>
              <a:p>
                <a:r>
                  <a:rPr lang="ru-RU" dirty="0" smtClean="0"/>
                  <a:t>(2)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r>
                  <a:rPr lang="ru-RU" dirty="0" smtClean="0"/>
                  <a:t>(3) 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тогда все случайные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имеют одинаковое распределение </a:t>
                </a:r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фиксированный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. Выберем произвольное сообщение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17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7726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b="1" dirty="0" smtClean="0"/>
                  <a:t> - </a:t>
                </a:r>
                <a:r>
                  <a:rPr lang="ru-RU" dirty="0" smtClean="0"/>
                  <a:t>шифр Шеннона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dirty="0" smtClean="0"/>
                  <a:t>. Тогда следующие определения эквивалентны</a:t>
                </a:r>
                <a:r>
                  <a:rPr lang="en-US" dirty="0" smtClean="0"/>
                  <a:t>:</a:t>
                </a:r>
              </a:p>
              <a:p>
                <a:r>
                  <a:rPr lang="en-US" dirty="0" smtClean="0"/>
                  <a:t>(1)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</a:t>
                </a:r>
              </a:p>
              <a:p>
                <a:r>
                  <a:rPr lang="ru-RU" dirty="0" smtClean="0"/>
                  <a:t>(2)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r>
                  <a:rPr lang="ru-RU" dirty="0" smtClean="0"/>
                  <a:t>(3) 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тогда все случайные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имеют одинаковое распределение </a:t>
                </a:r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Фиксируем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(2)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94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2969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Одноразовый блокнот – абсолютно стойкий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1.2.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- одноразовый блокнот при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dirty="0" smtClean="0"/>
                  <a:t> для параметра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абсолютно стойкий шифр.</a:t>
                </a: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 </m:t>
                    </m:r>
                  </m:oMath>
                </a14:m>
                <a:r>
                  <a:rPr lang="en-US" dirty="0" smtClean="0"/>
                  <a:t>  </a:t>
                </a:r>
                <a:r>
                  <a:rPr lang="ru-RU" dirty="0" smtClean="0"/>
                  <a:t>Для фиксированного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 smtClean="0"/>
                  <a:t> и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, уникального для сообщения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имеем определение (2) из </a:t>
                </a:r>
                <a:r>
                  <a:rPr lang="ru-RU" b="1" dirty="0" smtClean="0"/>
                  <a:t>Теоремы 1</a:t>
                </a:r>
                <a:r>
                  <a:rPr lang="en-US" b="1" dirty="0" smtClean="0"/>
                  <a:t>.1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17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2697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Одноразовый блокнот переменной длины – не абсолютно стойкий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1.3.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одноразовый блокнот </a:t>
                </a:r>
                <a:r>
                  <a:rPr lang="ru-RU" dirty="0" smtClean="0"/>
                  <a:t> переменной длины при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dirty="0" smtClean="0"/>
                  <a:t> для </a:t>
                </a:r>
                <a:r>
                  <a:rPr lang="ru-RU" dirty="0"/>
                  <a:t>параметра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 </a:t>
                </a:r>
                <a:r>
                  <a:rPr lang="ru-RU" b="1" dirty="0" smtClean="0"/>
                  <a:t>не</a:t>
                </a:r>
                <a:r>
                  <a:rPr lang="ru-RU" dirty="0" smtClean="0"/>
                  <a:t> абсолютно </a:t>
                </a:r>
                <a:r>
                  <a:rPr lang="ru-RU" dirty="0"/>
                  <a:t>стойкий шифр.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|=1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(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длинны 1 не может иметь </a:t>
                </a:r>
                <a:r>
                  <a:rPr lang="ru-RU" dirty="0" err="1" smtClean="0"/>
                  <a:t>откртый</a:t>
                </a:r>
                <a:r>
                  <a:rPr lang="ru-RU" dirty="0" smtClean="0"/>
                  <a:t> текст длины </a:t>
                </a:r>
                <a:r>
                  <a:rPr lang="en-US" dirty="0" smtClean="0"/>
                  <a:t>&gt; 1)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 не выполняется </a:t>
                </a:r>
                <a:r>
                  <a:rPr lang="ru-RU" b="1" dirty="0" smtClean="0"/>
                  <a:t>Определение 1.1</a:t>
                </a:r>
                <a:r>
                  <a:rPr lang="ru-RU" dirty="0" smtClean="0"/>
                  <a:t>. (Абсолютная стойкость).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5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22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Предикат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имеется некоторый элемент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Пусть мы хотим получить некоторую информацию обладая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Пусть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есть функция «получения» некоторой информации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.</a:t>
                </a: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Предикатом на множестве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назовём булеву функцию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Тогда вычисление предиката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есть минимальная функция «получения» информации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dirty="0" smtClean="0"/>
                  <a:t>функция получения информации, с выходом 1 бит)</a:t>
                </a:r>
                <a:r>
                  <a:rPr lang="en-US" dirty="0" smtClean="0"/>
                  <a:t>.</a:t>
                </a:r>
                <a:r>
                  <a:rPr lang="ru-RU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Альтернативная трактовка предиката – бинарная различимость элементов множества.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661" r="-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27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0665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9155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4</a:t>
                </a:r>
                <a:r>
                  <a:rPr lang="ru-RU" b="1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вероятностный эксперимент для равномерно распределённой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– </a:t>
                </a:r>
                <a:r>
                  <a:rPr lang="ru-RU" dirty="0" smtClean="0"/>
                  <a:t>абсолютно стойкий тогда и только тогда, когда для произвольного предиката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ru-RU" dirty="0" smtClean="0"/>
                  <a:t> Так как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 имеем </a:t>
                </a:r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91553"/>
              </a:xfrm>
              <a:blipFill>
                <a:blip r:embed="rId2"/>
                <a:stretch>
                  <a:fillRect l="-1043" t="-2597" r="-9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77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Лабораторные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600" dirty="0" smtClean="0"/>
              <a:t>Образ </a:t>
            </a:r>
            <a:r>
              <a:rPr lang="en-US" sz="2600" dirty="0" smtClean="0"/>
              <a:t>Linux </a:t>
            </a:r>
            <a:r>
              <a:rPr lang="ru-RU" sz="2600" dirty="0" smtClean="0"/>
              <a:t>машины с развёрнутой </a:t>
            </a:r>
            <a:r>
              <a:rPr lang="en-US" sz="2600" dirty="0" smtClean="0"/>
              <a:t>REST API </a:t>
            </a:r>
            <a:r>
              <a:rPr lang="ru-RU" sz="2600" dirty="0" smtClean="0"/>
              <a:t>службой.</a:t>
            </a:r>
          </a:p>
          <a:p>
            <a:endParaRPr lang="ru-RU" sz="2600" dirty="0" smtClean="0"/>
          </a:p>
          <a:p>
            <a:r>
              <a:rPr lang="ru-RU" sz="2600" dirty="0" smtClean="0"/>
              <a:t>Задача – продемонстрировать атаку на криптосистему систему с уязвимостью.</a:t>
            </a:r>
          </a:p>
          <a:p>
            <a:endParaRPr lang="ru-RU" sz="2600" dirty="0" smtClean="0"/>
          </a:p>
          <a:p>
            <a:r>
              <a:rPr lang="ru-RU" sz="2600" dirty="0" smtClean="0"/>
              <a:t>Допустимые языки программирования</a:t>
            </a:r>
            <a:r>
              <a:rPr lang="en-US" sz="2600" dirty="0" smtClean="0"/>
              <a:t>: C++, C#, Python, Java, </a:t>
            </a:r>
            <a:r>
              <a:rPr lang="ru-RU" sz="2600" dirty="0" smtClean="0"/>
              <a:t>другие?</a:t>
            </a:r>
          </a:p>
          <a:p>
            <a:endParaRPr lang="ru-RU" sz="2600" dirty="0"/>
          </a:p>
          <a:p>
            <a:r>
              <a:rPr lang="ru-RU" sz="2600" dirty="0" smtClean="0"/>
              <a:t>Подробнее</a:t>
            </a:r>
            <a:r>
              <a:rPr lang="en-US" sz="2600" dirty="0" smtClean="0"/>
              <a:t> </a:t>
            </a:r>
            <a:r>
              <a:rPr lang="ru-RU" sz="2600" dirty="0" smtClean="0"/>
              <a:t>на лабораторной работе.</a:t>
            </a:r>
            <a:endParaRPr lang="en-US" sz="26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06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720505" y="1690687"/>
            <a:ext cx="10542006" cy="214798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686862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/>
                  <a:t>4</a:t>
                </a:r>
                <a:r>
                  <a:rPr lang="ru-RU" b="1" dirty="0"/>
                  <a:t>.</a:t>
                </a:r>
                <a:r>
                  <a:rPr lang="ru-RU" dirty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Рассмотрим вероятностный эксперимент для равномерно распределённой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/>
                  <a:t> 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– </a:t>
                </a:r>
                <a:r>
                  <a:rPr lang="ru-RU" dirty="0"/>
                  <a:t>абсолютно стойкий тогда и только тогда, когда для произвольного предиката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–</a:t>
                </a:r>
                <a:r>
                  <a:rPr lang="ru-RU" dirty="0" smtClean="0"/>
                  <a:t> </a:t>
                </a:r>
                <a:r>
                  <a:rPr lang="ru-RU" b="1" dirty="0" smtClean="0"/>
                  <a:t>не</a:t>
                </a:r>
                <a:r>
                  <a:rPr lang="en-US" dirty="0" smtClean="0"/>
                  <a:t> </a:t>
                </a:r>
                <a:r>
                  <a:rPr lang="ru-RU" dirty="0" smtClean="0"/>
                  <a:t>абсолютно стойкий. То есть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ru-RU" dirty="0" smtClean="0"/>
              </a:p>
              <a:p>
                <a:pPr marL="0" indent="0" algn="ctr"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latin typeface="Cambria Math" panose="02040503050406030204" pitchFamily="18" charset="0"/>
                  </a:rPr>
                  <a:t>Пусть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686862" cy="4351338"/>
              </a:xfrm>
              <a:blipFill>
                <a:blip r:embed="rId2"/>
                <a:stretch>
                  <a:fillRect l="-1027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40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200" y="5412074"/>
                <a:ext cx="10939818" cy="1684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260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600" i="1">
                          <a:latin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n-US" sz="26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6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sz="26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⊲</m:t>
                      </m:r>
                    </m:oMath>
                  </m:oMathPara>
                </a14:m>
                <a:endParaRPr lang="en-US" sz="2600" dirty="0"/>
              </a:p>
              <a:p>
                <a:endParaRPr lang="ru-RU" sz="2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12074"/>
                <a:ext cx="10939818" cy="16840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92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1570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04968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4</a:t>
                </a:r>
                <a:r>
                  <a:rPr lang="ru-RU" b="1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вероятностный эксперимент для равномерно </a:t>
                </a:r>
                <a:r>
                  <a:rPr lang="ru-RU" dirty="0"/>
                  <a:t>распределённой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– </a:t>
                </a:r>
                <a:r>
                  <a:rPr lang="ru-RU" dirty="0" smtClean="0"/>
                  <a:t>абсолютно стойкий тогда и только тогда, когда для произвольного предиката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</a:t>
                </a:r>
                <a:r>
                  <a:rPr lang="en-US" dirty="0" smtClean="0"/>
                  <a:t>: </a:t>
                </a:r>
                <a:r>
                  <a:rPr lang="ru-RU" dirty="0" smtClean="0"/>
                  <a:t>при использовании произвольного предиката на </a:t>
                </a:r>
                <a:r>
                  <a:rPr lang="ru-RU" dirty="0" err="1" smtClean="0"/>
                  <a:t>шифртекстах</a:t>
                </a:r>
                <a:r>
                  <a:rPr lang="ru-RU" dirty="0" smtClean="0"/>
                  <a:t> абсолютно стойкого шифра злоумышленник не получает информации об открытом тексте.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04968" cy="4351338"/>
              </a:xfrm>
              <a:blipFill>
                <a:blip r:embed="rId2"/>
                <a:stretch>
                  <a:fillRect l="-1025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91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48565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5</a:t>
                </a:r>
                <a:r>
                  <a:rPr lang="ru-RU" b="1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вероятностный эксперимент для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ru-RU" dirty="0" smtClean="0"/>
                  <a:t> и</a:t>
                </a:r>
                <a:r>
                  <a:rPr lang="ru-RU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– независимы. Введём случайную величину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Тогда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:r>
                  <a:rPr lang="ru-RU" dirty="0"/>
                  <a:t>Е</a:t>
                </a:r>
                <a:r>
                  <a:rPr lang="ru-RU" dirty="0" smtClean="0"/>
                  <a:t>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абсолютно стойкий, тогда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ru-RU" dirty="0" smtClean="0"/>
                  <a:t> независимы</a:t>
                </a:r>
                <a:r>
                  <a:rPr lang="en-US" dirty="0" smtClean="0"/>
                  <a:t>:</a:t>
                </a:r>
              </a:p>
              <a:p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ru-RU" dirty="0" smtClean="0"/>
                  <a:t> независимы, и каждое сообщение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выберется с вероятностью, отличной от 0, то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абсолютно стойкий.</a:t>
                </a:r>
                <a:endParaRPr lang="ru-RU" dirty="0"/>
              </a:p>
              <a:p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словами, для абсолютно стойкого шифра верно равенство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То есть наличие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не даёт злоумышленнику никаких преимуществ.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1275" b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18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Энтропия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7850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dirty="0" smtClean="0">
                    <a:latin typeface="Cambria Math" panose="02040503050406030204" pitchFamily="18" charset="0"/>
                  </a:rPr>
                  <a:t>Мера неопределённости в поведении сигнала, количество информации передаваемое сигналом, величина измерения – бит.</a:t>
                </a:r>
              </a:p>
              <a:p>
                <a:pPr marL="0" indent="0">
                  <a:buNone/>
                </a:pPr>
                <a:endParaRPr lang="ru-RU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энтропия </a:t>
                </a:r>
                <a:r>
                  <a:rPr lang="ru-RU" b="1" dirty="0" smtClean="0"/>
                  <a:t>случайной величины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,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равномерно распределённая</a:t>
                </a:r>
                <a:endParaRPr lang="ru-RU" b="1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условная энтропия случайной величины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 smtClean="0"/>
                  <a:t>.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b="1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b="1" dirty="0"/>
                  <a:t> </a:t>
                </a:r>
                <a:r>
                  <a:rPr lang="ru-RU" dirty="0" smtClean="0"/>
                  <a:t>независимы.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7850"/>
                <a:ext cx="10515600" cy="4351338"/>
              </a:xfrm>
              <a:blipFill rotWithShape="0">
                <a:blip r:embed="rId2"/>
                <a:stretch>
                  <a:fillRect l="-1043" t="-2241" b="-53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03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Энтропия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3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36033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Эквивалентные определения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6</a:t>
                </a:r>
                <a:r>
                  <a:rPr lang="ru-RU" b="1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 smtClean="0"/>
                  <a:t>. Тогда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абсолютно стойкий,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не даёт никакой информации об открытом тексте.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Принцип действия абсолютно стойкого шифра – «применить» энтропию (неопределённость) равномерно распределённого ключа к сообщению для получения равномерно распределённого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.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5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33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9488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Плохие новости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7</a:t>
                </a:r>
                <a:r>
                  <a:rPr lang="ru-RU" b="1" dirty="0" smtClean="0"/>
                  <a:t> (Шеннона).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шифр Шеннона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абсолютно стойкий, то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Простое объяснение – невозможно получить равномерно распределённую случайную величину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, используя детерминированный алгоритм над равномерно распределённой случайной величиной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Иными словами, для шифрования 1 </a:t>
                </a:r>
                <a:r>
                  <a:rPr lang="en-US" b="0" dirty="0" smtClean="0"/>
                  <a:t>Gb </a:t>
                </a:r>
                <a:r>
                  <a:rPr lang="ru-RU" b="0" dirty="0" smtClean="0"/>
                  <a:t>данных </a:t>
                </a:r>
                <a:r>
                  <a:rPr lang="ru-RU" b="1" dirty="0" smtClean="0"/>
                  <a:t>любым</a:t>
                </a:r>
                <a:r>
                  <a:rPr lang="ru-RU" b="0" dirty="0" smtClean="0"/>
                  <a:t> абсолютно стойким шифром потребуется ключ размера как минимум 1 </a:t>
                </a:r>
                <a:r>
                  <a:rPr lang="en-US" b="0" dirty="0" smtClean="0"/>
                  <a:t>Gb</a:t>
                </a:r>
                <a:r>
                  <a:rPr lang="ru-RU" dirty="0" smtClean="0"/>
                  <a:t>.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6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Вычислимый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Вычислимый шифр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пара </a:t>
                </a:r>
                <a:r>
                  <a:rPr lang="ru-RU" b="1" dirty="0" smtClean="0"/>
                  <a:t>эффективных</a:t>
                </a:r>
                <a:r>
                  <a:rPr lang="ru-RU" dirty="0" smtClean="0"/>
                  <a:t> алгоритмов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вероятностная функция </a:t>
                </a:r>
                <a:r>
                  <a:rPr lang="ru-RU" dirty="0" err="1" smtClean="0"/>
                  <a:t>зашифрования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 – функция </a:t>
                </a:r>
                <a:r>
                  <a:rPr lang="ru-RU" dirty="0" err="1" smtClean="0"/>
                  <a:t>расшифрования</a:t>
                </a:r>
                <a:r>
                  <a:rPr lang="ru-RU" dirty="0" smtClean="0"/>
                  <a:t>.</a:t>
                </a:r>
              </a:p>
              <a:p>
                <a:r>
                  <a:rPr lang="ru-RU" dirty="0"/>
                  <a:t>Обозначим процедуры </a:t>
                </a:r>
                <a:r>
                  <a:rPr lang="ru-RU" dirty="0" err="1"/>
                  <a:t>зашифрования</a:t>
                </a:r>
                <a:r>
                  <a:rPr lang="ru-RU" dirty="0"/>
                  <a:t> как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/>
                  <a:t>.</a:t>
                </a:r>
              </a:p>
              <a:p>
                <a:r>
                  <a:rPr lang="ru-RU" dirty="0"/>
                  <a:t>Обозначим выбор равномерно распределённого ключа как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.</a:t>
                </a:r>
                <a:endParaRPr lang="en-US" dirty="0"/>
              </a:p>
              <a:p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При этом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b="1" dirty="0" smtClean="0"/>
                  <a:t>свойство корректности</a:t>
                </a:r>
                <a:r>
                  <a:rPr lang="ru-RU" dirty="0" smtClean="0"/>
                  <a:t>).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35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- вычислимый шифр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b="1" dirty="0" smtClean="0"/>
                  <a:t>Теорема 1.3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равномерно распределённый и выполняется</a:t>
                </a:r>
                <a:r>
                  <a:rPr lang="en-US" dirty="0" smtClean="0"/>
                  <a:t> </a:t>
                </a: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Ослабим свойство абсолютной стойкости</a:t>
                </a:r>
                <a:r>
                  <a:rPr lang="en-US" dirty="0" smtClean="0"/>
                  <a:t>: </a:t>
                </a:r>
                <a:r>
                  <a:rPr lang="ru-RU" dirty="0" smtClean="0"/>
                  <a:t>вместо требования равенства вероятностей потребуем чтобы их разность не превосходила величину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00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игры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Игра состоит из двух сторон – </a:t>
                </a:r>
                <a:r>
                  <a:rPr lang="ru-RU" b="1" dirty="0" smtClean="0"/>
                  <a:t>противника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(</a:t>
                </a:r>
                <a:r>
                  <a:rPr lang="en-US" b="1" dirty="0" smtClean="0"/>
                  <a:t>Adversary</a:t>
                </a:r>
                <a:r>
                  <a:rPr lang="en-US" dirty="0" smtClean="0"/>
                  <a:t>)</a:t>
                </a:r>
                <a:r>
                  <a:rPr lang="ru-RU" dirty="0" smtClean="0"/>
                  <a:t> и </a:t>
                </a:r>
                <a:r>
                  <a:rPr lang="ru-RU" b="1" dirty="0" smtClean="0"/>
                  <a:t>претендента</a:t>
                </a:r>
                <a:r>
                  <a:rPr lang="en-US" dirty="0" smtClean="0"/>
                  <a:t> (</a:t>
                </a:r>
                <a:r>
                  <a:rPr lang="en-US" b="1" dirty="0" smtClean="0"/>
                  <a:t>Challenger</a:t>
                </a:r>
                <a:r>
                  <a:rPr lang="en-US" dirty="0" smtClean="0"/>
                  <a:t>)</a:t>
                </a:r>
                <a:r>
                  <a:rPr lang="ru-RU" dirty="0" smtClean="0"/>
                  <a:t>, моделируемые </a:t>
                </a:r>
                <a:r>
                  <a:rPr lang="ru-RU" b="1" dirty="0" smtClean="0"/>
                  <a:t>эффективными</a:t>
                </a:r>
                <a:r>
                  <a:rPr lang="ru-RU" dirty="0" smtClean="0"/>
                  <a:t> алгоритмами. При этом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вероятностный</a:t>
                </a:r>
              </a:p>
              <a:p>
                <a:r>
                  <a:rPr lang="ru-RU" b="1" dirty="0" smtClean="0"/>
                  <a:t>Входом</a:t>
                </a:r>
                <a:r>
                  <a:rPr lang="ru-RU" dirty="0" smtClean="0"/>
                  <a:t> игры называется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некоторая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ru-RU" b="0" dirty="0" smtClean="0"/>
              </a:p>
              <a:p>
                <a:r>
                  <a:rPr lang="ru-RU" b="1" dirty="0" smtClean="0"/>
                  <a:t>Ход игры </a:t>
                </a:r>
                <a:r>
                  <a:rPr lang="ru-RU" dirty="0" smtClean="0"/>
                  <a:t>– атакующий и претендент обмениваются сообщениями согласно некоторому фиксированному протоколу</a:t>
                </a:r>
              </a:p>
              <a:p>
                <a:r>
                  <a:rPr lang="ru-RU" b="1" dirty="0" smtClean="0"/>
                  <a:t>Результатом</a:t>
                </a:r>
                <a:r>
                  <a:rPr lang="ru-RU" dirty="0" smtClean="0"/>
                  <a:t> </a:t>
                </a:r>
                <a:r>
                  <a:rPr lang="ru-RU" dirty="0"/>
                  <a:t>игры называется </a:t>
                </a:r>
                <a:r>
                  <a:rPr lang="ru-RU" dirty="0" smtClean="0"/>
                  <a:t>некоторая величина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2"/>
                <a:stretch>
                  <a:fillRect l="-928" t="-2016" r="-2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49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49478" y="516810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90676" y="5676898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1251282" y="5420665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1282" y="5420665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831078" y="516810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31078" y="516810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021078" y="4937722"/>
            <a:ext cx="3771900" cy="400050"/>
            <a:chOff x="1776" y="1793"/>
            <a:chExt cx="2400" cy="336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6" y="1793"/>
                  <a:ext cx="360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6" y="1793"/>
                  <a:ext cx="360" cy="3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4059178" y="5297556"/>
            <a:ext cx="3733800" cy="400051"/>
            <a:chOff x="1776" y="2107"/>
            <a:chExt cx="2352" cy="336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746" y="2107"/>
                  <a:ext cx="36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46" y="2107"/>
                  <a:ext cx="363" cy="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2009718" y="493950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655223" y="5522087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>
            <a:off x="9934518" y="5639550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10271192" y="5337772"/>
            <a:ext cx="4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i="1" dirty="0" smtClean="0">
                <a:latin typeface="+mj-lt"/>
              </a:rPr>
              <a:t>b</a:t>
            </a:r>
            <a:r>
              <a:rPr lang="en-US" sz="2400" i="1" dirty="0" smtClean="0"/>
              <a:t>’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39553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Сдача теории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Сдаётся в формате вопрос – ответ</a:t>
            </a:r>
          </a:p>
          <a:p>
            <a:pPr lvl="1"/>
            <a:r>
              <a:rPr lang="ru-RU" dirty="0" smtClean="0"/>
              <a:t>Задаётся набор различных вопросов по пройденному материалу</a:t>
            </a:r>
          </a:p>
          <a:p>
            <a:pPr lvl="1"/>
            <a:r>
              <a:rPr lang="ru-RU" dirty="0" smtClean="0"/>
              <a:t>Если на какой то вопрос ответ не получен, или получен не верный ответ – даётся время подумать или поискать ответ</a:t>
            </a:r>
          </a:p>
          <a:p>
            <a:pPr lvl="1"/>
            <a:r>
              <a:rPr lang="ru-RU" dirty="0" smtClean="0"/>
              <a:t>Количество попыток – не ограничено внутри блока</a:t>
            </a:r>
          </a:p>
          <a:p>
            <a:pPr lvl="1"/>
            <a:endParaRPr lang="ru-RU" dirty="0" smtClean="0"/>
          </a:p>
          <a:p>
            <a:pPr marL="271463" marR="0" lvl="1" indent="-2714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Несправедливости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728663" lvl="2" indent="-271463"/>
            <a:r>
              <a:rPr lang="ru-RU" sz="2400" dirty="0" smtClean="0"/>
              <a:t>Разное количество вопросов разным людям</a:t>
            </a:r>
          </a:p>
          <a:p>
            <a:pPr marL="728663" lvl="2" indent="-271463"/>
            <a:r>
              <a:rPr lang="ru-RU" sz="2400" dirty="0" smtClean="0"/>
              <a:t>Максимальное количество вопросов – не ограничено</a:t>
            </a:r>
          </a:p>
          <a:p>
            <a:pPr marL="728663" lvl="2" indent="-271463"/>
            <a:r>
              <a:rPr lang="ru-RU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Возможность не сдать теорию, даже если в </a:t>
            </a:r>
            <a:r>
              <a:rPr lang="ru-RU" sz="2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гугле</a:t>
            </a:r>
            <a:r>
              <a:rPr lang="ru-RU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были найдены все ответы</a:t>
            </a:r>
          </a:p>
          <a:p>
            <a:pPr marL="271463" marR="0" lvl="1" indent="-2714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ru-RU" sz="2400" dirty="0" smtClean="0">
              <a:effectLst/>
            </a:endParaRPr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53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игры на различимость, определения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/>
              </a:bodyPr>
              <a:lstStyle/>
              <a:p>
                <a:r>
                  <a:rPr lang="ru-RU" b="1" dirty="0" smtClean="0"/>
                  <a:t>Входом</a:t>
                </a:r>
                <a:r>
                  <a:rPr lang="ru-RU" dirty="0" smtClean="0"/>
                  <a:t> игры называется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случайное число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ru-RU" dirty="0" smtClean="0"/>
                  <a:t>, неизвестное для атакующего, определяющего эксперимент</a:t>
                </a:r>
              </a:p>
              <a:p>
                <a:r>
                  <a:rPr lang="ru-RU" b="1" dirty="0" smtClean="0"/>
                  <a:t>Экспериментом</a:t>
                </a:r>
                <a:r>
                  <a:rPr lang="ru-RU" dirty="0" smtClean="0"/>
                  <a:t> 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𝐸𝑥𝑝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 smtClean="0"/>
                  <a:t>называется «режим» претендента при его общении с атакующим</a:t>
                </a:r>
              </a:p>
              <a:p>
                <a:r>
                  <a:rPr lang="ru-RU" b="1" dirty="0" smtClean="0"/>
                  <a:t>Ход игры </a:t>
                </a:r>
                <a:r>
                  <a:rPr lang="ru-RU" dirty="0" smtClean="0"/>
                  <a:t>– атакующий и претендент обмениваются сообщениями согласно некоторому фиксированному протоколу</a:t>
                </a:r>
              </a:p>
              <a:p>
                <a:r>
                  <a:rPr lang="ru-RU" b="1" dirty="0" smtClean="0"/>
                  <a:t>Цель игры </a:t>
                </a:r>
                <a:r>
                  <a:rPr lang="ru-RU" dirty="0" smtClean="0"/>
                  <a:t>– атакующий пытается угадать число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dirty="0" smtClean="0"/>
                  <a:t>угадать эксперимент)</a:t>
                </a:r>
              </a:p>
              <a:p>
                <a:r>
                  <a:rPr lang="ru-RU" b="1" dirty="0"/>
                  <a:t>Результатом</a:t>
                </a:r>
                <a:r>
                  <a:rPr lang="ru-RU" dirty="0"/>
                  <a:t> игры называется </a:t>
                </a:r>
                <a:r>
                  <a:rPr lang="ru-RU" dirty="0" smtClean="0"/>
                  <a:t>число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ru-RU" dirty="0" smtClean="0"/>
                  <a:t> – выход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2"/>
                <a:stretch>
                  <a:fillRect l="-928" t="-20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6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</a:t>
            </a:r>
            <a:r>
              <a:rPr lang="en-US" dirty="0"/>
              <a:t>: </a:t>
            </a:r>
            <a:r>
              <a:rPr lang="ru-RU" dirty="0" smtClean="0"/>
              <a:t>семантическая стойкость (одноразовое использование ключа)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350731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</a:t>
                </a:r>
                <a:r>
                  <a:rPr lang="ru-RU" dirty="0" smtClean="0"/>
                  <a:t>вычислимого шифра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и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определим два эксперимента, </a:t>
                </a:r>
                <a:r>
                  <a:rPr lang="en-US" dirty="0" err="1" smtClean="0"/>
                  <a:t>Exp</a:t>
                </a:r>
                <a:r>
                  <a:rPr lang="ru-RU" dirty="0" smtClean="0"/>
                  <a:t>.</a:t>
                </a:r>
                <a:r>
                  <a:rPr lang="en-US" dirty="0" smtClean="0"/>
                  <a:t> 0 </a:t>
                </a:r>
                <a:r>
                  <a:rPr lang="ru-RU" dirty="0" smtClean="0"/>
                  <a:t>и </a:t>
                </a:r>
                <a:r>
                  <a:rPr lang="en-US" dirty="0" err="1" smtClean="0"/>
                  <a:t>Exp</a:t>
                </a:r>
                <a:r>
                  <a:rPr lang="ru-RU" dirty="0" smtClean="0"/>
                  <a:t>.</a:t>
                </a:r>
                <a:r>
                  <a:rPr lang="en-US" dirty="0" smtClean="0"/>
                  <a:t> 1</a:t>
                </a:r>
                <a:r>
                  <a:rPr lang="ru-RU" dirty="0" smtClean="0"/>
                  <a:t> следующим образом</a:t>
                </a:r>
                <a:r>
                  <a:rPr lang="en-US" dirty="0" smtClean="0"/>
                  <a:t>: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350731" cy="4351338"/>
              </a:xfrm>
              <a:blipFill rotWithShape="0">
                <a:blip r:embed="rId2"/>
                <a:stretch>
                  <a:fillRect l="-1061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51</a:t>
            </a:fld>
            <a:endParaRPr lang="ru-RU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2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7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6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20"/>
          <p:cNvGrpSpPr>
            <a:grpSpLocks/>
          </p:cNvGrpSpPr>
          <p:nvPr/>
        </p:nvGrpSpPr>
        <p:grpSpPr bwMode="auto">
          <a:xfrm>
            <a:off x="3885276" y="5226605"/>
            <a:ext cx="3733800" cy="506017"/>
            <a:chOff x="1776" y="2051"/>
            <a:chExt cx="2352" cy="425"/>
          </a:xfrm>
        </p:grpSpPr>
        <p:sp>
          <p:nvSpPr>
            <p:cNvPr id="3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blipFill>
                  <a:blip r:embed="rId7"/>
                  <a:stretch>
                    <a:fillRect r="-3906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8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6086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</a:t>
            </a:r>
            <a:r>
              <a:rPr lang="en-US" dirty="0" smtClean="0"/>
              <a:t>: </a:t>
            </a:r>
            <a:r>
              <a:rPr lang="ru-RU" dirty="0" smtClean="0"/>
              <a:t>семантическая </a:t>
            </a:r>
            <a:r>
              <a:rPr lang="ru-RU" dirty="0"/>
              <a:t>стойкость (одноразовое использование ключа)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52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2"/>
              <p:cNvSpPr txBox="1">
                <a:spLocks/>
              </p:cNvSpPr>
              <p:nvPr/>
            </p:nvSpPr>
            <p:spPr>
              <a:xfrm>
                <a:off x="838199" y="1825624"/>
                <a:ext cx="10003971" cy="4530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dirty="0" smtClean="0"/>
                  <a:t>Претендент </a:t>
                </a:r>
                <a:r>
                  <a:rPr lang="ru-RU" dirty="0"/>
                  <a:t>выбирает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Противник </a:t>
                </a:r>
                <a:r>
                  <a:rPr lang="en-US" dirty="0" smtClean="0"/>
                  <a:t> </a:t>
                </a:r>
                <a:r>
                  <a:rPr lang="ru-RU" dirty="0" smtClean="0"/>
                  <a:t>выбирает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b="1" dirty="0" smtClean="0"/>
                  <a:t>одинаковой длины</a:t>
                </a:r>
                <a:endParaRPr lang="ru-RU" dirty="0" smtClean="0"/>
              </a:p>
              <a:p>
                <a:r>
                  <a:rPr lang="ru-RU" dirty="0" smtClean="0"/>
                  <a:t>Претендент вычисляет </a:t>
                </a:r>
                <a:r>
                  <a:rPr lang="en-US" i="1" dirty="0" smtClean="0"/>
                  <a:t>c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отправляет противнику</a:t>
                </a:r>
              </a:p>
              <a:p>
                <a:r>
                  <a:rPr lang="ru-RU" dirty="0" smtClean="0"/>
                  <a:t>Противник возвращает бит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ru-RU" dirty="0" smtClean="0"/>
                  <a:t> как результат игры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825624"/>
                <a:ext cx="10003971" cy="4530725"/>
              </a:xfrm>
              <a:prstGeom prst="rect">
                <a:avLst/>
              </a:prstGeom>
              <a:blipFill>
                <a:blip r:embed="rId2"/>
                <a:stretch>
                  <a:fillRect l="-9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1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46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7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20"/>
          <p:cNvGrpSpPr>
            <a:grpSpLocks/>
          </p:cNvGrpSpPr>
          <p:nvPr/>
        </p:nvGrpSpPr>
        <p:grpSpPr bwMode="auto">
          <a:xfrm>
            <a:off x="3885276" y="5226605"/>
            <a:ext cx="3733800" cy="506017"/>
            <a:chOff x="1776" y="2051"/>
            <a:chExt cx="2352" cy="425"/>
          </a:xfrm>
        </p:grpSpPr>
        <p:sp>
          <p:nvSpPr>
            <p:cNvPr id="4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5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blipFill>
                  <a:blip r:embed="rId6"/>
                  <a:stretch>
                    <a:fillRect r="-3906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52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897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</a:t>
            </a:r>
            <a:r>
              <a:rPr lang="en-US" dirty="0" smtClean="0"/>
              <a:t>: </a:t>
            </a:r>
            <a:r>
              <a:rPr lang="ru-RU" dirty="0" smtClean="0"/>
              <a:t>семантическая </a:t>
            </a:r>
            <a:r>
              <a:rPr lang="ru-RU" dirty="0"/>
              <a:t>стойкость (одноразовое использование ключа)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53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2"/>
              <p:cNvSpPr txBox="1">
                <a:spLocks/>
              </p:cNvSpPr>
              <p:nvPr/>
            </p:nvSpPr>
            <p:spPr>
              <a:xfrm>
                <a:off x="838200" y="1825624"/>
                <a:ext cx="10207170" cy="4530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- событие того,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эксперименте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. 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1" dirty="0" smtClean="0"/>
                  <a:t>Преимуществом</a:t>
                </a:r>
                <a:r>
                  <a:rPr lang="ru-RU" dirty="0" smtClean="0"/>
                  <a:t> (</a:t>
                </a:r>
                <a:r>
                  <a:rPr lang="en-US" b="1" dirty="0" smtClean="0"/>
                  <a:t>Advantage</a:t>
                </a:r>
                <a:r>
                  <a:rPr lang="en-US" dirty="0" smtClean="0"/>
                  <a:t>) </a:t>
                </a:r>
                <a:r>
                  <a:rPr lang="ru-RU" dirty="0" smtClean="0"/>
                  <a:t>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в игре на семантическую стойкость есть величина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4"/>
                <a:ext cx="10207170" cy="4530725"/>
              </a:xfrm>
              <a:prstGeom prst="rect">
                <a:avLst/>
              </a:prstGeom>
              <a:blipFill>
                <a:blip r:embed="rId2"/>
                <a:stretch>
                  <a:fillRect l="-1075" t="-2016" r="-12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7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2"/>
          <p:cNvGrpSpPr>
            <a:grpSpLocks/>
          </p:cNvGrpSpPr>
          <p:nvPr/>
        </p:nvGrpSpPr>
        <p:grpSpPr bwMode="auto">
          <a:xfrm>
            <a:off x="8304878" y="5874297"/>
            <a:ext cx="1570038" cy="678656"/>
            <a:chOff x="4560" y="2842"/>
            <a:chExt cx="989" cy="570"/>
          </a:xfrm>
        </p:grpSpPr>
        <p:sp>
          <p:nvSpPr>
            <p:cNvPr id="22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6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7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0"/>
          <p:cNvGrpSpPr>
            <a:grpSpLocks/>
          </p:cNvGrpSpPr>
          <p:nvPr/>
        </p:nvGrpSpPr>
        <p:grpSpPr bwMode="auto">
          <a:xfrm>
            <a:off x="3885276" y="5226605"/>
            <a:ext cx="3733800" cy="506017"/>
            <a:chOff x="1776" y="2051"/>
            <a:chExt cx="2352" cy="425"/>
          </a:xfrm>
        </p:grpSpPr>
        <p:sp>
          <p:nvSpPr>
            <p:cNvPr id="2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blipFill>
                  <a:blip r:embed="rId8"/>
                  <a:stretch>
                    <a:fillRect r="-3906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1838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</a:t>
            </a:r>
            <a:r>
              <a:rPr lang="ru-RU" dirty="0"/>
              <a:t>стойкость (одноразовое использование ключа)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196909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(одноразово) </a:t>
                </a:r>
                <a:r>
                  <a:rPr lang="ru-RU" b="1" dirty="0" smtClean="0"/>
                  <a:t>семантически стойкий</a:t>
                </a:r>
                <a:r>
                  <a:rPr lang="ru-RU" dirty="0" smtClean="0"/>
                  <a:t>, если для всех эффективных противников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b="1" dirty="0" smtClean="0"/>
                  <a:t>пренебрежимо малая величина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 – вычислительно невозможно отличить </a:t>
                </a:r>
                <a:r>
                  <a:rPr lang="ru-RU" dirty="0" err="1" smtClean="0"/>
                  <a:t>шифррексты</a:t>
                </a:r>
                <a:r>
                  <a:rPr lang="ru-RU" dirty="0" smtClean="0"/>
                  <a:t> различных сообщений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196909" cy="4351338"/>
              </a:xfrm>
              <a:blipFill>
                <a:blip r:embed="rId2"/>
                <a:stretch>
                  <a:fillRect l="-1077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54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1731701" y="6209148"/>
                <a:ext cx="493910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701" y="6209148"/>
                <a:ext cx="493910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5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6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22"/>
          <p:cNvGrpSpPr>
            <a:grpSpLocks/>
          </p:cNvGrpSpPr>
          <p:nvPr/>
        </p:nvGrpSpPr>
        <p:grpSpPr bwMode="auto">
          <a:xfrm>
            <a:off x="8304878" y="5874297"/>
            <a:ext cx="1570038" cy="678656"/>
            <a:chOff x="4560" y="2842"/>
            <a:chExt cx="989" cy="570"/>
          </a:xfrm>
        </p:grpSpPr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3885276" y="5226605"/>
            <a:ext cx="3733800" cy="506017"/>
            <a:chOff x="1776" y="2051"/>
            <a:chExt cx="2352" cy="425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blipFill>
                  <a:blip r:embed="rId9"/>
                  <a:stretch>
                    <a:fillRect r="-3906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5468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dirty="0" smtClean="0"/>
                  <a:t>«Ослабленная» версия абсолютной стойкости</a:t>
                </a:r>
                <a:r>
                  <a:rPr lang="en-US" dirty="0" smtClean="0"/>
                  <a:t>: </a:t>
                </a:r>
                <a:r>
                  <a:rPr lang="ru-RU" dirty="0" smtClean="0"/>
                  <a:t>только </a:t>
                </a:r>
                <a:r>
                  <a:rPr lang="ru-RU" b="1" dirty="0" smtClean="0"/>
                  <a:t>эффективные</a:t>
                </a:r>
                <a:r>
                  <a:rPr lang="ru-RU" dirty="0" smtClean="0"/>
                  <a:t> </a:t>
                </a:r>
                <a:r>
                  <a:rPr lang="ru-RU" b="1" dirty="0" smtClean="0"/>
                  <a:t>противники</a:t>
                </a:r>
                <a:r>
                  <a:rPr lang="ru-RU" dirty="0" smtClean="0"/>
                  <a:t> и разность вероятностей </a:t>
                </a:r>
                <a:r>
                  <a:rPr lang="ru-RU" dirty="0" err="1" smtClean="0"/>
                  <a:t>расшифрования</a:t>
                </a:r>
                <a:r>
                  <a:rPr lang="ru-RU" dirty="0" smtClean="0"/>
                  <a:t> в заданные сообщения </a:t>
                </a:r>
                <a:r>
                  <a:rPr lang="ru-RU" b="1" dirty="0" smtClean="0"/>
                  <a:t>не превосходит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Позволяет использовать </a:t>
                </a:r>
                <a:r>
                  <a:rPr lang="ru-RU" b="1" dirty="0" smtClean="0"/>
                  <a:t>короткие ключи</a:t>
                </a:r>
              </a:p>
              <a:p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Примеры</a:t>
                </a:r>
                <a:r>
                  <a:rPr lang="en-US" dirty="0" smtClean="0"/>
                  <a:t>:</a:t>
                </a:r>
                <a:endParaRPr lang="ru-RU" dirty="0"/>
              </a:p>
              <a:p>
                <a:r>
                  <a:rPr lang="ru-RU" dirty="0" smtClean="0"/>
                  <a:t>Одноразовый блокнот – семантически стойкий шифр</a:t>
                </a:r>
              </a:p>
              <a:p>
                <a:r>
                  <a:rPr lang="ru-RU" dirty="0" smtClean="0"/>
                  <a:t>Одноразовый блокнот переменной длины – семантически стойкий шифр</a:t>
                </a:r>
              </a:p>
              <a:p>
                <a:r>
                  <a:rPr lang="ru-RU" dirty="0" smtClean="0"/>
                  <a:t>Шифр подстановки – не семантически стойкий шифр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13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Семантическая стойкость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Продолжение следует…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195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Материалы прошлого года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Курс обновляется в момент чтения. Материалы прошлого года доступны, но еженедельно обновляются.</a:t>
            </a:r>
          </a:p>
          <a:p>
            <a:r>
              <a:rPr lang="ru-RU" dirty="0" smtClean="0"/>
              <a:t>Доверять и использовать нужно только текущие материалы, т.е. материалы всех прошедших в семестре лекций и лабораторных заданий текущего блока.</a:t>
            </a:r>
          </a:p>
          <a:p>
            <a:r>
              <a:rPr lang="ru-RU" dirty="0" smtClean="0"/>
              <a:t>Не рекомендуется выполнять задания «наперёд», так как материал может измениться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43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Материалы прошлого года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3816"/>
            <a:ext cx="6743700" cy="21526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712" y="4093978"/>
            <a:ext cx="68103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7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Обратная связь и пожелания по курсу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69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Историческая задача криптографической защит</a:t>
            </a:r>
            <a:r>
              <a:rPr lang="ru-RU" dirty="0"/>
              <a:t>е</a:t>
            </a:r>
            <a:r>
              <a:rPr lang="ru-RU" dirty="0" smtClean="0"/>
              <a:t> информации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p:grpSp>
        <p:nvGrpSpPr>
          <p:cNvPr id="5" name="Group 17"/>
          <p:cNvGrpSpPr/>
          <p:nvPr/>
        </p:nvGrpSpPr>
        <p:grpSpPr>
          <a:xfrm>
            <a:off x="1397251" y="3482943"/>
            <a:ext cx="1635660" cy="1523622"/>
            <a:chOff x="4038600" y="1123950"/>
            <a:chExt cx="1076739" cy="990600"/>
          </a:xfrm>
        </p:grpSpPr>
        <p:pic>
          <p:nvPicPr>
            <p:cNvPr id="6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Alice</a:t>
              </a:r>
              <a:endParaRPr lang="en-US" sz="3200" dirty="0"/>
            </a:p>
          </p:txBody>
        </p:sp>
      </p:grpSp>
      <p:grpSp>
        <p:nvGrpSpPr>
          <p:cNvPr id="8" name="Group 17"/>
          <p:cNvGrpSpPr/>
          <p:nvPr/>
        </p:nvGrpSpPr>
        <p:grpSpPr>
          <a:xfrm>
            <a:off x="8918418" y="3482943"/>
            <a:ext cx="1635660" cy="1523622"/>
            <a:chOff x="4038600" y="1123950"/>
            <a:chExt cx="1076739" cy="990600"/>
          </a:xfrm>
        </p:grpSpPr>
        <p:pic>
          <p:nvPicPr>
            <p:cNvPr id="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Bob</a:t>
              </a:r>
            </a:p>
          </p:txBody>
        </p:sp>
      </p:grpSp>
      <p:cxnSp>
        <p:nvCxnSpPr>
          <p:cNvPr id="11" name="Прямая со стрелкой 10"/>
          <p:cNvCxnSpPr/>
          <p:nvPr/>
        </p:nvCxnSpPr>
        <p:spPr>
          <a:xfrm>
            <a:off x="3277848" y="4184920"/>
            <a:ext cx="55681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89528" y="3600145"/>
                <a:ext cx="11179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528" y="3600145"/>
                <a:ext cx="11179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828705" y="1815451"/>
            <a:ext cx="10741182" cy="2166953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Передача зашифрованного сообщения по открытому каналу</a:t>
            </a:r>
          </a:p>
          <a:p>
            <a:r>
              <a:rPr lang="ru-RU" sz="2600" dirty="0" smtClean="0"/>
              <a:t>При перехвате зашифрованного сообщения открытый текст должен остаться неизвестным для злоумышленника </a:t>
            </a:r>
            <a:endParaRPr lang="en-US" sz="2600" dirty="0" smtClean="0"/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5866646" y="4300396"/>
            <a:ext cx="0" cy="12222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Рисунок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534" y="5638089"/>
            <a:ext cx="1003992" cy="987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Выноска-облако 19"/>
              <p:cNvSpPr/>
              <p:nvPr/>
            </p:nvSpPr>
            <p:spPr>
              <a:xfrm>
                <a:off x="6704714" y="4566761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0" name="Выноска-облако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714" y="4566761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34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</TotalTime>
  <Words>1804</Words>
  <Application>Microsoft Office PowerPoint</Application>
  <PresentationFormat>Широкоэкранный</PresentationFormat>
  <Paragraphs>483</Paragraphs>
  <Slides>56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56</vt:i4>
      </vt:variant>
    </vt:vector>
  </HeadingPairs>
  <TitlesOfParts>
    <vt:vector size="62" baseType="lpstr">
      <vt:lpstr>Arial</vt:lpstr>
      <vt:lpstr>Calibri</vt:lpstr>
      <vt:lpstr>Calibri Light</vt:lpstr>
      <vt:lpstr>Cambria Math</vt:lpstr>
      <vt:lpstr>Symbol</vt:lpstr>
      <vt:lpstr>Тема Office</vt:lpstr>
      <vt:lpstr>Прикладная Криптография: Симметричные криптосистемы Абсолютная и Cемантическая стойкость</vt:lpstr>
      <vt:lpstr>Структура курса</vt:lpstr>
      <vt:lpstr>Связь</vt:lpstr>
      <vt:lpstr>Лабораторные работы</vt:lpstr>
      <vt:lpstr>Сдача теории</vt:lpstr>
      <vt:lpstr>Материалы прошлого года</vt:lpstr>
      <vt:lpstr>Материалы прошлого года</vt:lpstr>
      <vt:lpstr>Обратная связь и пожелания по курсу</vt:lpstr>
      <vt:lpstr>Историческая задача криптографической защите информации</vt:lpstr>
      <vt:lpstr>Способы построения и анализа криптосистем</vt:lpstr>
      <vt:lpstr>Современная задача криптографической защиты информации</vt:lpstr>
      <vt:lpstr>Способы построения и анализа криптосистем</vt:lpstr>
      <vt:lpstr>Способы построения и анализа криптосистем</vt:lpstr>
      <vt:lpstr>Сведение стойкости (Security Reduction)</vt:lpstr>
      <vt:lpstr>Сведение стойкости (Security Reduction)</vt:lpstr>
      <vt:lpstr>Сведение стойкости (Security Reduction)</vt:lpstr>
      <vt:lpstr>Сведение стойкости (Security Reduction)</vt:lpstr>
      <vt:lpstr>Сведение стойкости криптографический примитивов</vt:lpstr>
      <vt:lpstr>Шифр Шеннона</vt:lpstr>
      <vt:lpstr>Шифр Шеннона</vt:lpstr>
      <vt:lpstr>Нотация</vt:lpstr>
      <vt:lpstr>Нотация</vt:lpstr>
      <vt:lpstr>Нотация</vt:lpstr>
      <vt:lpstr>Пример: Одноразовый блокнот</vt:lpstr>
      <vt:lpstr>Пример: Одноразовый блокнот переменной длины</vt:lpstr>
      <vt:lpstr>Пример: Шифр подстановки</vt:lpstr>
      <vt:lpstr>Пример: Аддитивный одноразовый блокнот</vt:lpstr>
      <vt:lpstr>Цель шифра Шеннона</vt:lpstr>
      <vt:lpstr>Понятие стойкости</vt:lpstr>
      <vt:lpstr>Понятие стойкости</vt:lpstr>
      <vt:lpstr>Понятие стойкости</vt:lpstr>
      <vt:lpstr>Абсолютная стойкость</vt:lpstr>
      <vt:lpstr>Эквивалентные определения абсолютной стойкости</vt:lpstr>
      <vt:lpstr>Эквивалентные определения абсолютной стойкости</vt:lpstr>
      <vt:lpstr>Эквивалентные определения абсолютной стойкости</vt:lpstr>
      <vt:lpstr>Одноразовый блокнот – абсолютно стойкий шифр</vt:lpstr>
      <vt:lpstr>Одноразовый блокнот переменной длины – не абсолютно стойкий шифр</vt:lpstr>
      <vt:lpstr>Предикат</vt:lpstr>
      <vt:lpstr>Эквивалентные определения абсолютной стойкости</vt:lpstr>
      <vt:lpstr>Эквивалентные определения абсолютной стойкости</vt:lpstr>
      <vt:lpstr>Эквивалентные определения абсолютной стойкости</vt:lpstr>
      <vt:lpstr>Эквивалентные определения абсолютной стойкости</vt:lpstr>
      <vt:lpstr>Энтропия</vt:lpstr>
      <vt:lpstr>Энтропия</vt:lpstr>
      <vt:lpstr>Эквивалентные определения</vt:lpstr>
      <vt:lpstr>Плохие новости</vt:lpstr>
      <vt:lpstr>Вычислимый шифр</vt:lpstr>
      <vt:lpstr>Семантическая стойкость</vt:lpstr>
      <vt:lpstr>Понятие игры</vt:lpstr>
      <vt:lpstr>Понятие игры на различимость, определения</vt:lpstr>
      <vt:lpstr>Игра: семантическая стойкость (одноразовое использование ключа)</vt:lpstr>
      <vt:lpstr>Игра: семантическая стойкость (одноразовое использование ключа)</vt:lpstr>
      <vt:lpstr>Игра: семантическая стойкость (одноразовое использование ключа)</vt:lpstr>
      <vt:lpstr>Семантическая стойкость (одноразовое использование ключа)</vt:lpstr>
      <vt:lpstr>Семантическая стойкость</vt:lpstr>
      <vt:lpstr>Семантическая стойкость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420</cp:revision>
  <dcterms:created xsi:type="dcterms:W3CDTF">2018-08-24T12:25:18Z</dcterms:created>
  <dcterms:modified xsi:type="dcterms:W3CDTF">2020-08-31T17:16:13Z</dcterms:modified>
</cp:coreProperties>
</file>