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275" r:id="rId4"/>
    <p:sldId id="276" r:id="rId5"/>
    <p:sldId id="281" r:id="rId6"/>
    <p:sldId id="268" r:id="rId7"/>
    <p:sldId id="289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24.03.2020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24.03.2020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24.03.2020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24.03.2020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24.03.2020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24.03.2020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Поточные и </a:t>
            </a:r>
            <a:r>
              <a:rPr lang="ru-RU" dirty="0"/>
              <a:t>Б</a:t>
            </a:r>
            <a:r>
              <a:rPr lang="ru-RU" dirty="0" smtClean="0"/>
              <a:t>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7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Блочный шифр </a:t>
                </a:r>
                <a:r>
                  <a:rPr lang="ru-RU" dirty="0" smtClean="0"/>
                  <a:t>– детерминированный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о</a:t>
                </a:r>
                <a:r>
                  <a:rPr lang="ru-RU" dirty="0" err="1" smtClean="0"/>
                  <a:t>пределённый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блок данных,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множество блоков,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– множество ключей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определим функцию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Из свойства корректности имеем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подстановки </a:t>
                </a:r>
                <a:r>
                  <a:rPr lang="ru-RU" dirty="0"/>
                  <a:t>на множестве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 – тождественная подстановка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3981"/>
              </a:xfrm>
              <a:blipFill>
                <a:blip r:embed="rId2"/>
                <a:stretch>
                  <a:fillRect l="-1043" t="-21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6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Блочные шифры является основным криптографическим примитивом для построения симметричных криптосистем.</a:t>
            </a:r>
          </a:p>
          <a:p>
            <a:r>
              <a:rPr lang="ru-RU" dirty="0" smtClean="0"/>
              <a:t>Могут быть использованы для как схем шифрования (в схемах шифрования), так и для обеспечения аутентичности (в кодах аутентичности сообщений.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1643" y="4586050"/>
            <a:ext cx="1371600" cy="7429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solidFill>
                  <a:srgbClr val="0000FF"/>
                </a:solidFill>
                <a:latin typeface="Tahoma" pitchFamily="34" charset="0"/>
              </a:rPr>
              <a:t>E,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317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6603243" y="49861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76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 Block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8230417" y="4468733"/>
            <a:ext cx="7489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Tahoma" pitchFamily="34" charset="0"/>
              </a:rPr>
              <a:t>n</a:t>
            </a:r>
            <a:r>
              <a:rPr lang="en-US" sz="1800" dirty="0" smtClean="0">
                <a:latin typeface="Tahoma" pitchFamily="34" charset="0"/>
              </a:rPr>
              <a:t>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32843" y="4814650"/>
            <a:ext cx="22098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Tahoma" pitchFamily="34" charset="0"/>
              </a:rPr>
              <a:t>PT Block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744704" y="4444365"/>
            <a:ext cx="813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Tahoma" pitchFamily="34" charset="0"/>
              </a:rPr>
              <a:t>n</a:t>
            </a:r>
            <a:r>
              <a:rPr lang="en-US" sz="2000" dirty="0" smtClean="0">
                <a:latin typeface="Tahoma" pitchFamily="34" charset="0"/>
              </a:rPr>
              <a:t> </a:t>
            </a:r>
            <a:r>
              <a:rPr lang="ru-RU" sz="2000" dirty="0" smtClean="0">
                <a:latin typeface="Tahoma" pitchFamily="34" charset="0"/>
              </a:rPr>
              <a:t>бит</a:t>
            </a:r>
            <a:endParaRPr lang="en-US" sz="2000" dirty="0">
              <a:latin typeface="Tahoma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460243" y="5786200"/>
            <a:ext cx="990600" cy="342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Key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6520152" y="5807631"/>
            <a:ext cx="7360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>
                <a:latin typeface="Tahoma" pitchFamily="34" charset="0"/>
              </a:rPr>
              <a:t>k </a:t>
            </a:r>
            <a:r>
              <a:rPr lang="ru-RU" sz="1800" dirty="0" smtClean="0">
                <a:latin typeface="Tahoma" pitchFamily="34" charset="0"/>
              </a:rPr>
              <a:t>бит</a:t>
            </a:r>
            <a:endParaRPr lang="en-US" sz="1800" dirty="0">
              <a:latin typeface="Tahoma" pitchFamily="34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5993643" y="53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PRF </a:t>
                </a:r>
                <a:r>
                  <a:rPr lang="ru-RU" dirty="0" smtClean="0">
                    <a:sym typeface="Symbol" pitchFamily="18" charset="2"/>
                  </a:rPr>
                  <a:t>стойкая, если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ru-RU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</a:t>
                </a:r>
                <a:r>
                  <a:rPr lang="ru-RU" dirty="0" smtClean="0">
                    <a:sym typeface="Symbol" pitchFamily="18" charset="2"/>
                  </a:rPr>
                  <a:t>.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>
                    <a:sym typeface="Symbol" pitchFamily="18" charset="2"/>
                  </a:rPr>
                  <a:t>PRP </a:t>
                </a:r>
                <a:r>
                  <a:rPr lang="ru-RU" dirty="0">
                    <a:sym typeface="Symbol" pitchFamily="18" charset="2"/>
                  </a:rPr>
                  <a:t>стойкая, если</a:t>
                </a:r>
                <a:r>
                  <a:rPr lang="en-US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𝑅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 rotWithShape="0">
                <a:blip r:embed="rId2"/>
                <a:stretch>
                  <a:fillRect l="-886" t="-999" b="-11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2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блочный шифр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Предполагается, что стойкий блочный шифр задаёт стойкую </a:t>
            </a:r>
            <a:r>
              <a:rPr lang="en-US" dirty="0" smtClean="0"/>
              <a:t>PRP</a:t>
            </a:r>
          </a:p>
          <a:p>
            <a:r>
              <a:rPr lang="ru-RU" dirty="0" smtClean="0"/>
              <a:t>Иными словами при случайном ключе, мы ожидаем, что выход </a:t>
            </a:r>
            <a:r>
              <a:rPr lang="ru-RU" dirty="0" err="1" smtClean="0"/>
              <a:t>зашифрования</a:t>
            </a:r>
            <a:r>
              <a:rPr lang="ru-RU" dirty="0"/>
              <a:t> </a:t>
            </a:r>
            <a:r>
              <a:rPr lang="ru-RU" dirty="0" smtClean="0"/>
              <a:t>произвольного блока блочным шифром будет неотличим от случайного блока, выбранного случайно равновероятно.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54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Использование</a:t>
            </a:r>
            <a:r>
              <a:rPr lang="en-US" dirty="0" smtClean="0"/>
              <a:t> </a:t>
            </a:r>
            <a:r>
              <a:rPr lang="en-US" dirty="0" err="1" smtClean="0"/>
              <a:t>блочных</a:t>
            </a:r>
            <a:r>
              <a:rPr lang="en-US" dirty="0" smtClean="0"/>
              <a:t> </a:t>
            </a:r>
            <a:r>
              <a:rPr lang="en-US" dirty="0" err="1" smtClean="0"/>
              <a:t>шифров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dirty="0" err="1" smtClean="0"/>
                  <a:t>блочный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шифр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Можем ли мы использовать блочный шифр для построения </a:t>
                </a:r>
                <a:r>
                  <a:rPr lang="ru-RU" dirty="0" smtClean="0"/>
                  <a:t>шифров </a:t>
                </a:r>
                <a:r>
                  <a:rPr lang="ru-RU" dirty="0" smtClean="0"/>
                  <a:t>для сообщений произвольной длины</a:t>
                </a:r>
                <a:r>
                  <a:rPr lang="ru-RU" dirty="0" smtClean="0"/>
                  <a:t>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Сможем, будем использовать режимы шифрования блочных шифров, определяющие шифрование сообщений произвольной длины, на основе блочных шифров.</a:t>
                </a:r>
                <a:endParaRPr lang="ru-RU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75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en-US" dirty="0" err="1"/>
                  <a:t>блочный</a:t>
                </a:r>
                <a:r>
                  <a:rPr lang="en-US" dirty="0"/>
                  <a:t> </a:t>
                </a:r>
                <a:r>
                  <a:rPr lang="en-US" dirty="0" err="1"/>
                  <a:t>шифр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3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7" y="1972671"/>
            <a:ext cx="5213088" cy="2985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64" y="1972669"/>
            <a:ext cx="5588607" cy="31569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7486" y="5239654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Зашифрование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906842" y="523965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Расшифрование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18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Стойкость</a:t>
            </a:r>
            <a:r>
              <a:rPr lang="en-US" dirty="0"/>
              <a:t> </a:t>
            </a:r>
            <a:r>
              <a:rPr lang="ru-RU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Стойкий блочный шифр в режиме </a:t>
            </a:r>
            <a:r>
              <a:rPr lang="en-US" dirty="0" smtClean="0"/>
              <a:t>ECB </a:t>
            </a:r>
            <a:r>
              <a:rPr lang="ru-RU" dirty="0" smtClean="0"/>
              <a:t>–стойкий </a:t>
            </a:r>
            <a:r>
              <a:rPr lang="ru-RU" dirty="0" smtClean="0"/>
              <a:t>для</a:t>
            </a:r>
          </a:p>
          <a:p>
            <a:pPr lvl="1"/>
            <a:r>
              <a:rPr lang="ru-RU" dirty="0" smtClean="0"/>
              <a:t>Сообщений, состоящих из уникальных, </a:t>
            </a:r>
            <a:r>
              <a:rPr lang="ru-RU" b="1" dirty="0" smtClean="0"/>
              <a:t>попарно различных блоков </a:t>
            </a:r>
            <a:r>
              <a:rPr lang="ru-RU" dirty="0" smtClean="0"/>
              <a:t>(например есть открытый текст – случайных ключ), не повторяющихся во время жизни </a:t>
            </a:r>
            <a:r>
              <a:rPr lang="ru-RU" dirty="0" smtClean="0"/>
              <a:t>ключа шифрования</a:t>
            </a:r>
            <a:endParaRPr lang="ru-RU" dirty="0" smtClean="0"/>
          </a:p>
          <a:p>
            <a:pPr lvl="1"/>
            <a:r>
              <a:rPr lang="ru-RU" dirty="0" smtClean="0"/>
              <a:t>Любых коротких, уникальных сообщений, длинной в один блок, не повторяющихся во время жизни ключа</a:t>
            </a:r>
          </a:p>
          <a:p>
            <a:r>
              <a:rPr lang="ru-RU" dirty="0" smtClean="0"/>
              <a:t>Что </a:t>
            </a:r>
            <a:r>
              <a:rPr lang="ru-RU" dirty="0"/>
              <a:t>для произвольных сообщений произвольной </a:t>
            </a:r>
            <a:r>
              <a:rPr lang="ru-RU" dirty="0" smtClean="0"/>
              <a:t>длины</a:t>
            </a:r>
            <a:r>
              <a:rPr lang="ru-RU" dirty="0" smtClean="0"/>
              <a:t>?</a:t>
            </a:r>
          </a:p>
          <a:p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0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8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 smtClean="0"/>
              <a:t>Зашифрование</a:t>
            </a:r>
            <a:r>
              <a:rPr lang="ru-RU" dirty="0" smtClean="0"/>
              <a:t> в режиме </a:t>
            </a:r>
            <a:r>
              <a:rPr lang="en-US" dirty="0" smtClean="0"/>
              <a:t>ECB</a:t>
            </a:r>
            <a:r>
              <a:rPr lang="ru-RU" dirty="0" smtClean="0"/>
              <a:t> происходит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и </a:t>
            </a:r>
            <a:r>
              <a:rPr lang="ru-RU" dirty="0" err="1" smtClean="0"/>
              <a:t>поблочно</a:t>
            </a:r>
            <a:r>
              <a:rPr lang="ru-RU" dirty="0" smtClean="0"/>
              <a:t>, как следствие одинаковые блоки имеют одинаковый </a:t>
            </a:r>
            <a:r>
              <a:rPr lang="ru-RU" dirty="0" err="1" smtClean="0"/>
              <a:t>шифртекст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710510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592072" y="4259730"/>
            <a:ext cx="257175" cy="285750"/>
          </a:xfrm>
          <a:prstGeom prst="downArrow">
            <a:avLst>
              <a:gd name="adj1" fmla="val 50000"/>
              <a:gd name="adj2" fmla="val 37037"/>
            </a:avLst>
          </a:prstGeom>
          <a:noFill/>
          <a:ln w="952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7291909" y="4059705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676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/>
              <a:t>m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0344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008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5010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434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567884" y="3828782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2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1012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34846" y="3820448"/>
            <a:ext cx="533400" cy="2726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r>
              <a:rPr lang="en-US"/>
              <a:t>m</a:t>
            </a:r>
            <a:r>
              <a:rPr lang="en-US" baseline="-25000"/>
              <a:t>1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634684" y="3828782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4682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001646" y="3820448"/>
            <a:ext cx="533400" cy="272653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2221981" y="3739486"/>
            <a:ext cx="506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PT: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7299846" y="4869330"/>
            <a:ext cx="533400" cy="0"/>
          </a:xfrm>
          <a:prstGeom prst="line">
            <a:avLst/>
          </a:prstGeom>
          <a:noFill/>
          <a:ln w="28575">
            <a:solidFill>
              <a:srgbClr val="869406"/>
            </a:solidFill>
            <a:prstDash val="dash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5621" y="4778842"/>
                <a:ext cx="533400" cy="31319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0424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9088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5090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442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61092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42784" y="4770508"/>
                <a:ext cx="533400" cy="313194"/>
              </a:xfrm>
              <a:prstGeom prst="rect">
                <a:avLst/>
              </a:prstGeom>
              <a:blipFill>
                <a:blip r:embed="rId3"/>
                <a:stretch>
                  <a:fillRect b="-3704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642621" y="4778842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84761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009584" y="4770508"/>
            <a:ext cx="533400" cy="313194"/>
          </a:xfrm>
          <a:prstGeom prst="rect">
            <a:avLst/>
          </a:prstGeom>
          <a:noFill/>
          <a:ln w="28575">
            <a:solidFill>
              <a:srgbClr val="86940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2231369" y="4697880"/>
            <a:ext cx="5182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itchFamily="34" charset="0"/>
              </a:rPr>
              <a:t>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27"/>
              <p:cNvSpPr>
                <a:spLocks noChangeArrowheads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7884" y="4778842"/>
                <a:ext cx="533400" cy="313194"/>
              </a:xfrm>
              <a:prstGeom prst="rect">
                <a:avLst/>
              </a:prstGeom>
              <a:blipFill>
                <a:blip r:embed="rId4"/>
                <a:stretch>
                  <a:fillRect b="-7692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2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521" y="1326230"/>
            <a:ext cx="8213891" cy="54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Стойкость </a:t>
            </a:r>
            <a:r>
              <a:rPr lang="en-US" dirty="0"/>
              <a:t>ECB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96" y="1825625"/>
            <a:ext cx="75819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3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для достижения </a:t>
            </a:r>
            <a:r>
              <a:rPr lang="ru-RU" dirty="0" err="1" smtClean="0"/>
              <a:t>дзена</a:t>
            </a:r>
            <a:r>
              <a:rPr lang="ru-RU" dirty="0" smtClean="0"/>
              <a:t> в режимах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На сколько битов, в каких блоках и каким образов влияет </a:t>
            </a:r>
          </a:p>
          <a:p>
            <a:r>
              <a:rPr lang="ru-RU" dirty="0" smtClean="0"/>
              <a:t>Изменение одного бита открытого текста на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Изменение одного бита </a:t>
            </a:r>
            <a:r>
              <a:rPr lang="ru-RU" dirty="0" err="1" smtClean="0"/>
              <a:t>шифртекста</a:t>
            </a:r>
            <a:r>
              <a:rPr lang="ru-RU" dirty="0" smtClean="0"/>
              <a:t> на расшифрованный открытый текст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Можно ли контролируемо изменить определённый бит расшифрованного открытого текста, изменив биты </a:t>
            </a:r>
            <a:r>
              <a:rPr lang="ru-RU" dirty="0" err="1" smtClean="0"/>
              <a:t>шифртекста</a:t>
            </a:r>
            <a:r>
              <a:rPr lang="ru-RU" dirty="0" smtClean="0"/>
              <a:t>, как?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91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0"/>
            <a:ext cx="6905345" cy="278052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479" y="3145646"/>
            <a:ext cx="7087159" cy="285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15" y="0"/>
            <a:ext cx="6612286" cy="266251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2" y="2854698"/>
            <a:ext cx="6535756" cy="263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7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3" y="0"/>
            <a:ext cx="7246798" cy="2918012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037" y="3083299"/>
            <a:ext cx="6869708" cy="27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7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OFB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619" y="-2"/>
            <a:ext cx="7380382" cy="297180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347" y="3336926"/>
            <a:ext cx="7498653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3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-1"/>
            <a:ext cx="7547355" cy="3039035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66" y="3231962"/>
            <a:ext cx="7451131" cy="30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0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– невозможны атаки, лучше чем атаки прямым перебором ключевого множества.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Сложность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6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717</Words>
  <Application>Microsoft Office PowerPoint</Application>
  <PresentationFormat>Широкоэкранный</PresentationFormat>
  <Paragraphs>186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Symbol</vt:lpstr>
      <vt:lpstr>Tahoma</vt:lpstr>
      <vt:lpstr>Тема Office</vt:lpstr>
      <vt:lpstr>Поточные и Блочные шифры</vt:lpstr>
      <vt:lpstr>Историческая задача криптографической защиты информации</vt:lpstr>
      <vt:lpstr>Шифр Шеннона</vt:lpstr>
      <vt:lpstr>Пример: Одноразовый блокнот</vt:lpstr>
      <vt:lpstr>Пример: Аддитивный одноразовый блокнот</vt:lpstr>
      <vt:lpstr>Цель шифра Шеннона</vt:lpstr>
      <vt:lpstr>Одноразовый блокнот – абсолютно стойкий шифр</vt:lpstr>
      <vt:lpstr>Плохие новости</vt:lpstr>
      <vt:lpstr>Идея одноразового блокнота</vt:lpstr>
      <vt:lpstr>Идея одноразового блокнота</vt:lpstr>
      <vt:lpstr>Поточный шифр</vt:lpstr>
      <vt:lpstr>Блочный шифр</vt:lpstr>
      <vt:lpstr>Блочный шифр</vt:lpstr>
      <vt:lpstr>PRP и PRF</vt:lpstr>
      <vt:lpstr>Стойкий блочный шифр</vt:lpstr>
      <vt:lpstr>Использование блочных шифров</vt:lpstr>
      <vt:lpstr>ECB</vt:lpstr>
      <vt:lpstr>ECB</vt:lpstr>
      <vt:lpstr>Стойкость ECB</vt:lpstr>
      <vt:lpstr>Стойкость ECB</vt:lpstr>
      <vt:lpstr>Стойкость ECB</vt:lpstr>
      <vt:lpstr>Стойкость ECB</vt:lpstr>
      <vt:lpstr>Вопросы для достижения дзена в режимах шифрования</vt:lpstr>
      <vt:lpstr>ECB</vt:lpstr>
      <vt:lpstr>CBC</vt:lpstr>
      <vt:lpstr>CFB</vt:lpstr>
      <vt:lpstr>OFB</vt:lpstr>
      <vt:lpstr>CTR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384</cp:revision>
  <dcterms:created xsi:type="dcterms:W3CDTF">2018-08-24T12:25:18Z</dcterms:created>
  <dcterms:modified xsi:type="dcterms:W3CDTF">2020-03-24T09:17:08Z</dcterms:modified>
</cp:coreProperties>
</file>