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392" r:id="rId3"/>
    <p:sldId id="398" r:id="rId4"/>
    <p:sldId id="394" r:id="rId5"/>
    <p:sldId id="362" r:id="rId6"/>
    <p:sldId id="366" r:id="rId7"/>
    <p:sldId id="371" r:id="rId8"/>
    <p:sldId id="367" r:id="rId9"/>
    <p:sldId id="368" r:id="rId10"/>
    <p:sldId id="369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95" r:id="rId28"/>
    <p:sldId id="388" r:id="rId29"/>
    <p:sldId id="389" r:id="rId30"/>
    <p:sldId id="390" r:id="rId31"/>
    <p:sldId id="391" r:id="rId32"/>
    <p:sldId id="387" r:id="rId33"/>
    <p:sldId id="396" r:id="rId34"/>
    <p:sldId id="397" r:id="rId35"/>
    <p:sldId id="39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392"/>
            <p14:sldId id="398"/>
            <p14:sldId id="394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5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  <p14:sldId id="396"/>
          </p14:sldIdLst>
        </p14:section>
        <p14:section name="тесты" id="{F359A15B-04C6-4428-9686-7228C9403E2D}">
          <p14:sldIdLst>
            <p14:sldId id="397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Блочные шифры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/>
                  <a:t>Теорема 5.2. </a:t>
                </a:r>
                <a:r>
                  <a:rPr lang="ru-RU" dirty="0"/>
                  <a:t>(</a:t>
                </a:r>
                <a:r>
                  <a:rPr lang="en-US" dirty="0" err="1"/>
                  <a:t>Luby-Rackoff</a:t>
                </a:r>
                <a:r>
                  <a:rPr lang="en-US" dirty="0"/>
                  <a:t>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стойкая </a:t>
                </a:r>
                <a:r>
                  <a:rPr lang="en-US" dirty="0"/>
                  <a:t>PRF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:r>
                  <a:rPr lang="ru-RU" dirty="0" err="1"/>
                  <a:t>трехраундовая</a:t>
                </a:r>
                <a:r>
                  <a:rPr lang="ru-RU" dirty="0"/>
                  <a:t> сеть </a:t>
                </a:r>
                <a:r>
                  <a:rPr lang="ru-RU" dirty="0" err="1"/>
                  <a:t>Фейстеля</a:t>
                </a:r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стойкая </a:t>
                </a:r>
                <a:r>
                  <a:rPr lang="en-US" dirty="0"/>
                  <a:t>PRP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1" dirty="0"/>
                  <a:t>! Используются 3 независимых, случайный ключа!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16 </a:t>
                </a:r>
                <a:r>
                  <a:rPr lang="ru-RU" dirty="0"/>
                  <a:t>раундовая сеть </a:t>
                </a:r>
                <a:r>
                  <a:rPr lang="ru-RU" dirty="0" err="1"/>
                  <a:t>Фейстеля</a:t>
                </a:r>
                <a:endParaRPr lang="ru-RU" dirty="0"/>
              </a:p>
              <a:p>
                <a:r>
                  <a:rPr lang="ru-RU" dirty="0"/>
                  <a:t>Размер ключей</a:t>
                </a:r>
                <a:r>
                  <a:rPr lang="en-US" dirty="0"/>
                  <a:t> – 56 </a:t>
                </a:r>
                <a:r>
                  <a:rPr lang="ru-RU" dirty="0"/>
                  <a:t>бит</a:t>
                </a:r>
              </a:p>
              <a:p>
                <a:r>
                  <a:rPr lang="ru-RU" dirty="0"/>
                  <a:t>Размер блока – 64 бита</a:t>
                </a:r>
                <a:endParaRPr lang="en-US" dirty="0"/>
              </a:p>
              <a:p>
                <a:r>
                  <a:rPr lang="ru-RU" dirty="0"/>
                  <a:t>Производительность 80 </a:t>
                </a:r>
                <a:r>
                  <a:rPr lang="en-US" dirty="0"/>
                  <a:t>MB/sec (</a:t>
                </a:r>
                <a:r>
                  <a:rPr lang="pt-BR" dirty="0"/>
                  <a:t>OpenSSL 1.0.1e on Intel(R) Xeon(R) CPU E5-2698 v3 @ 2.30GHz (Haswell))</a:t>
                </a:r>
                <a:endParaRPr lang="ru-RU" dirty="0"/>
              </a:p>
              <a:p>
                <a:r>
                  <a:rPr lang="ru-RU" dirty="0"/>
                  <a:t>Сломан</a:t>
                </a:r>
                <a:r>
                  <a:rPr lang="en-US" dirty="0"/>
                  <a:t>.</a:t>
                </a:r>
                <a:r>
                  <a:rPr lang="ru-RU" dirty="0"/>
                  <a:t> Не использовать на практике, включая вариации (например </a:t>
                </a:r>
                <a:r>
                  <a:rPr lang="en-US" dirty="0"/>
                  <a:t>3DES)</a:t>
                </a:r>
                <a:endParaRPr lang="ru-RU" dirty="0"/>
              </a:p>
              <a:p>
                <a:r>
                  <a:rPr lang="ru-RU" dirty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перемешивающая перестановка</a:t>
                </a:r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расширения блока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фиксированная перестановка</a:t>
                </a:r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/>
                  <a:t>подвекторов</a:t>
                </a:r>
                <a:r>
                  <a:rPr lang="ru-RU" dirty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ru-RU" dirty="0"/>
              <a:t>он же ГОСТ Р 34</a:t>
            </a:r>
            <a:r>
              <a:rPr lang="en-US" dirty="0"/>
              <a:t>.12-2015 </a:t>
            </a:r>
            <a:r>
              <a:rPr lang="ru-RU" dirty="0"/>
              <a:t>«Магма»</a:t>
            </a:r>
          </a:p>
          <a:p>
            <a:r>
              <a:rPr lang="ru-RU" dirty="0"/>
              <a:t>32 раундовая сеть </a:t>
            </a:r>
            <a:r>
              <a:rPr lang="ru-RU" dirty="0" err="1"/>
              <a:t>Фейстеля</a:t>
            </a:r>
            <a:r>
              <a:rPr lang="ru-RU" dirty="0"/>
              <a:t> </a:t>
            </a:r>
          </a:p>
          <a:p>
            <a:r>
              <a:rPr lang="ru-RU" dirty="0"/>
              <a:t>Размер ключа – 256 бит</a:t>
            </a:r>
          </a:p>
          <a:p>
            <a:r>
              <a:rPr lang="ru-RU" dirty="0"/>
              <a:t>Размер блока – 64 бит</a:t>
            </a:r>
          </a:p>
          <a:p>
            <a:r>
              <a:rPr lang="ru-RU" dirty="0"/>
              <a:t>Основной алгоритм шифрования для людей обременённых приказом ФСБ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таблично.</a:t>
                </a:r>
                <a:endParaRPr lang="en-US" dirty="0"/>
              </a:p>
              <a:p>
                <a:r>
                  <a:rPr lang="ru-RU" dirty="0"/>
                  <a:t>Циклический сдвиг на 11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таблично.</a:t>
                </a:r>
                <a:endParaRPr lang="en-US" dirty="0"/>
              </a:p>
              <a:p>
                <a:r>
                  <a:rPr lang="ru-RU" dirty="0"/>
                  <a:t>Циклический сдвиг на 11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/>
              </a:p>
              <a:p>
                <a:r>
                  <a:rPr lang="ru-RU" dirty="0"/>
                  <a:t>При шифровании ключи используются в порядке 0..7, 0</a:t>
                </a:r>
                <a:r>
                  <a:rPr lang="en-US" dirty="0"/>
                  <a:t>..7, </a:t>
                </a:r>
                <a:r>
                  <a:rPr lang="ru-RU"/>
                  <a:t>0..7, 7..0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Наиболее распространённый алгоритм шифрования</a:t>
            </a:r>
          </a:p>
          <a:p>
            <a:r>
              <a:rPr lang="ru-RU" dirty="0"/>
              <a:t>Размер ключа 128, 192, 256 бит</a:t>
            </a:r>
          </a:p>
          <a:p>
            <a:r>
              <a:rPr lang="ru-RU" dirty="0"/>
              <a:t>Размер блока 128 бит</a:t>
            </a:r>
          </a:p>
          <a:p>
            <a:r>
              <a:rPr lang="ru-RU" dirty="0"/>
              <a:t>Перестановочно-подстановочная сеть (</a:t>
            </a:r>
            <a:r>
              <a:rPr lang="en-US" dirty="0"/>
              <a:t>Substitution – Permutation</a:t>
            </a:r>
            <a:r>
              <a:rPr lang="ru-RU" dirty="0"/>
              <a:t> </a:t>
            </a:r>
            <a:r>
              <a:rPr lang="en-US" dirty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14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</a:t>
            </a:r>
            <a:r>
              <a:rPr lang="ru-RU" dirty="0"/>
              <a:t>сеть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/>
                  <a:t>Предложена </a:t>
                </a:r>
                <a:r>
                  <a:rPr lang="ru-RU" dirty="0" err="1"/>
                  <a:t>Фейстелем</a:t>
                </a:r>
                <a:endParaRPr lang="ru-RU" dirty="0"/>
              </a:p>
              <a:p>
                <a:r>
                  <a:rPr lang="ru-RU" dirty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перестановка блока</a:t>
                </a:r>
              </a:p>
              <a:p>
                <a:r>
                  <a:rPr lang="ru-RU" dirty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/>
                  <a:t> – фиксированная подстановка, выполняемая </a:t>
                </a:r>
                <a:r>
                  <a:rPr lang="ru-RU" dirty="0" err="1"/>
                  <a:t>поблочно</a:t>
                </a:r>
                <a:r>
                  <a:rPr lang="ru-RU" dirty="0"/>
                  <a:t> с использованием фиксированных подстановок (</a:t>
                </a:r>
                <a:r>
                  <a:rPr lang="en-US" dirty="0"/>
                  <a:t>S-Box’</a:t>
                </a:r>
                <a:r>
                  <a:rPr lang="ru-RU" dirty="0" err="1"/>
                  <a:t>ов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Раундовая функция – итерация </a:t>
                </a:r>
                <a:r>
                  <a:rPr lang="en-US" dirty="0"/>
                  <a:t>SP </a:t>
                </a:r>
                <a:r>
                  <a:rPr lang="ru-RU" dirty="0"/>
                  <a:t>сети</a:t>
                </a:r>
              </a:p>
              <a:p>
                <a:r>
                  <a:rPr lang="ru-RU" dirty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/>
                  <a:t>SubBytes</a:t>
                </a:r>
                <a:r>
                  <a:rPr lang="en-US" dirty="0"/>
                  <a:t>: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фиксированная подстановка. Подстановка применяется для каждого из 16 </a:t>
                </a:r>
                <a:r>
                  <a:rPr lang="ru-RU" dirty="0" err="1"/>
                  <a:t>подблоков</a:t>
                </a:r>
                <a:r>
                  <a:rPr lang="ru-RU" dirty="0"/>
                  <a:t> входного блока.</a:t>
                </a:r>
              </a:p>
              <a:p>
                <a:r>
                  <a:rPr lang="en-US" dirty="0" err="1"/>
                  <a:t>ShiftRows</a:t>
                </a:r>
                <a:r>
                  <a:rPr lang="en-US" dirty="0"/>
                  <a:t>: </a:t>
                </a:r>
                <a:r>
                  <a:rPr lang="ru-RU" dirty="0"/>
                  <a:t>циклический сдвиг строк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матрицы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я строка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MixColumns: </a:t>
                </a:r>
                <a:r>
                  <a:rPr lang="ru-RU" dirty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/>
                  <a:t> матрицы на фиксированную</a:t>
                </a:r>
                <a:r>
                  <a:rPr lang="en-US" dirty="0"/>
                  <a:t> </a:t>
                </a:r>
                <a:r>
                  <a:rPr lang="ru-RU" dirty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r>
                  <a:rPr lang="en-US" dirty="0" err="1"/>
                  <a:t>AddRoundKey</a:t>
                </a:r>
                <a:r>
                  <a:rPr lang="en-US" dirty="0"/>
                  <a:t>: </a:t>
                </a:r>
                <a:r>
                  <a:rPr lang="ru-RU" dirty="0"/>
                  <a:t>Сложение с ключом – побитное</a:t>
                </a:r>
                <a:endParaRPr lang="en-US" dirty="0"/>
              </a:p>
              <a:p>
                <a:r>
                  <a:rPr lang="ru-RU" dirty="0"/>
                  <a:t>Все описанные выше преобразования – обратимы.</a:t>
                </a:r>
                <a:endParaRPr lang="en-US" dirty="0"/>
              </a:p>
              <a:p>
                <a:r>
                  <a:rPr lang="ru-RU" dirty="0"/>
                  <a:t>В последнем раунде не выполняется </a:t>
                </a:r>
                <a:r>
                  <a:rPr lang="en-US" dirty="0" err="1"/>
                  <a:t>MixColums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24843"/>
            <a:ext cx="9996061" cy="360441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8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Новый алгоритм в замену 28147-89</a:t>
            </a:r>
          </a:p>
          <a:p>
            <a:r>
              <a:rPr lang="en-US" dirty="0"/>
              <a:t>SP </a:t>
            </a:r>
            <a:r>
              <a:rPr lang="ru-RU" dirty="0"/>
              <a:t>сеть</a:t>
            </a:r>
            <a:r>
              <a:rPr lang="en-US" dirty="0"/>
              <a:t> (</a:t>
            </a:r>
            <a:r>
              <a:rPr lang="ru-RU" dirty="0"/>
              <a:t>с регистром сдвига), сеть </a:t>
            </a:r>
            <a:r>
              <a:rPr lang="ru-RU" dirty="0" err="1"/>
              <a:t>Фейстеля</a:t>
            </a:r>
            <a:r>
              <a:rPr lang="ru-RU" dirty="0"/>
              <a:t> для генерации раундовых ключей</a:t>
            </a:r>
          </a:p>
          <a:p>
            <a:r>
              <a:rPr lang="ru-RU" dirty="0"/>
              <a:t>Размер блока 128 бит</a:t>
            </a:r>
          </a:p>
          <a:p>
            <a:r>
              <a:rPr lang="ru-RU" dirty="0"/>
              <a:t>Длина ключа 256 бит</a:t>
            </a:r>
          </a:p>
          <a:p>
            <a:r>
              <a:rPr lang="ru-RU" dirty="0"/>
              <a:t>10 раундов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/>
              <a:t>Раундовая функция – итерация </a:t>
            </a:r>
            <a:r>
              <a:rPr lang="en-US" dirty="0"/>
              <a:t>SP </a:t>
            </a:r>
            <a:r>
              <a:rPr lang="ru-RU" dirty="0"/>
              <a:t>сети</a:t>
            </a:r>
          </a:p>
          <a:p>
            <a:r>
              <a:rPr lang="ru-RU" dirty="0"/>
              <a:t>Раундовая функция – последовательное применение 2х функций и сложение с ключом</a:t>
            </a:r>
            <a:r>
              <a:rPr lang="en-US" dirty="0"/>
              <a:t> (</a:t>
            </a:r>
            <a:r>
              <a:rPr lang="ru-RU" dirty="0" err="1"/>
              <a:t>побитово</a:t>
            </a:r>
            <a:r>
              <a:rPr lang="ru-RU" dirty="0"/>
              <a:t>)</a:t>
            </a:r>
          </a:p>
          <a:p>
            <a:r>
              <a:rPr lang="en-US" dirty="0"/>
              <a:t>S: </a:t>
            </a:r>
            <a:r>
              <a:rPr lang="ru-RU" dirty="0"/>
              <a:t>нелинейное </a:t>
            </a:r>
            <a:r>
              <a:rPr lang="ru-RU" dirty="0" err="1"/>
              <a:t>биективное</a:t>
            </a:r>
            <a:r>
              <a:rPr lang="ru-RU" dirty="0"/>
              <a:t> преобразование, реализуется с помощью </a:t>
            </a:r>
            <a:r>
              <a:rPr lang="en-US" dirty="0"/>
              <a:t>S-box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85371" y="1408578"/>
            <a:ext cx="53186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Схема </a:t>
            </a:r>
            <a:r>
              <a:rPr lang="en-US" sz="2600" dirty="0"/>
              <a:t>ECB </a:t>
            </a:r>
            <a:r>
              <a:rPr lang="ru-RU" sz="2600" dirty="0"/>
              <a:t>блочного шифрования, нарисовать картинку</a:t>
            </a:r>
            <a:r>
              <a:rPr lang="en-US" sz="2600" dirty="0"/>
              <a:t> </a:t>
            </a:r>
            <a:r>
              <a:rPr lang="ru-RU" sz="2600" dirty="0"/>
              <a:t>или описать шифрование</a:t>
            </a:r>
            <a:r>
              <a:rPr lang="en-US" sz="2600" dirty="0"/>
              <a:t>/</a:t>
            </a:r>
            <a:r>
              <a:rPr lang="ru-RU" sz="2600" dirty="0"/>
              <a:t>расшифрование (формула).</a:t>
            </a:r>
          </a:p>
          <a:p>
            <a:endParaRPr lang="ru-RU" sz="2600" dirty="0"/>
          </a:p>
          <a:p>
            <a:r>
              <a:rPr lang="ru-RU" sz="2600" dirty="0"/>
              <a:t>Для каких сообщений </a:t>
            </a:r>
            <a:r>
              <a:rPr lang="en-US" sz="2600" dirty="0"/>
              <a:t>ECB </a:t>
            </a:r>
            <a:r>
              <a:rPr lang="ru-RU" sz="2600" dirty="0"/>
              <a:t>является семантически стойким при использовании стойкого блочного шифра?</a:t>
            </a:r>
          </a:p>
        </p:txBody>
      </p:sp>
      <p:sp>
        <p:nvSpPr>
          <p:cNvPr id="20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</p:spTree>
    <p:extLst>
      <p:ext uri="{BB962C8B-B14F-4D97-AF65-F5344CB8AC3E}">
        <p14:creationId xmlns:p14="http://schemas.microsoft.com/office/powerpoint/2010/main" val="166638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MUL: </a:t>
            </a:r>
            <a:r>
              <a:rPr lang="ru-RU" dirty="0"/>
              <a:t>линейное преобразование, умножение в конечном поле над полиномом</a:t>
            </a:r>
          </a:p>
          <a:p>
            <a:r>
              <a:rPr lang="en-US" dirty="0"/>
              <a:t>R:</a:t>
            </a:r>
            <a:r>
              <a:rPr lang="ru-RU" dirty="0"/>
              <a:t> линейный регистр сдвига с функцией обратной связи, в виде умножения (</a:t>
            </a:r>
            <a:r>
              <a:rPr lang="en-US" dirty="0"/>
              <a:t>MUL)</a:t>
            </a:r>
            <a:r>
              <a:rPr lang="ru-RU" dirty="0"/>
              <a:t> байтов на коэффициенты (148, 32, 133, 16, 194, 192, 1, 251, 1, 192, 194, 16, 133, 32, 148, 1),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Линейное преобразование </a:t>
                </a:r>
                <a:r>
                  <a:rPr lang="en-US" dirty="0"/>
                  <a:t>L: 16 </a:t>
                </a:r>
                <a:r>
                  <a:rPr lang="ru-RU" dirty="0"/>
                  <a:t>кратное повторение </a:t>
                </a:r>
                <a:r>
                  <a:rPr lang="en-US" dirty="0"/>
                  <a:t>R</a:t>
                </a:r>
                <a:endParaRPr lang="ru-RU" dirty="0"/>
              </a:p>
              <a:p>
                <a:r>
                  <a:rPr lang="ru-RU" dirty="0"/>
                  <a:t>Генерация раундовых ключей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/>
                  <a:t>– сеть </a:t>
                </a:r>
                <a:r>
                  <a:rPr lang="ru-RU" dirty="0" err="1"/>
                  <a:t>Фейстеля</a:t>
                </a:r>
                <a:r>
                  <a:rPr lang="ru-RU" dirty="0"/>
                  <a:t> с использованием функции </a:t>
                </a:r>
                <a:r>
                  <a:rPr lang="en-US" dirty="0"/>
                  <a:t>F</a:t>
                </a:r>
                <a:r>
                  <a:rPr lang="ru-RU" dirty="0"/>
                  <a:t>, в виде итерации </a:t>
                </a:r>
                <a:r>
                  <a:rPr lang="en-US" dirty="0"/>
                  <a:t>SP </a:t>
                </a:r>
                <a:r>
                  <a:rPr lang="ru-RU" dirty="0"/>
                  <a:t>сети.</a:t>
                </a:r>
              </a:p>
              <a:p>
                <a:r>
                  <a:rPr lang="ru-RU" dirty="0"/>
                  <a:t>Ключ разбивается 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затем для получения следующего раундового ключа выполняется 8 итераций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/>
                  <a:t>- константы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– 10 итераций </a:t>
            </a:r>
            <a:r>
              <a:rPr lang="en-US" dirty="0"/>
              <a:t>SP </a:t>
            </a:r>
            <a:r>
              <a:rPr lang="ru-RU" dirty="0"/>
              <a:t>сети (функций </a:t>
            </a:r>
            <a:r>
              <a:rPr lang="en-US" dirty="0"/>
              <a:t>S, L) </a:t>
            </a:r>
            <a:r>
              <a:rPr lang="ru-RU" dirty="0"/>
              <a:t>и сложения с раундовым ключом.</a:t>
            </a:r>
          </a:p>
          <a:p>
            <a:r>
              <a:rPr lang="ru-RU" dirty="0" err="1"/>
              <a:t>Расшифрование</a:t>
            </a:r>
            <a:r>
              <a:rPr lang="ru-RU" dirty="0"/>
              <a:t> – обратный порядок ключей и преобразований.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1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09441" y="4643753"/>
            <a:ext cx="948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4 - </a:t>
            </a:r>
            <a:r>
              <a:rPr lang="ru-RU" sz="2400" dirty="0"/>
              <a:t>Отличия адаптивной от неадаптивной версии игры на стойкость </a:t>
            </a:r>
            <a:r>
              <a:rPr lang="en-US" sz="2400" dirty="0"/>
              <a:t>PRP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6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Схема </a:t>
            </a:r>
            <a:r>
              <a:rPr lang="en-US" sz="2600" dirty="0"/>
              <a:t>OFB </a:t>
            </a:r>
            <a:r>
              <a:rPr lang="ru-RU" sz="2600" dirty="0"/>
              <a:t>блочного шифрования, </a:t>
            </a:r>
            <a:r>
              <a:rPr lang="ru-RU" sz="2600"/>
              <a:t>нарисовать картинку.</a:t>
            </a:r>
            <a:endParaRPr lang="ru-RU" sz="2600" dirty="0"/>
          </a:p>
        </p:txBody>
      </p:sp>
      <p:sp>
        <p:nvSpPr>
          <p:cNvPr id="20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</p:spTree>
    <p:extLst>
      <p:ext uri="{BB962C8B-B14F-4D97-AF65-F5344CB8AC3E}">
        <p14:creationId xmlns:p14="http://schemas.microsoft.com/office/powerpoint/2010/main" val="5416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key  k</a:t>
            </a: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>
                <a:latin typeface="+mn-lt"/>
              </a:rPr>
              <a:t>k</a:t>
            </a:r>
            <a:r>
              <a:rPr lang="en-US" sz="2000" baseline="-25000" dirty="0" err="1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</a:t>
            </a:r>
            <a:r>
              <a:rPr lang="en-US" dirty="0" err="1">
                <a:latin typeface="+mn-lt"/>
              </a:rPr>
              <a:t>k</a:t>
            </a:r>
            <a:r>
              <a:rPr lang="en-US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ru-RU" dirty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сеть </a:t>
            </a:r>
            <a:r>
              <a:rPr lang="ru-RU" dirty="0" err="1"/>
              <a:t>Фейстеля</a:t>
            </a:r>
            <a:r>
              <a:rPr lang="ru-RU" dirty="0"/>
              <a:t> есть линейный двухблочный регистр сдвига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5.1 </a:t>
                </a:r>
                <a:r>
                  <a:rPr lang="ru-RU" dirty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сеть </a:t>
                </a:r>
                <a:r>
                  <a:rPr lang="ru-RU" dirty="0" err="1"/>
                  <a:t>Фейстеля</a:t>
                </a:r>
                <a:r>
                  <a:rPr lang="ru-RU" dirty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Обратное преобразование сети </a:t>
                </a:r>
                <a:r>
                  <a:rPr lang="ru-RU" dirty="0" err="1"/>
                  <a:t>Фейстеля</a:t>
                </a:r>
                <a:r>
                  <a:rPr lang="ru-RU" dirty="0"/>
                  <a:t> – сеть </a:t>
                </a:r>
                <a:r>
                  <a:rPr lang="ru-RU" dirty="0" err="1"/>
                  <a:t>Фейстеля</a:t>
                </a:r>
                <a:r>
                  <a:rPr lang="ru-RU" dirty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3139</TotalTime>
  <Words>1254</Words>
  <Application>Microsoft Office PowerPoint</Application>
  <PresentationFormat>Широкоэкранный</PresentationFormat>
  <Paragraphs>196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Блочные шифры</vt:lpstr>
      <vt:lpstr>Тест.</vt:lpstr>
      <vt:lpstr>Тест.</vt:lpstr>
      <vt:lpstr>TIME 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AES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Презентация PowerPoint</vt:lpstr>
      <vt:lpstr>Тест.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752</cp:revision>
  <dcterms:created xsi:type="dcterms:W3CDTF">2018-08-24T12:25:18Z</dcterms:created>
  <dcterms:modified xsi:type="dcterms:W3CDTF">2025-10-08T10:01:13Z</dcterms:modified>
</cp:coreProperties>
</file>