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Псевдослучайные функции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</a:t>
            </a:r>
            <a:r>
              <a:rPr lang="en-US" dirty="0"/>
              <a:t>2025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90A53-3465-4F78-AE70-CDEDA67D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340" y="4328906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противник в игре на различимость случайных функций и случайных подстановок. Тогда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6.1.1.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противник в игре на различимость случайных функций и случайных подстановок. Тогда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# </a:t>
                </a:r>
                <a:r>
                  <a:rPr lang="ru-RU" dirty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6.1.1.1.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>
                    <a:solidFill>
                      <a:srgbClr val="00B050"/>
                    </a:solidFill>
                  </a:rPr>
                  <a:t> </a:t>
                </a:r>
                <a:r>
                  <a:rPr lang="ru-RU" dirty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%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6.1.1.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противник в игре на различимость случайных функций и случайных подстановок. Тогда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различимость </a:t>
                </a:r>
                <a:r>
                  <a:rPr lang="en-US" dirty="0"/>
                  <a:t>RP </a:t>
                </a:r>
                <a:r>
                  <a:rPr lang="ru-RU" dirty="0"/>
                  <a:t>и </a:t>
                </a:r>
                <a:r>
                  <a:rPr lang="en-US" dirty="0"/>
                  <a:t>RF</a:t>
                </a:r>
                <a:r>
                  <a:rPr lang="ru-RU" dirty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событие того,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пара ответов оракула совпала).</a:t>
                </a:r>
                <a:r>
                  <a:rPr lang="en-US" dirty="0"/>
                  <a:t> </a:t>
                </a:r>
                <a:r>
                  <a:rPr lang="ru-RU" dirty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число таких пар</a:t>
                </a:r>
                <a:r>
                  <a:rPr lang="en-US" dirty="0"/>
                  <a:t> </a:t>
                </a:r>
                <a:r>
                  <a:rPr lang="ru-RU" dirty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#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стойкая </a:t>
                </a:r>
                <a:r>
                  <a:rPr lang="en-US" b="0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/>
                  <a:t>. Пусть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  </a:t>
                </a:r>
              </a:p>
              <a:p>
                <a:pPr marL="0" indent="0">
                  <a:buNone/>
                </a:pPr>
                <a:r>
                  <a:rPr lang="ru-RU" dirty="0"/>
                  <a:t>Рассмотрим игру с тремя экспериментами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различимость </a:t>
            </a:r>
            <a:r>
              <a:rPr lang="en-US" dirty="0"/>
              <a:t>RF, RP </a:t>
            </a:r>
            <a:r>
              <a:rPr lang="ru-RU" dirty="0"/>
              <a:t>и </a:t>
            </a:r>
            <a:r>
              <a:rPr lang="en-US" dirty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PRG </a:t>
            </a:r>
            <a:r>
              <a:rPr lang="ru-RU" dirty="0"/>
              <a:t>из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b="1" dirty="0"/>
                  <a:t>различные</a:t>
                </a:r>
                <a:r>
                  <a:rPr lang="ru-RU" dirty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r>
                  <a:rPr lang="en-US" dirty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Теорема 6.</a:t>
                </a:r>
                <a:r>
                  <a:rPr lang="en-US" b="1" dirty="0"/>
                  <a:t>2.</a:t>
                </a:r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</a:t>
                </a:r>
                <a:r>
                  <a:rPr lang="ru-RU" dirty="0"/>
                  <a:t>, то </a:t>
                </a:r>
                <a:r>
                  <a:rPr lang="en-US" i="1" dirty="0"/>
                  <a:t>G</a:t>
                </a:r>
                <a:r>
                  <a:rPr lang="en-US" dirty="0"/>
                  <a:t> </a:t>
                </a:r>
                <a:r>
                  <a:rPr lang="ru-RU" dirty="0"/>
                  <a:t>стойкая </a:t>
                </a:r>
                <a:r>
                  <a:rPr lang="en-US" dirty="0"/>
                  <a:t>PRG</a:t>
                </a:r>
                <a:r>
                  <a:rPr lang="ru-RU" dirty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на стойкость </a:t>
                </a:r>
                <a:r>
                  <a:rPr lang="en-US" dirty="0"/>
                  <a:t>PRG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Идея</a:t>
                </a:r>
                <a:r>
                  <a:rPr lang="en-US" dirty="0"/>
                  <a:t>: </a:t>
                </a:r>
                <a:r>
                  <a:rPr lang="ru-RU" dirty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r>
              <a:rPr lang="ru-RU" dirty="0"/>
              <a:t>, вспомним 2 теоремы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/>
                  <a:t>Теорема 2.4.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стойкий генератор (</a:t>
                </a:r>
                <a:r>
                  <a:rPr lang="en-US" dirty="0"/>
                  <a:t>PRG)</a:t>
                </a:r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PRG (</a:t>
                </a:r>
                <a:r>
                  <a:rPr lang="ru-RU" dirty="0"/>
                  <a:t>различимость)</a:t>
                </a:r>
                <a:r>
                  <a:rPr lang="en-US" dirty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двоичное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Полученный шифр называется </a:t>
                </a:r>
                <a:r>
                  <a:rPr lang="ru-RU" b="1" dirty="0"/>
                  <a:t>детерминированным </a:t>
                </a:r>
                <a:r>
                  <a:rPr lang="en-US" b="1" dirty="0"/>
                  <a:t>CTR </a:t>
                </a:r>
                <a:r>
                  <a:rPr lang="ru-RU" b="1" dirty="0"/>
                  <a:t>режимом </a:t>
                </a:r>
                <a:r>
                  <a:rPr lang="ru-RU" dirty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6.2 </a:t>
                </a:r>
                <a:r>
                  <a:rPr lang="ru-RU" dirty="0"/>
                  <a:t>позволяет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стойкий</a:t>
                </a:r>
                <a:r>
                  <a:rPr lang="en-US" dirty="0"/>
                  <a:t> </a:t>
                </a:r>
                <a:r>
                  <a:rPr lang="ru-RU" dirty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По </a:t>
                </a:r>
                <a:r>
                  <a:rPr lang="ru-RU" b="1" dirty="0"/>
                  <a:t>Теореме 6.1 </a:t>
                </a:r>
                <a:r>
                  <a:rPr lang="ru-RU" dirty="0"/>
                  <a:t>функция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является стойкой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Используя </a:t>
                </a:r>
                <a:r>
                  <a:rPr lang="ru-RU" b="1" dirty="0"/>
                  <a:t>Теорему 6.2 </a:t>
                </a:r>
                <a:r>
                  <a:rPr lang="ru-RU" dirty="0"/>
                  <a:t>получаем стойкий </a:t>
                </a:r>
                <a:r>
                  <a:rPr lang="en-US" dirty="0"/>
                  <a:t>PRG</a:t>
                </a:r>
                <a:r>
                  <a:rPr lang="ru-RU" dirty="0"/>
                  <a:t>, и используя </a:t>
                </a:r>
                <a:r>
                  <a:rPr lang="ru-RU" b="1" dirty="0"/>
                  <a:t>Теорему 2.4 </a:t>
                </a:r>
                <a:r>
                  <a:rPr lang="ru-RU" dirty="0"/>
                  <a:t>(стойкий генератор даёт семантически стойкий поточный шифр) получаем семантически стойкий шифр.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</a:t>
            </a:r>
            <a:r>
              <a:rPr lang="ru-RU" dirty="0"/>
              <a:t>и </a:t>
            </a:r>
            <a:r>
              <a:rPr lang="en-US" dirty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ru-RU" dirty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</a:t>
                </a:r>
                <a:r>
                  <a:rPr lang="ru-RU" b="1" dirty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>
                    <a:sym typeface="Symbol" pitchFamily="18" charset="2"/>
                  </a:rPr>
                  <a:t>PRF)</a:t>
                </a:r>
                <a:r>
                  <a:rPr lang="ru-RU" dirty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ru-RU" dirty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</a:t>
                </a:r>
                <a:r>
                  <a:rPr lang="ru-RU" b="1" dirty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>
                    <a:sym typeface="Symbol" pitchFamily="18" charset="2"/>
                  </a:rPr>
                  <a:t>PRP)</a:t>
                </a:r>
                <a:r>
                  <a:rPr lang="ru-RU" dirty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подстановка.</a:t>
                </a: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6.3.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противников в игре на стойкость блочного шифра (стойкость </a:t>
                </a:r>
                <a:r>
                  <a:rPr lang="en-US" dirty="0"/>
                  <a:t>PRP</a:t>
                </a:r>
                <a:r>
                  <a:rPr lang="ru-RU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Используя </a:t>
                </a:r>
                <a:r>
                  <a:rPr lang="ru-RU" b="1" dirty="0"/>
                  <a:t>Теорему 6.1 </a:t>
                </a:r>
                <a:r>
                  <a:rPr lang="ru-RU" dirty="0"/>
                  <a:t>получаем </a:t>
                </a:r>
                <a:r>
                  <a:rPr lang="en-US" dirty="0"/>
                  <a:t>PRF</a:t>
                </a:r>
                <a:r>
                  <a:rPr lang="ru-RU" dirty="0"/>
                  <a:t> из </a:t>
                </a:r>
                <a:r>
                  <a:rPr lang="en-US" dirty="0"/>
                  <a:t>PRP</a:t>
                </a:r>
                <a:r>
                  <a:rPr lang="ru-RU" dirty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, используя </a:t>
                </a:r>
                <a:r>
                  <a:rPr lang="ru-RU" b="1" dirty="0"/>
                  <a:t>Теорему 6.3 </a:t>
                </a:r>
                <a:r>
                  <a:rPr lang="ru-RU" dirty="0"/>
                  <a:t>получаем </a:t>
                </a:r>
                <a:r>
                  <a:rPr lang="en-US" dirty="0"/>
                  <a:t>PRG </a:t>
                </a:r>
                <a:r>
                  <a:rPr lang="ru-RU" dirty="0"/>
                  <a:t>из </a:t>
                </a:r>
                <a:r>
                  <a:rPr lang="en-US" dirty="0"/>
                  <a:t>PRF</a:t>
                </a:r>
                <a:r>
                  <a:rPr lang="ru-RU" dirty="0"/>
                  <a:t>, используя </a:t>
                </a:r>
                <a:r>
                  <a:rPr lang="ru-RU" b="1" dirty="0"/>
                  <a:t>Теорему 2.4</a:t>
                </a:r>
                <a:r>
                  <a:rPr lang="ru-RU" dirty="0"/>
                  <a:t> получаем семантически стойкий шифр из </a:t>
                </a:r>
                <a:r>
                  <a:rPr lang="en-US" dirty="0"/>
                  <a:t>PRG (</a:t>
                </a:r>
                <a:r>
                  <a:rPr lang="ru-RU" dirty="0"/>
                  <a:t>множитель 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ru-RU" dirty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>
                  <a:solidFill>
                    <a:srgbClr val="00B050"/>
                  </a:solidFill>
                </a:endParaRPr>
              </a:p>
              <a:p>
                <a:r>
                  <a:rPr lang="ru-RU" dirty="0"/>
                  <a:t>Стойкий для сообщений произвольной длины</a:t>
                </a:r>
              </a:p>
              <a:p>
                <a:r>
                  <a:rPr lang="ru-RU" dirty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шифртекст</a:t>
                </a:r>
                <a:r>
                  <a:rPr lang="ru-RU" dirty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/>
                  <a:t>. </a:t>
                </a:r>
                <a:r>
                  <a:rPr lang="ru-RU" dirty="0"/>
                  <a:t>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/>
              <a:t>Семантически стойкие шифры позволяют использовать короткие ключи.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Но мы хотели бы иметь возможность использовать ключи для шифрования множества сообщений.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0288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i="1" dirty="0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02881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шифр. Определим игру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6.4.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идея доказательства</a:t>
                </a:r>
                <a:r>
                  <a:rPr lang="en-US" dirty="0"/>
                  <a:t> </a:t>
                </a:r>
                <a:r>
                  <a:rPr lang="ru-RU" dirty="0"/>
                  <a:t>основана на использовании гибридных игр, аналогично </a:t>
                </a:r>
                <a:r>
                  <a:rPr lang="ru-RU" b="1" dirty="0"/>
                  <a:t>Теореме 3.1. </a:t>
                </a:r>
                <a:r>
                  <a:rPr lang="ru-RU" dirty="0"/>
                  <a:t>В эксперименте 0 игры </a:t>
                </a:r>
                <a:r>
                  <a:rPr lang="en-US" dirty="0"/>
                  <a:t>MSS</a:t>
                </a:r>
                <a:r>
                  <a:rPr lang="ru-RU" dirty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игры </a:t>
                </a:r>
                <a:r>
                  <a:rPr lang="en-US" dirty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75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Описанная ранее семантическая стойкость с использованием множества 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Стойкая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называется стойкой </a:t>
                </a:r>
                <a:r>
                  <a:rPr lang="en-US" dirty="0"/>
                  <a:t>PRF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Является ли одноразово семантически стойкий шифр </a:t>
                </a:r>
                <a:r>
                  <a:rPr lang="ru-RU" dirty="0" err="1"/>
                  <a:t>многоразово</a:t>
                </a:r>
                <a:r>
                  <a:rPr lang="ru-RU" dirty="0"/>
                  <a:t> семантически стойким?</a:t>
                </a:r>
              </a:p>
              <a:p>
                <a:pPr lvl="1"/>
                <a:r>
                  <a:rPr lang="ru-RU" dirty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/>
                  <a:t>Нужно новое определение - необходим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/>
                  <a:t>Поточный поточные шифры не подходят, как видели ранее. Не подойдут и любые </a:t>
                </a:r>
                <a:r>
                  <a:rPr lang="ru-RU" b="1" dirty="0"/>
                  <a:t>детерминированные </a:t>
                </a:r>
                <a:r>
                  <a:rPr lang="ru-RU" dirty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по их </a:t>
                </a:r>
                <a:r>
                  <a:rPr lang="ru-RU" dirty="0" err="1"/>
                  <a:t>шифртекстам</a:t>
                </a:r>
                <a:r>
                  <a:rPr lang="ru-RU" dirty="0"/>
                  <a:t>.</a:t>
                </a:r>
              </a:p>
              <a:p>
                <a:pPr marL="177800" lvl="1" indent="-177800"/>
                <a:r>
                  <a:rPr lang="ru-RU" dirty="0"/>
                  <a:t>Следовательно, шифр должен быть </a:t>
                </a:r>
                <a:r>
                  <a:rPr lang="ru-RU" b="1" dirty="0"/>
                  <a:t>вероятностным</a:t>
                </a:r>
                <a:r>
                  <a:rPr lang="ru-RU" dirty="0"/>
                  <a:t>, т.е. дающим разные </a:t>
                </a:r>
                <a:r>
                  <a:rPr lang="ru-RU" dirty="0" err="1"/>
                  <a:t>шифртексты</a:t>
                </a:r>
                <a:r>
                  <a:rPr lang="ru-RU" dirty="0"/>
                  <a:t> на фиксированном ключе для указанного сообщения. Это </a:t>
                </a:r>
                <a:r>
                  <a:rPr lang="ru-RU" b="1" dirty="0"/>
                  <a:t>необходимое</a:t>
                </a:r>
                <a:r>
                  <a:rPr lang="ru-RU" dirty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CPA</a:t>
            </a:r>
            <a:r>
              <a:rPr lang="ru-RU" dirty="0"/>
              <a:t> (атака по выбранному открытому тексту, атака по парам открытый текст – </a:t>
            </a:r>
            <a:r>
              <a:rPr lang="ru-RU" dirty="0" err="1"/>
              <a:t>шифртекст</a:t>
            </a:r>
            <a:r>
              <a:rPr lang="ru-RU" dirty="0"/>
              <a:t>).</a:t>
            </a:r>
          </a:p>
          <a:p>
            <a:r>
              <a:rPr lang="ru-RU" dirty="0"/>
              <a:t>Возможности противника – получить </a:t>
            </a:r>
            <a:r>
              <a:rPr lang="ru-RU" dirty="0" err="1"/>
              <a:t>шифртексты</a:t>
            </a:r>
            <a:r>
              <a:rPr lang="ru-RU" dirty="0"/>
              <a:t> для произвольных открытых текстов при фиксированном ключе.</a:t>
            </a:r>
          </a:p>
          <a:p>
            <a:r>
              <a:rPr lang="ru-RU" dirty="0"/>
              <a:t>Цель противника – атака на семантическую стойкость.</a:t>
            </a:r>
          </a:p>
          <a:p>
            <a:r>
              <a:rPr lang="ru-RU" dirty="0"/>
              <a:t>Рассмотрим игру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2867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стойким к атаке по выбранным открытым текстам (</a:t>
                </a:r>
                <a:r>
                  <a:rPr lang="en-US" dirty="0"/>
                  <a:t>CPA </a:t>
                </a:r>
                <a:r>
                  <a:rPr lang="ru-RU" dirty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=1..</a:t>
            </a:r>
            <a:r>
              <a:rPr lang="en-US" i="1" dirty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/>
              <a:t>Детерминированные шифры не </a:t>
            </a:r>
            <a:r>
              <a:rPr lang="en-US" dirty="0"/>
              <a:t>CPA </a:t>
            </a:r>
            <a:r>
              <a:rPr lang="ru-RU" dirty="0"/>
              <a:t>стойкие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7"/>
            <a:ext cx="3733800" cy="500064"/>
            <a:chOff x="1776" y="1990"/>
            <a:chExt cx="2352" cy="42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blipFill>
                  <a:blip r:embed="rId6"/>
                  <a:stretch>
                    <a:fillRect t="-7576" r="-307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4"/>
            <a:ext cx="3733800" cy="475061"/>
            <a:chOff x="1776" y="2011"/>
            <a:chExt cx="2352" cy="399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blipFill>
                  <a:blip r:embed="rId9"/>
                  <a:stretch>
                    <a:fillRect t="-7576" r="-3475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=1..</a:t>
            </a:r>
            <a:r>
              <a:rPr lang="en-US" i="1" dirty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показано ранее, для </a:t>
            </a:r>
            <a:r>
              <a:rPr lang="en-US" dirty="0"/>
              <a:t>CPA </a:t>
            </a:r>
            <a:r>
              <a:rPr lang="ru-RU" dirty="0"/>
              <a:t>стойкости необходима «рандомизация» </a:t>
            </a:r>
            <a:r>
              <a:rPr lang="ru-RU" dirty="0" err="1"/>
              <a:t>шифртекстов</a:t>
            </a:r>
            <a:endParaRPr lang="ru-RU" dirty="0"/>
          </a:p>
          <a:p>
            <a:r>
              <a:rPr lang="ru-RU" dirty="0"/>
              <a:t>Подход 1 – рандомизация функции </a:t>
            </a:r>
            <a:r>
              <a:rPr lang="ru-RU" dirty="0" err="1"/>
              <a:t>зашифрования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1"/>
            <a:r>
              <a:rPr lang="ru-RU" dirty="0" err="1"/>
              <a:t>Зашифрование</a:t>
            </a:r>
            <a:r>
              <a:rPr lang="ru-RU" dirty="0"/>
              <a:t> одного и того же сообщения даст разные </a:t>
            </a:r>
            <a:r>
              <a:rPr lang="ru-RU" dirty="0" err="1"/>
              <a:t>шифртексты</a:t>
            </a:r>
            <a:endParaRPr lang="ru-RU" dirty="0"/>
          </a:p>
          <a:p>
            <a:pPr lvl="1"/>
            <a:r>
              <a:rPr lang="ru-RU" dirty="0"/>
              <a:t>Необходим внешний источник энтропии</a:t>
            </a:r>
          </a:p>
          <a:p>
            <a:pPr lvl="1"/>
            <a:r>
              <a:rPr lang="ru-RU" dirty="0" err="1"/>
              <a:t>Шифртексты</a:t>
            </a:r>
            <a:r>
              <a:rPr lang="ru-RU" dirty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</a:t>
              </a:r>
              <a:r>
                <a:rPr lang="en-US" sz="2400" baseline="-25000" dirty="0"/>
                <a:t>0</a:t>
              </a:r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</a:t>
              </a:r>
              <a:r>
                <a:rPr lang="en-US" sz="2400" baseline="-25000" dirty="0"/>
                <a:t>0</a:t>
              </a:r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Подход 2 – использование уникальных, неповторяющихся величин (</a:t>
                </a:r>
                <a:r>
                  <a:rPr lang="en-US" dirty="0"/>
                  <a:t>nonce)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/>
                  <a:t>Nonce </a:t>
                </a:r>
                <a:r>
                  <a:rPr lang="ru-RU" dirty="0"/>
                  <a:t>должна быть уникально для каждого сообщения, пара </a:t>
                </a:r>
                <a:r>
                  <a:rPr lang="en-US" dirty="0"/>
                  <a:t>(nonce, key)</a:t>
                </a:r>
                <a:r>
                  <a:rPr lang="ru-RU" dirty="0"/>
                  <a:t> не должна повторяться при жизни ключа.</a:t>
                </a:r>
              </a:p>
              <a:p>
                <a:r>
                  <a:rPr lang="ru-RU" dirty="0"/>
                  <a:t>В качестве </a:t>
                </a:r>
                <a:r>
                  <a:rPr lang="en-US" dirty="0"/>
                  <a:t>nonce </a:t>
                </a:r>
                <a:r>
                  <a:rPr lang="ru-RU" dirty="0"/>
                  <a:t>можно использовать счётчик или случайные величины</a:t>
                </a:r>
              </a:p>
              <a:p>
                <a:r>
                  <a:rPr lang="en-US" dirty="0"/>
                  <a:t>Nonce </a:t>
                </a:r>
                <a:r>
                  <a:rPr lang="ru-RU" dirty="0"/>
                  <a:t>может не пересылаться в явном виде, обе стороны могут синхронно обновлять её независимо.</a:t>
                </a:r>
                <a:endParaRPr lang="en-US" dirty="0"/>
              </a:p>
              <a:p>
                <a:r>
                  <a:rPr lang="ru-RU" dirty="0"/>
                  <a:t>Не любое использование </a:t>
                </a:r>
                <a:r>
                  <a:rPr lang="en-US" dirty="0"/>
                  <a:t>nonce </a:t>
                </a:r>
                <a:r>
                  <a:rPr lang="ru-RU" dirty="0"/>
                  <a:t>даёт стойкие схемы!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Стойкая </a:t>
            </a:r>
            <a:r>
              <a:rPr lang="en-US" dirty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называется стойкой </a:t>
                </a:r>
                <a:r>
                  <a:rPr lang="en-US" dirty="0"/>
                  <a:t>PRP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PRP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Является ли </a:t>
            </a:r>
            <a:r>
              <a:rPr lang="en-US" dirty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Является ли любая </a:t>
                </a:r>
                <a:r>
                  <a:rPr lang="en-US" dirty="0"/>
                  <a:t>PRP </a:t>
                </a:r>
                <a:r>
                  <a:rPr lang="ru-RU" dirty="0"/>
                  <a:t>также </a:t>
                </a:r>
                <a:r>
                  <a:rPr lang="en-US" dirty="0"/>
                  <a:t>PRF?</a:t>
                </a:r>
              </a:p>
              <a:p>
                <a:pPr lvl="1"/>
                <a:r>
                  <a:rPr lang="ru-RU" dirty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/>
              </a:p>
              <a:p>
                <a:r>
                  <a:rPr lang="ru-RU" dirty="0"/>
                  <a:t>Является ли любая стойкая </a:t>
                </a:r>
                <a:r>
                  <a:rPr lang="en-US" dirty="0"/>
                  <a:t>PRP </a:t>
                </a:r>
                <a:r>
                  <a:rPr lang="ru-RU" dirty="0"/>
                  <a:t>стойкой </a:t>
                </a:r>
                <a:r>
                  <a:rPr lang="en-US" dirty="0"/>
                  <a:t>PRF?</a:t>
                </a:r>
                <a:endParaRPr lang="ru-RU" dirty="0"/>
              </a:p>
              <a:p>
                <a:pPr lvl="1"/>
                <a:r>
                  <a:rPr lang="ru-RU" dirty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Является ли </a:t>
            </a:r>
            <a:r>
              <a:rPr lang="en-US" dirty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/>
                  <a:t>Рассмотрим игру на </a:t>
                </a:r>
                <a:r>
                  <a:rPr lang="en-US" dirty="0"/>
                  <a:t>PRF.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/>
                  <a:t>X</a:t>
                </a:r>
                <a:r>
                  <a:rPr lang="ru-RU" dirty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Вероятность случайной функции </a:t>
            </a:r>
            <a:r>
              <a:rPr lang="ru-RU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 rotWithShape="0"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/>
                </a:p>
                <a:p>
                  <a:r>
                    <a:rPr lang="en-US" sz="2000" dirty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698874" y="2929812"/>
            <a:ext cx="1083662" cy="3201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196015" y="2578655"/>
            <a:ext cx="1157784" cy="3201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67432" y="6316463"/>
            <a:ext cx="5307472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Является ли </a:t>
            </a:r>
            <a:r>
              <a:rPr lang="en-US" dirty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1113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:r>
                  <a:rPr lang="ru-RU" dirty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Следовательно для стойкости </a:t>
                </a:r>
                <a:r>
                  <a:rPr lang="en-US" dirty="0"/>
                  <a:t>PRP </a:t>
                </a:r>
                <a:r>
                  <a:rPr lang="ru-RU" dirty="0"/>
                  <a:t>как </a:t>
                </a:r>
                <a:r>
                  <a:rPr lang="en-US" dirty="0"/>
                  <a:t>PRF </a:t>
                </a:r>
                <a:r>
                  <a:rPr lang="ru-RU" dirty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была </a:t>
                </a:r>
                <a:r>
                  <a:rPr lang="ru-RU" dirty="0" err="1"/>
                  <a:t>сверх-полиномиальной</a:t>
                </a:r>
                <a:r>
                  <a:rPr lang="ru-RU" dirty="0"/>
                  <a:t>.</a:t>
                </a:r>
                <a:endParaRPr lang="en-US" dirty="0"/>
              </a:p>
              <a:p>
                <a:pPr marL="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1113" cy="4351338"/>
              </a:xfrm>
              <a:blipFill>
                <a:blip r:embed="rId2"/>
                <a:stretch>
                  <a:fillRect l="-87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 rotWithShape="0"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4777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4777655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/>
                </a:p>
                <a:p>
                  <a:r>
                    <a:rPr lang="en-US" sz="2000" dirty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См. парадокс дней рождений</a:t>
            </a:r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стойкая </a:t>
                </a:r>
                <a:r>
                  <a:rPr lang="en-US" b="0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/>
                  <a:t>. Пусть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/>
                  <a:t> Необходима вспомогательная теорема. Сформулируем игру для неё.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3582</Words>
  <Application>Microsoft Office PowerPoint</Application>
  <PresentationFormat>Широкоэкранный</PresentationFormat>
  <Paragraphs>412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864</cp:revision>
  <dcterms:created xsi:type="dcterms:W3CDTF">2018-08-24T12:25:18Z</dcterms:created>
  <dcterms:modified xsi:type="dcterms:W3CDTF">2025-10-16T17:01:15Z</dcterms:modified>
</cp:coreProperties>
</file>