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7"/>
  </p:notesMasterIdLst>
  <p:sldIdLst>
    <p:sldId id="322" r:id="rId2"/>
    <p:sldId id="334" r:id="rId3"/>
    <p:sldId id="332" r:id="rId4"/>
    <p:sldId id="333" r:id="rId5"/>
    <p:sldId id="327" r:id="rId6"/>
    <p:sldId id="328" r:id="rId7"/>
    <p:sldId id="323" r:id="rId8"/>
    <p:sldId id="324" r:id="rId9"/>
    <p:sldId id="325" r:id="rId10"/>
    <p:sldId id="326" r:id="rId11"/>
    <p:sldId id="299" r:id="rId12"/>
    <p:sldId id="298" r:id="rId13"/>
    <p:sldId id="300" r:id="rId14"/>
    <p:sldId id="301" r:id="rId15"/>
    <p:sldId id="303" r:id="rId16"/>
    <p:sldId id="329" r:id="rId17"/>
    <p:sldId id="330" r:id="rId18"/>
    <p:sldId id="307" r:id="rId19"/>
    <p:sldId id="308" r:id="rId20"/>
    <p:sldId id="306" r:id="rId21"/>
    <p:sldId id="309" r:id="rId22"/>
    <p:sldId id="265" r:id="rId23"/>
    <p:sldId id="310" r:id="rId24"/>
    <p:sldId id="312" r:id="rId25"/>
    <p:sldId id="313" r:id="rId26"/>
    <p:sldId id="302" r:id="rId27"/>
    <p:sldId id="314" r:id="rId28"/>
    <p:sldId id="315" r:id="rId29"/>
    <p:sldId id="304" r:id="rId30"/>
    <p:sldId id="316" r:id="rId31"/>
    <p:sldId id="317" r:id="rId32"/>
    <p:sldId id="318" r:id="rId33"/>
    <p:sldId id="319" r:id="rId34"/>
    <p:sldId id="320" r:id="rId35"/>
    <p:sldId id="321" r:id="rId3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1F0A6B2F-72A2-4B80-9CCA-8781ED2C4189}">
          <p14:sldIdLst>
            <p14:sldId id="322"/>
            <p14:sldId id="334"/>
            <p14:sldId id="332"/>
            <p14:sldId id="333"/>
          </p14:sldIdLst>
        </p14:section>
        <p14:section name="flashback" id="{F6B5557B-2A93-4918-934F-99327DC43D12}">
          <p14:sldIdLst>
            <p14:sldId id="327"/>
            <p14:sldId id="328"/>
          </p14:sldIdLst>
        </p14:section>
        <p14:section name="Вычислимые шифры и семантческая стойкость" id="{F636B4C9-9F35-405A-B7EC-ED6DD80C5AFF}">
          <p14:sldIdLst>
            <p14:sldId id="323"/>
            <p14:sldId id="324"/>
            <p14:sldId id="325"/>
            <p14:sldId id="326"/>
            <p14:sldId id="299"/>
            <p14:sldId id="298"/>
            <p14:sldId id="300"/>
            <p14:sldId id="301"/>
            <p14:sldId id="303"/>
            <p14:sldId id="329"/>
            <p14:sldId id="330"/>
            <p14:sldId id="307"/>
            <p14:sldId id="308"/>
            <p14:sldId id="306"/>
            <p14:sldId id="309"/>
            <p14:sldId id="265"/>
            <p14:sldId id="310"/>
            <p14:sldId id="312"/>
            <p14:sldId id="313"/>
            <p14:sldId id="302"/>
            <p14:sldId id="314"/>
            <p14:sldId id="315"/>
            <p14:sldId id="304"/>
            <p14:sldId id="316"/>
            <p14:sldId id="317"/>
            <p14:sldId id="318"/>
            <p14:sldId id="319"/>
            <p14:sldId id="320"/>
          </p14:sldIdLst>
        </p14:section>
        <p14:section name="Выводы" id="{DBB8A91A-3157-4835-9428-3543E107E76C}">
          <p14:sldIdLst>
            <p14:sldId id="32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55" autoAdjust="0"/>
    <p:restoredTop sz="94664" autoAdjust="0"/>
  </p:normalViewPr>
  <p:slideViewPr>
    <p:cSldViewPr snapToGrid="0">
      <p:cViewPr varScale="1">
        <p:scale>
          <a:sx n="84" d="100"/>
          <a:sy n="84" d="100"/>
        </p:scale>
        <p:origin x="540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2280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A08D16-15DC-4E25-BDC3-F25146157B16}" type="datetimeFigureOut">
              <a:rPr lang="ru-RU" smtClean="0"/>
              <a:t>15.09.2023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D75760-61D2-4B80-8A8D-A874439CE6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8704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C8293-DB51-454A-BE81-EC8FCB31EBA2}" type="datetime1">
              <a:rPr lang="ru-RU" smtClean="0"/>
              <a:t>15.09.2023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4898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C87B1-1C35-4DBD-BC18-2BC72E776603}" type="datetime1">
              <a:rPr lang="ru-RU" smtClean="0"/>
              <a:t>15.09.2023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1345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4C275-26C0-42CD-9111-9ADE65922AF9}" type="datetime1">
              <a:rPr lang="ru-RU" smtClean="0"/>
              <a:t>15.09.2023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882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9A50B-C350-45F5-8AAB-ADB9E670AF2E}" type="datetime1">
              <a:rPr lang="ru-RU" smtClean="0"/>
              <a:t>15.09.2023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1851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688C9-348F-42F9-B6C0-5990DDE0C5B2}" type="datetime1">
              <a:rPr lang="ru-RU" smtClean="0"/>
              <a:t>15.09.2023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9370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AFD8F-6DD9-4AD3-A505-FDC3F5C5F3F6}" type="datetime1">
              <a:rPr lang="ru-RU" smtClean="0"/>
              <a:t>15.09.2023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7664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51EFE-4D02-45EB-A747-8B6F047B5AA0}" type="datetime1">
              <a:rPr lang="ru-RU" smtClean="0"/>
              <a:t>15.09.2023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5894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A9F34-E5CD-4B8F-AA9E-889C84372B20}" type="datetime1">
              <a:rPr lang="ru-RU" smtClean="0"/>
              <a:t>15.09.2023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8783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24D22-9B29-44A6-8E82-95FC492DEDC1}" type="datetime1">
              <a:rPr lang="ru-RU" smtClean="0"/>
              <a:t>15.09.2023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2422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34F-4441-48A1-BDC0-25EA1022324A}" type="datetime1">
              <a:rPr lang="ru-RU" smtClean="0"/>
              <a:t>15.09.2023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352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FDE79-B627-473B-AE17-4C65BD2495F7}" type="datetime1">
              <a:rPr lang="ru-RU" smtClean="0"/>
              <a:t>15.09.2023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5337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A537A-1B8C-47BA-9BA6-7CE3FAFDA8BE}" type="datetime1">
              <a:rPr lang="ru-RU" smtClean="0"/>
              <a:t>15.09.2023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5759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31.png"/><Relationship Id="rId7" Type="http://schemas.openxmlformats.org/officeDocument/2006/relationships/image" Target="../media/image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421.png"/><Relationship Id="rId4" Type="http://schemas.openxmlformats.org/officeDocument/2006/relationships/image" Target="../media/image4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00.png"/><Relationship Id="rId7" Type="http://schemas.openxmlformats.org/officeDocument/2006/relationships/image" Target="../media/image47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21.png"/><Relationship Id="rId4" Type="http://schemas.openxmlformats.org/officeDocument/2006/relationships/image" Target="../media/image41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401.png"/><Relationship Id="rId7" Type="http://schemas.openxmlformats.org/officeDocument/2006/relationships/image" Target="../media/image48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0.png"/><Relationship Id="rId5" Type="http://schemas.openxmlformats.org/officeDocument/2006/relationships/image" Target="../media/image421.png"/><Relationship Id="rId4" Type="http://schemas.openxmlformats.org/officeDocument/2006/relationships/image" Target="../media/image41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30.png"/><Relationship Id="rId7" Type="http://schemas.openxmlformats.org/officeDocument/2006/relationships/image" Target="../media/image44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0.png"/><Relationship Id="rId5" Type="http://schemas.openxmlformats.org/officeDocument/2006/relationships/image" Target="../media/image410.png"/><Relationship Id="rId4" Type="http://schemas.openxmlformats.org/officeDocument/2006/relationships/image" Target="../media/image401.png"/><Relationship Id="rId9" Type="http://schemas.openxmlformats.org/officeDocument/2006/relationships/image" Target="../media/image71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3" Type="http://schemas.openxmlformats.org/officeDocument/2006/relationships/image" Target="../media/image50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7.png"/><Relationship Id="rId9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500.png"/><Relationship Id="rId7" Type="http://schemas.openxmlformats.org/officeDocument/2006/relationships/image" Target="../media/image5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52.png"/><Relationship Id="rId4" Type="http://schemas.openxmlformats.org/officeDocument/2006/relationships/image" Target="../media/image5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58.png"/><Relationship Id="rId7" Type="http://schemas.openxmlformats.org/officeDocument/2006/relationships/image" Target="../media/image62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5" Type="http://schemas.openxmlformats.org/officeDocument/2006/relationships/image" Target="../media/image17.png"/><Relationship Id="rId4" Type="http://schemas.openxmlformats.org/officeDocument/2006/relationships/image" Target="../media/image6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5" Type="http://schemas.openxmlformats.org/officeDocument/2006/relationships/image" Target="../media/image17.png"/><Relationship Id="rId4" Type="http://schemas.openxmlformats.org/officeDocument/2006/relationships/image" Target="../media/image67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3" Type="http://schemas.openxmlformats.org/officeDocument/2006/relationships/image" Target="../media/image74.png"/><Relationship Id="rId7" Type="http://schemas.openxmlformats.org/officeDocument/2006/relationships/image" Target="../media/image83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.png"/><Relationship Id="rId5" Type="http://schemas.openxmlformats.org/officeDocument/2006/relationships/image" Target="../media/image76.png"/><Relationship Id="rId10" Type="http://schemas.openxmlformats.org/officeDocument/2006/relationships/image" Target="../media/image81.png"/><Relationship Id="rId4" Type="http://schemas.openxmlformats.org/officeDocument/2006/relationships/image" Target="../media/image75.png"/><Relationship Id="rId9" Type="http://schemas.openxmlformats.org/officeDocument/2006/relationships/image" Target="../media/image8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3" Type="http://schemas.openxmlformats.org/officeDocument/2006/relationships/image" Target="../media/image18.png"/><Relationship Id="rId7" Type="http://schemas.openxmlformats.org/officeDocument/2006/relationships/image" Target="../media/image91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5" Type="http://schemas.openxmlformats.org/officeDocument/2006/relationships/image" Target="../media/image89.png"/><Relationship Id="rId10" Type="http://schemas.openxmlformats.org/officeDocument/2006/relationships/image" Target="../media/image94.png"/><Relationship Id="rId4" Type="http://schemas.openxmlformats.org/officeDocument/2006/relationships/image" Target="../media/image88.png"/><Relationship Id="rId9" Type="http://schemas.openxmlformats.org/officeDocument/2006/relationships/image" Target="../media/image93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638785"/>
            <a:ext cx="9144000" cy="3946337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Прикладная </a:t>
            </a:r>
            <a:r>
              <a:rPr lang="ru-RU" dirty="0"/>
              <a:t>К</a:t>
            </a:r>
            <a:r>
              <a:rPr lang="ru-RU" dirty="0" smtClean="0"/>
              <a:t>риптография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ru-RU" dirty="0" smtClean="0"/>
              <a:t>Симметричные криптосистемы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Абсолютная и </a:t>
            </a:r>
            <a:r>
              <a:rPr lang="en-US" dirty="0" smtClean="0"/>
              <a:t>C</a:t>
            </a:r>
            <a:r>
              <a:rPr lang="ru-RU" dirty="0" err="1" smtClean="0"/>
              <a:t>емантическая</a:t>
            </a:r>
            <a:r>
              <a:rPr lang="ru-RU" dirty="0" smtClean="0"/>
              <a:t> стойкость</a:t>
            </a:r>
            <a:r>
              <a:rPr lang="en-US" dirty="0" smtClean="0"/>
              <a:t> (</a:t>
            </a:r>
            <a:r>
              <a:rPr lang="ru-RU" smtClean="0"/>
              <a:t>Акт 2)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5068699"/>
            <a:ext cx="9144000" cy="1655762"/>
          </a:xfrm>
        </p:spPr>
        <p:txBody>
          <a:bodyPr/>
          <a:lstStyle/>
          <a:p>
            <a:r>
              <a:rPr lang="ru-RU" dirty="0" smtClean="0"/>
              <a:t>Макаров Артём </a:t>
            </a:r>
          </a:p>
          <a:p>
            <a:r>
              <a:rPr lang="ru-RU" dirty="0" smtClean="0"/>
              <a:t>МИФИ 2023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33235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Понятие игры на различимость, определения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530725"/>
              </a:xfrm>
            </p:spPr>
            <p:txBody>
              <a:bodyPr>
                <a:normAutofit/>
              </a:bodyPr>
              <a:lstStyle/>
              <a:p>
                <a:r>
                  <a:rPr lang="ru-RU" b="1" dirty="0" smtClean="0"/>
                  <a:t>Входом</a:t>
                </a:r>
                <a:r>
                  <a:rPr lang="ru-RU" dirty="0" smtClean="0"/>
                  <a:t> игры называется</a:t>
                </a:r>
                <a:r>
                  <a:rPr lang="en-US" dirty="0" smtClean="0"/>
                  <a:t> </a:t>
                </a:r>
                <a:r>
                  <a:rPr lang="ru-RU" dirty="0" smtClean="0"/>
                  <a:t>случайное число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ru-RU" dirty="0" smtClean="0"/>
                  <a:t>, неизвестное для атакующего, определяющего эксперимент</a:t>
                </a:r>
              </a:p>
              <a:p>
                <a:r>
                  <a:rPr lang="ru-RU" b="1" dirty="0" smtClean="0"/>
                  <a:t>Экспериментом</a:t>
                </a:r>
                <a:r>
                  <a:rPr lang="ru-RU" dirty="0" smtClean="0"/>
                  <a:t> 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Exp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ru-RU" dirty="0" smtClean="0"/>
                  <a:t>называется «режим» претендента при его общении с атакующим</a:t>
                </a:r>
              </a:p>
              <a:p>
                <a:r>
                  <a:rPr lang="ru-RU" b="1" dirty="0" smtClean="0"/>
                  <a:t>Ход игры </a:t>
                </a:r>
                <a:r>
                  <a:rPr lang="ru-RU" dirty="0" smtClean="0"/>
                  <a:t>– атакующий и претендент обмениваются сообщениями согласно некоторому фиксированному протоколу</a:t>
                </a:r>
              </a:p>
              <a:p>
                <a:r>
                  <a:rPr lang="ru-RU" b="1" dirty="0" smtClean="0"/>
                  <a:t>Цель игры </a:t>
                </a:r>
                <a:r>
                  <a:rPr lang="ru-RU" dirty="0" smtClean="0"/>
                  <a:t>– атакующий пытается различить </a:t>
                </a:r>
                <a:r>
                  <a:rPr lang="ru-RU" smtClean="0"/>
                  <a:t>два эксперимента</a:t>
                </a:r>
                <a:endParaRPr lang="ru-RU" dirty="0" smtClean="0"/>
              </a:p>
              <a:p>
                <a:r>
                  <a:rPr lang="ru-RU" b="1" dirty="0"/>
                  <a:t>Результатом</a:t>
                </a:r>
                <a:r>
                  <a:rPr lang="ru-RU" dirty="0"/>
                  <a:t> игры называется </a:t>
                </a:r>
                <a:r>
                  <a:rPr lang="ru-RU" dirty="0" smtClean="0"/>
                  <a:t>число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∈{0,1}</m:t>
                    </m:r>
                  </m:oMath>
                </a14:m>
                <a:r>
                  <a:rPr lang="ru-RU" dirty="0" smtClean="0"/>
                  <a:t> – выход алгоритма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530725"/>
              </a:xfrm>
              <a:blipFill>
                <a:blip r:embed="rId2"/>
                <a:stretch>
                  <a:fillRect l="-928" t="-201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6265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Игра</a:t>
            </a:r>
            <a:r>
              <a:rPr lang="en-US" dirty="0"/>
              <a:t>: </a:t>
            </a:r>
            <a:r>
              <a:rPr lang="ru-RU" dirty="0" smtClean="0"/>
              <a:t>семантическая стойкость (одноразовое использование ключа)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350731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Для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ru-RU" dirty="0"/>
                  <a:t> - </a:t>
                </a:r>
                <a:r>
                  <a:rPr lang="ru-RU" dirty="0" smtClean="0"/>
                  <a:t>вычислимого шифра </a:t>
                </a:r>
                <a:r>
                  <a:rPr lang="ru-RU" dirty="0"/>
                  <a:t>на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и противника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определим два эксперимента, </a:t>
                </a:r>
                <a:r>
                  <a:rPr lang="en-US" dirty="0" err="1" smtClean="0"/>
                  <a:t>Exp</a:t>
                </a:r>
                <a:r>
                  <a:rPr lang="ru-RU" dirty="0" smtClean="0"/>
                  <a:t>.</a:t>
                </a:r>
                <a:r>
                  <a:rPr lang="en-US" dirty="0" smtClean="0"/>
                  <a:t> 0 </a:t>
                </a:r>
                <a:r>
                  <a:rPr lang="ru-RU" dirty="0" smtClean="0"/>
                  <a:t>и </a:t>
                </a:r>
                <a:r>
                  <a:rPr lang="en-US" dirty="0" err="1" smtClean="0"/>
                  <a:t>Exp</a:t>
                </a:r>
                <a:r>
                  <a:rPr lang="ru-RU" dirty="0" smtClean="0"/>
                  <a:t>.</a:t>
                </a:r>
                <a:r>
                  <a:rPr lang="en-US" dirty="0" smtClean="0"/>
                  <a:t> 1</a:t>
                </a:r>
                <a:r>
                  <a:rPr lang="ru-RU" dirty="0" smtClean="0"/>
                  <a:t> следующим образом</a:t>
                </a:r>
                <a:r>
                  <a:rPr lang="en-US" dirty="0" smtClean="0"/>
                  <a:t>: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350731" cy="4351338"/>
              </a:xfrm>
              <a:blipFill rotWithShape="0">
                <a:blip r:embed="rId2"/>
                <a:stretch>
                  <a:fillRect l="-1061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11</a:t>
            </a:fld>
            <a:endParaRPr lang="ru-RU"/>
          </a:p>
        </p:txBody>
      </p:sp>
      <p:sp>
        <p:nvSpPr>
          <p:cNvPr id="22" name="Rectangle 4"/>
          <p:cNvSpPr>
            <a:spLocks noChangeArrowheads="1"/>
          </p:cNvSpPr>
          <p:nvPr/>
        </p:nvSpPr>
        <p:spPr bwMode="auto">
          <a:xfrm>
            <a:off x="2513676" y="4686055"/>
            <a:ext cx="1295400" cy="118824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 dirty="0" err="1"/>
              <a:t>Chal</a:t>
            </a:r>
            <a:r>
              <a:rPr lang="en-US" dirty="0"/>
              <a:t>.</a:t>
            </a:r>
          </a:p>
        </p:txBody>
      </p:sp>
      <p:sp>
        <p:nvSpPr>
          <p:cNvPr id="23" name="Line 5"/>
          <p:cNvSpPr>
            <a:spLocks noChangeShapeType="1"/>
          </p:cNvSpPr>
          <p:nvPr/>
        </p:nvSpPr>
        <p:spPr bwMode="auto">
          <a:xfrm>
            <a:off x="3123276" y="4171704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 Box 6"/>
              <p:cNvSpPr txBox="1">
                <a:spLocks noChangeArrowheads="1"/>
              </p:cNvSpPr>
              <p:nvPr/>
            </p:nvSpPr>
            <p:spPr bwMode="auto">
              <a:xfrm>
                <a:off x="3094702" y="4038353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4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94702" y="4038353"/>
                <a:ext cx="42704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7"/>
              <p:cNvSpPr>
                <a:spLocks noChangeArrowheads="1"/>
              </p:cNvSpPr>
              <p:nvPr/>
            </p:nvSpPr>
            <p:spPr bwMode="auto">
              <a:xfrm>
                <a:off x="7695276" y="4686055"/>
                <a:ext cx="1295400" cy="11882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5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95276" y="4686055"/>
                <a:ext cx="1295400" cy="1188244"/>
              </a:xfrm>
              <a:prstGeom prst="rect">
                <a:avLst/>
              </a:prstGeom>
              <a:blipFill>
                <a:blip r:embed="rId4"/>
                <a:stretch>
                  <a:fillRect t="-2538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 21"/>
          <p:cNvGrpSpPr>
            <a:grpSpLocks/>
          </p:cNvGrpSpPr>
          <p:nvPr/>
        </p:nvGrpSpPr>
        <p:grpSpPr bwMode="auto">
          <a:xfrm>
            <a:off x="3885276" y="4769398"/>
            <a:ext cx="3810000" cy="403622"/>
            <a:chOff x="1776" y="1783"/>
            <a:chExt cx="2400" cy="339"/>
          </a:xfrm>
        </p:grpSpPr>
        <p:sp>
          <p:nvSpPr>
            <p:cNvPr id="27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968" y="1783"/>
                  <a:ext cx="213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7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968" y="1783"/>
                  <a:ext cx="2134" cy="336"/>
                </a:xfrm>
                <a:prstGeom prst="rect">
                  <a:avLst/>
                </a:prstGeom>
                <a:blipFill>
                  <a:blip r:embed="rId5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9" name="Rectangle 18"/>
          <p:cNvSpPr>
            <a:spLocks noChangeArrowheads="1"/>
          </p:cNvSpPr>
          <p:nvPr/>
        </p:nvSpPr>
        <p:spPr bwMode="auto">
          <a:xfrm>
            <a:off x="1873916" y="4457454"/>
            <a:ext cx="7924800" cy="158829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 Box 13"/>
              <p:cNvSpPr txBox="1">
                <a:spLocks noChangeArrowheads="1"/>
              </p:cNvSpPr>
              <p:nvPr/>
            </p:nvSpPr>
            <p:spPr bwMode="auto">
              <a:xfrm>
                <a:off x="2845071" y="5040037"/>
                <a:ext cx="632609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i="1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30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45071" y="5040037"/>
                <a:ext cx="632609" cy="423129"/>
              </a:xfrm>
              <a:prstGeom prst="rect">
                <a:avLst/>
              </a:prstGeom>
              <a:blipFill>
                <a:blip r:embed="rId6"/>
                <a:stretch>
                  <a:fillRect l="-5825" r="-28155" b="-4492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Group 20"/>
          <p:cNvGrpSpPr>
            <a:grpSpLocks/>
          </p:cNvGrpSpPr>
          <p:nvPr/>
        </p:nvGrpSpPr>
        <p:grpSpPr bwMode="auto">
          <a:xfrm>
            <a:off x="3885276" y="5176599"/>
            <a:ext cx="3733800" cy="506017"/>
            <a:chOff x="1776" y="2009"/>
            <a:chExt cx="2352" cy="425"/>
          </a:xfrm>
        </p:grpSpPr>
        <p:sp>
          <p:nvSpPr>
            <p:cNvPr id="32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61" y="2009"/>
                  <a:ext cx="981" cy="4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dirty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dirty="0" err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33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61" y="2009"/>
                  <a:ext cx="981" cy="425"/>
                </a:xfrm>
                <a:prstGeom prst="rect">
                  <a:avLst/>
                </a:prstGeom>
                <a:blipFill>
                  <a:blip r:embed="rId7"/>
                  <a:stretch>
                    <a:fillRect r="-3922" b="-2048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Group 22"/>
          <p:cNvGrpSpPr>
            <a:grpSpLocks/>
          </p:cNvGrpSpPr>
          <p:nvPr/>
        </p:nvGrpSpPr>
        <p:grpSpPr bwMode="auto">
          <a:xfrm>
            <a:off x="8304886" y="5874297"/>
            <a:ext cx="1570040" cy="678656"/>
            <a:chOff x="4560" y="2842"/>
            <a:chExt cx="989" cy="570"/>
          </a:xfrm>
        </p:grpSpPr>
        <p:sp>
          <p:nvSpPr>
            <p:cNvPr id="21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’∈ {0,1}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3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blipFill>
                  <a:blip r:embed="rId8"/>
                  <a:stretch>
                    <a:fillRect r="-781" b="-1710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560869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Игра</a:t>
            </a:r>
            <a:r>
              <a:rPr lang="en-US" dirty="0" smtClean="0"/>
              <a:t>: </a:t>
            </a:r>
            <a:r>
              <a:rPr lang="ru-RU" dirty="0" smtClean="0"/>
              <a:t>семантическая </a:t>
            </a:r>
            <a:r>
              <a:rPr lang="ru-RU" dirty="0"/>
              <a:t>стойкость (одноразовое использование ключа)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12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Объект 2"/>
              <p:cNvSpPr txBox="1">
                <a:spLocks/>
              </p:cNvSpPr>
              <p:nvPr/>
            </p:nvSpPr>
            <p:spPr>
              <a:xfrm>
                <a:off x="838199" y="1825624"/>
                <a:ext cx="10003971" cy="453072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ru-RU" dirty="0" smtClean="0"/>
                  <a:t>Претендент </a:t>
                </a:r>
                <a:r>
                  <a:rPr lang="ru-RU" dirty="0"/>
                  <a:t>выбирает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dirty="0" smtClean="0"/>
              </a:p>
              <a:p>
                <a:r>
                  <a:rPr lang="ru-RU" dirty="0" smtClean="0"/>
                  <a:t>Противник </a:t>
                </a:r>
                <a:r>
                  <a:rPr lang="en-US" dirty="0" smtClean="0"/>
                  <a:t> </a:t>
                </a:r>
                <a:r>
                  <a:rPr lang="ru-RU" dirty="0" smtClean="0"/>
                  <a:t>выбирает сообщения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ru-RU" dirty="0" smtClean="0"/>
                  <a:t> </a:t>
                </a:r>
                <a:r>
                  <a:rPr lang="ru-RU" b="1" dirty="0" smtClean="0"/>
                  <a:t>одинаковой длины</a:t>
                </a:r>
                <a:endParaRPr lang="ru-RU" dirty="0" smtClean="0"/>
              </a:p>
              <a:p>
                <a:r>
                  <a:rPr lang="ru-RU" dirty="0" smtClean="0"/>
                  <a:t>Претендент вычисляет </a:t>
                </a:r>
                <a:r>
                  <a:rPr lang="en-US" i="1" dirty="0" smtClean="0"/>
                  <a:t>c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и отправляет противнику</a:t>
                </a:r>
              </a:p>
              <a:p>
                <a:r>
                  <a:rPr lang="ru-RU" dirty="0" smtClean="0"/>
                  <a:t>Противник возвращает бит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∈{0,1}</m:t>
                    </m:r>
                  </m:oMath>
                </a14:m>
                <a:r>
                  <a:rPr lang="ru-RU" dirty="0" smtClean="0"/>
                  <a:t> как результат игры</a:t>
                </a: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9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1825624"/>
                <a:ext cx="10003971" cy="4530725"/>
              </a:xfrm>
              <a:prstGeom prst="rect">
                <a:avLst/>
              </a:prstGeom>
              <a:blipFill>
                <a:blip r:embed="rId2"/>
                <a:stretch>
                  <a:fillRect l="-91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Rectangle 4"/>
          <p:cNvSpPr>
            <a:spLocks noChangeArrowheads="1"/>
          </p:cNvSpPr>
          <p:nvPr/>
        </p:nvSpPr>
        <p:spPr bwMode="auto">
          <a:xfrm>
            <a:off x="2513676" y="4686055"/>
            <a:ext cx="1295400" cy="118824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41" name="Line 5"/>
          <p:cNvSpPr>
            <a:spLocks noChangeShapeType="1"/>
          </p:cNvSpPr>
          <p:nvPr/>
        </p:nvSpPr>
        <p:spPr bwMode="auto">
          <a:xfrm>
            <a:off x="3123276" y="4171704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 Box 6"/>
              <p:cNvSpPr txBox="1">
                <a:spLocks noChangeArrowheads="1"/>
              </p:cNvSpPr>
              <p:nvPr/>
            </p:nvSpPr>
            <p:spPr bwMode="auto">
              <a:xfrm>
                <a:off x="3094702" y="4038353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2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94702" y="4038353"/>
                <a:ext cx="42704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7"/>
              <p:cNvSpPr>
                <a:spLocks noChangeArrowheads="1"/>
              </p:cNvSpPr>
              <p:nvPr/>
            </p:nvSpPr>
            <p:spPr bwMode="auto">
              <a:xfrm>
                <a:off x="7695276" y="4686055"/>
                <a:ext cx="1295400" cy="11882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3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95276" y="4686055"/>
                <a:ext cx="1295400" cy="1188244"/>
              </a:xfrm>
              <a:prstGeom prst="rect">
                <a:avLst/>
              </a:prstGeom>
              <a:blipFill>
                <a:blip r:embed="rId4"/>
                <a:stretch>
                  <a:fillRect t="-2538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5" name="Group 21"/>
          <p:cNvGrpSpPr>
            <a:grpSpLocks/>
          </p:cNvGrpSpPr>
          <p:nvPr/>
        </p:nvGrpSpPr>
        <p:grpSpPr bwMode="auto">
          <a:xfrm>
            <a:off x="3885276" y="4769398"/>
            <a:ext cx="3810000" cy="403622"/>
            <a:chOff x="1776" y="1783"/>
            <a:chExt cx="2400" cy="339"/>
          </a:xfrm>
        </p:grpSpPr>
        <p:sp>
          <p:nvSpPr>
            <p:cNvPr id="46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968" y="1783"/>
                  <a:ext cx="213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47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968" y="1783"/>
                  <a:ext cx="2134" cy="336"/>
                </a:xfrm>
                <a:prstGeom prst="rect">
                  <a:avLst/>
                </a:prstGeom>
                <a:blipFill>
                  <a:blip r:embed="rId5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8" name="Group 20"/>
          <p:cNvGrpSpPr>
            <a:grpSpLocks/>
          </p:cNvGrpSpPr>
          <p:nvPr/>
        </p:nvGrpSpPr>
        <p:grpSpPr bwMode="auto">
          <a:xfrm>
            <a:off x="3885276" y="5169455"/>
            <a:ext cx="3733800" cy="506017"/>
            <a:chOff x="1776" y="2003"/>
            <a:chExt cx="2352" cy="425"/>
          </a:xfrm>
        </p:grpSpPr>
        <p:sp>
          <p:nvSpPr>
            <p:cNvPr id="49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61" y="2003"/>
                  <a:ext cx="981" cy="4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i="1" dirty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dirty="0" err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50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61" y="2003"/>
                  <a:ext cx="981" cy="425"/>
                </a:xfrm>
                <a:prstGeom prst="rect">
                  <a:avLst/>
                </a:prstGeom>
                <a:blipFill>
                  <a:blip r:embed="rId6"/>
                  <a:stretch>
                    <a:fillRect r="-3922" b="-2048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1" name="Group 22"/>
          <p:cNvGrpSpPr>
            <a:grpSpLocks/>
          </p:cNvGrpSpPr>
          <p:nvPr/>
        </p:nvGrpSpPr>
        <p:grpSpPr bwMode="auto">
          <a:xfrm>
            <a:off x="8304886" y="5874297"/>
            <a:ext cx="1570040" cy="678656"/>
            <a:chOff x="4560" y="2842"/>
            <a:chExt cx="989" cy="570"/>
          </a:xfrm>
        </p:grpSpPr>
        <p:sp>
          <p:nvSpPr>
            <p:cNvPr id="52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’∈ {0,1}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3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blipFill>
                  <a:blip r:embed="rId7"/>
                  <a:stretch>
                    <a:fillRect r="-781" b="-1710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4" name="Rectangle 18"/>
          <p:cNvSpPr>
            <a:spLocks noChangeArrowheads="1"/>
          </p:cNvSpPr>
          <p:nvPr/>
        </p:nvSpPr>
        <p:spPr bwMode="auto">
          <a:xfrm>
            <a:off x="1873916" y="4457454"/>
            <a:ext cx="7924800" cy="158829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 Box 13"/>
              <p:cNvSpPr txBox="1">
                <a:spLocks noChangeArrowheads="1"/>
              </p:cNvSpPr>
              <p:nvPr/>
            </p:nvSpPr>
            <p:spPr bwMode="auto">
              <a:xfrm>
                <a:off x="2845071" y="5040037"/>
                <a:ext cx="632609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i="1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20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45071" y="5040037"/>
                <a:ext cx="632609" cy="423129"/>
              </a:xfrm>
              <a:prstGeom prst="rect">
                <a:avLst/>
              </a:prstGeom>
              <a:blipFill>
                <a:blip r:embed="rId8"/>
                <a:stretch>
                  <a:fillRect l="-5825" r="-28155" b="-4492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8972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Игра</a:t>
            </a:r>
            <a:r>
              <a:rPr lang="en-US" dirty="0" smtClean="0"/>
              <a:t>: </a:t>
            </a:r>
            <a:r>
              <a:rPr lang="ru-RU" dirty="0" smtClean="0"/>
              <a:t>семантическая </a:t>
            </a:r>
            <a:r>
              <a:rPr lang="ru-RU" dirty="0"/>
              <a:t>стойкость (одноразовое использование ключа)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13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Объект 2"/>
              <p:cNvSpPr txBox="1">
                <a:spLocks/>
              </p:cNvSpPr>
              <p:nvPr/>
            </p:nvSpPr>
            <p:spPr>
              <a:xfrm>
                <a:off x="838200" y="1825624"/>
                <a:ext cx="10207170" cy="453072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ru-RU" dirty="0" smtClean="0"/>
                  <a:t> - событие того, что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в эксперименте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ru-RU" dirty="0" smtClean="0"/>
                  <a:t>. </a:t>
                </a:r>
                <a:endParaRPr lang="ru-RU" dirty="0"/>
              </a:p>
              <a:p>
                <a:pPr marL="0" indent="0">
                  <a:buNone/>
                </a:pPr>
                <a:r>
                  <a:rPr lang="ru-RU" b="1" dirty="0" smtClean="0"/>
                  <a:t>Преимуществом</a:t>
                </a:r>
                <a:r>
                  <a:rPr lang="ru-RU" dirty="0" smtClean="0"/>
                  <a:t> (</a:t>
                </a:r>
                <a:r>
                  <a:rPr lang="en-US" b="1" dirty="0" smtClean="0"/>
                  <a:t>Advantage</a:t>
                </a:r>
                <a:r>
                  <a:rPr lang="en-US" dirty="0" smtClean="0"/>
                  <a:t>) </a:t>
                </a:r>
                <a:r>
                  <a:rPr lang="ru-RU" dirty="0" smtClean="0"/>
                  <a:t>противника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против алгоритма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ru-RU" dirty="0" smtClean="0"/>
                  <a:t> в игре на семантическую стойкость есть величина</a:t>
                </a:r>
                <a:r>
                  <a:rPr lang="en-US" dirty="0" smtClean="0"/>
                  <a:t>: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SSadv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=|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⁡[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]|</m:t>
                      </m:r>
                    </m:oMath>
                  </m:oMathPara>
                </a14:m>
                <a:endParaRPr lang="ru-RU" dirty="0" smtClean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9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25624"/>
                <a:ext cx="10207170" cy="4530725"/>
              </a:xfrm>
              <a:prstGeom prst="rect">
                <a:avLst/>
              </a:prstGeom>
              <a:blipFill>
                <a:blip r:embed="rId2"/>
                <a:stretch>
                  <a:fillRect l="-1075" t="-2016" r="-125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2513676" y="4686055"/>
            <a:ext cx="1295400" cy="118824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11" name="Line 5"/>
          <p:cNvSpPr>
            <a:spLocks noChangeShapeType="1"/>
          </p:cNvSpPr>
          <p:nvPr/>
        </p:nvSpPr>
        <p:spPr bwMode="auto">
          <a:xfrm>
            <a:off x="3123276" y="4171704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 Box 6"/>
              <p:cNvSpPr txBox="1">
                <a:spLocks noChangeArrowheads="1"/>
              </p:cNvSpPr>
              <p:nvPr/>
            </p:nvSpPr>
            <p:spPr bwMode="auto">
              <a:xfrm>
                <a:off x="3094702" y="4038353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94702" y="4038353"/>
                <a:ext cx="42704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7"/>
              <p:cNvSpPr>
                <a:spLocks noChangeArrowheads="1"/>
              </p:cNvSpPr>
              <p:nvPr/>
            </p:nvSpPr>
            <p:spPr bwMode="auto">
              <a:xfrm>
                <a:off x="7695276" y="4686055"/>
                <a:ext cx="1295400" cy="11882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95276" y="4686055"/>
                <a:ext cx="1295400" cy="1188244"/>
              </a:xfrm>
              <a:prstGeom prst="rect">
                <a:avLst/>
              </a:prstGeom>
              <a:blipFill>
                <a:blip r:embed="rId4"/>
                <a:stretch>
                  <a:fillRect t="-2538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21"/>
          <p:cNvGrpSpPr>
            <a:grpSpLocks/>
          </p:cNvGrpSpPr>
          <p:nvPr/>
        </p:nvGrpSpPr>
        <p:grpSpPr bwMode="auto">
          <a:xfrm>
            <a:off x="3885276" y="4769398"/>
            <a:ext cx="3810000" cy="403622"/>
            <a:chOff x="1776" y="1783"/>
            <a:chExt cx="2400" cy="339"/>
          </a:xfrm>
        </p:grpSpPr>
        <p:sp>
          <p:nvSpPr>
            <p:cNvPr id="16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968" y="1783"/>
                  <a:ext cx="213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7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968" y="1783"/>
                  <a:ext cx="2134" cy="336"/>
                </a:xfrm>
                <a:prstGeom prst="rect">
                  <a:avLst/>
                </a:prstGeom>
                <a:blipFill>
                  <a:blip r:embed="rId5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 22"/>
          <p:cNvGrpSpPr>
            <a:grpSpLocks/>
          </p:cNvGrpSpPr>
          <p:nvPr/>
        </p:nvGrpSpPr>
        <p:grpSpPr bwMode="auto">
          <a:xfrm>
            <a:off x="8304878" y="5874297"/>
            <a:ext cx="1570038" cy="678656"/>
            <a:chOff x="4560" y="2842"/>
            <a:chExt cx="989" cy="570"/>
          </a:xfrm>
        </p:grpSpPr>
        <p:sp>
          <p:nvSpPr>
            <p:cNvPr id="22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’∈ {0,1}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3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blipFill>
                  <a:blip r:embed="rId6"/>
                  <a:stretch>
                    <a:fillRect r="-781" b="-1710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4" name="Rectangle 18"/>
          <p:cNvSpPr>
            <a:spLocks noChangeArrowheads="1"/>
          </p:cNvSpPr>
          <p:nvPr/>
        </p:nvSpPr>
        <p:spPr bwMode="auto">
          <a:xfrm>
            <a:off x="1873916" y="4457454"/>
            <a:ext cx="7924800" cy="158829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 Box 13"/>
              <p:cNvSpPr txBox="1">
                <a:spLocks noChangeArrowheads="1"/>
              </p:cNvSpPr>
              <p:nvPr/>
            </p:nvSpPr>
            <p:spPr bwMode="auto">
              <a:xfrm>
                <a:off x="2845071" y="5040037"/>
                <a:ext cx="632609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i="1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25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45071" y="5040037"/>
                <a:ext cx="632609" cy="423129"/>
              </a:xfrm>
              <a:prstGeom prst="rect">
                <a:avLst/>
              </a:prstGeom>
              <a:blipFill>
                <a:blip r:embed="rId7"/>
                <a:stretch>
                  <a:fillRect l="-5825" r="-28155" b="-4492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Group 20"/>
          <p:cNvGrpSpPr>
            <a:grpSpLocks/>
          </p:cNvGrpSpPr>
          <p:nvPr/>
        </p:nvGrpSpPr>
        <p:grpSpPr bwMode="auto">
          <a:xfrm>
            <a:off x="3885276" y="5148024"/>
            <a:ext cx="3733800" cy="506017"/>
            <a:chOff x="1776" y="1985"/>
            <a:chExt cx="2352" cy="425"/>
          </a:xfrm>
        </p:grpSpPr>
        <p:sp>
          <p:nvSpPr>
            <p:cNvPr id="28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61" y="1985"/>
                  <a:ext cx="981" cy="4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i="1" dirty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dirty="0" err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29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61" y="1985"/>
                  <a:ext cx="981" cy="425"/>
                </a:xfrm>
                <a:prstGeom prst="rect">
                  <a:avLst/>
                </a:prstGeom>
                <a:blipFill>
                  <a:blip r:embed="rId8"/>
                  <a:stretch>
                    <a:fillRect r="-3922" b="-1904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718387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Семантическая </a:t>
            </a:r>
            <a:r>
              <a:rPr lang="ru-RU" dirty="0"/>
              <a:t>стойкость (одноразовое использование ключа)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196909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Шифр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(одноразово) </a:t>
                </a:r>
                <a:r>
                  <a:rPr lang="ru-RU" b="1" dirty="0" smtClean="0"/>
                  <a:t>семантически стойкий</a:t>
                </a:r>
                <a:r>
                  <a:rPr lang="ru-RU" dirty="0" smtClean="0"/>
                  <a:t>, если для всех эффективных противников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величина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SSadv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 – </a:t>
                </a:r>
                <a:r>
                  <a:rPr lang="ru-RU" b="1" dirty="0" smtClean="0"/>
                  <a:t>пренебрежимо малая величина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Иными словами – вычислительно невозможно отличить шифртексты различных сообщений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196909" cy="4351338"/>
              </a:xfrm>
              <a:blipFill>
                <a:blip r:embed="rId2"/>
                <a:stretch>
                  <a:fillRect l="-1077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14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/>
              <p:cNvSpPr/>
              <p:nvPr/>
            </p:nvSpPr>
            <p:spPr>
              <a:xfrm>
                <a:off x="1731701" y="6209148"/>
                <a:ext cx="4939109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600">
                          <a:latin typeface="Cambria Math" panose="02040503050406030204" pitchFamily="18" charset="0"/>
                        </a:rPr>
                        <m:t>SSadv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60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sz="2600" i="1">
                          <a:latin typeface="Cambria Math" panose="02040503050406030204" pitchFamily="18" charset="0"/>
                        </a:rPr>
                        <m:t>=|</m:t>
                      </m:r>
                      <m:func>
                        <m:func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60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26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sz="260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⁡[</m:t>
                      </m:r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600" i="1">
                          <a:latin typeface="Cambria Math" panose="02040503050406030204" pitchFamily="18" charset="0"/>
                        </a:rPr>
                        <m:t>]|</m:t>
                      </m:r>
                    </m:oMath>
                  </m:oMathPara>
                </a14:m>
                <a:endParaRPr lang="ru-RU" sz="2600" dirty="0"/>
              </a:p>
            </p:txBody>
          </p:sp>
        </mc:Choice>
        <mc:Fallback xmlns=""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1701" y="6209148"/>
                <a:ext cx="4939109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2513676" y="4686055"/>
            <a:ext cx="1295400" cy="118824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>
            <a:off x="3123276" y="4171704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 Box 6"/>
              <p:cNvSpPr txBox="1">
                <a:spLocks noChangeArrowheads="1"/>
              </p:cNvSpPr>
              <p:nvPr/>
            </p:nvSpPr>
            <p:spPr bwMode="auto">
              <a:xfrm>
                <a:off x="3094702" y="4038353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94702" y="4038353"/>
                <a:ext cx="427040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7695276" y="4686055"/>
                <a:ext cx="1295400" cy="11882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95276" y="4686055"/>
                <a:ext cx="1295400" cy="1188244"/>
              </a:xfrm>
              <a:prstGeom prst="rect">
                <a:avLst/>
              </a:prstGeom>
              <a:blipFill>
                <a:blip r:embed="rId5"/>
                <a:stretch>
                  <a:fillRect t="-2538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21"/>
          <p:cNvGrpSpPr>
            <a:grpSpLocks/>
          </p:cNvGrpSpPr>
          <p:nvPr/>
        </p:nvGrpSpPr>
        <p:grpSpPr bwMode="auto">
          <a:xfrm>
            <a:off x="3885276" y="4769398"/>
            <a:ext cx="3810000" cy="403622"/>
            <a:chOff x="1776" y="1783"/>
            <a:chExt cx="2400" cy="339"/>
          </a:xfrm>
        </p:grpSpPr>
        <p:sp>
          <p:nvSpPr>
            <p:cNvPr id="13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968" y="1783"/>
                  <a:ext cx="213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4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968" y="1783"/>
                  <a:ext cx="2134" cy="336"/>
                </a:xfrm>
                <a:prstGeom prst="rect">
                  <a:avLst/>
                </a:prstGeom>
                <a:blipFill>
                  <a:blip r:embed="rId6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Group 22"/>
          <p:cNvGrpSpPr>
            <a:grpSpLocks/>
          </p:cNvGrpSpPr>
          <p:nvPr/>
        </p:nvGrpSpPr>
        <p:grpSpPr bwMode="auto">
          <a:xfrm>
            <a:off x="8304878" y="5874297"/>
            <a:ext cx="1570038" cy="678656"/>
            <a:chOff x="4560" y="2842"/>
            <a:chExt cx="989" cy="570"/>
          </a:xfrm>
        </p:grpSpPr>
        <p:sp>
          <p:nvSpPr>
            <p:cNvPr id="19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’∈ {0,1}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0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blipFill>
                  <a:blip r:embed="rId7"/>
                  <a:stretch>
                    <a:fillRect r="-781" b="-1710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1" name="Rectangle 18"/>
          <p:cNvSpPr>
            <a:spLocks noChangeArrowheads="1"/>
          </p:cNvSpPr>
          <p:nvPr/>
        </p:nvSpPr>
        <p:spPr bwMode="auto">
          <a:xfrm>
            <a:off x="1873916" y="4457454"/>
            <a:ext cx="7924800" cy="158829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 Box 13"/>
              <p:cNvSpPr txBox="1">
                <a:spLocks noChangeArrowheads="1"/>
              </p:cNvSpPr>
              <p:nvPr/>
            </p:nvSpPr>
            <p:spPr bwMode="auto">
              <a:xfrm>
                <a:off x="2845071" y="5040037"/>
                <a:ext cx="632609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i="1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22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45071" y="5040037"/>
                <a:ext cx="632609" cy="423129"/>
              </a:xfrm>
              <a:prstGeom prst="rect">
                <a:avLst/>
              </a:prstGeom>
              <a:blipFill>
                <a:blip r:embed="rId8"/>
                <a:stretch>
                  <a:fillRect l="-5825" r="-28155" b="-4492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oup 20"/>
          <p:cNvGrpSpPr>
            <a:grpSpLocks/>
          </p:cNvGrpSpPr>
          <p:nvPr/>
        </p:nvGrpSpPr>
        <p:grpSpPr bwMode="auto">
          <a:xfrm>
            <a:off x="3885276" y="5148024"/>
            <a:ext cx="3733800" cy="506017"/>
            <a:chOff x="1776" y="1985"/>
            <a:chExt cx="2352" cy="425"/>
          </a:xfrm>
        </p:grpSpPr>
        <p:sp>
          <p:nvSpPr>
            <p:cNvPr id="24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85" y="1985"/>
                  <a:ext cx="981" cy="4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i="1" dirty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dirty="0" err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25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85" y="1985"/>
                  <a:ext cx="981" cy="425"/>
                </a:xfrm>
                <a:prstGeom prst="rect">
                  <a:avLst/>
                </a:prstGeom>
                <a:blipFill>
                  <a:blip r:embed="rId9"/>
                  <a:stretch>
                    <a:fillRect r="-3922" b="-1904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954682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Семантическая стойкость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ru-RU" dirty="0" smtClean="0"/>
                  <a:t>«Ослабленная» версия абсолютной стойкости</a:t>
                </a:r>
                <a:r>
                  <a:rPr lang="en-US" dirty="0" smtClean="0"/>
                  <a:t>: </a:t>
                </a:r>
                <a:r>
                  <a:rPr lang="ru-RU" dirty="0" smtClean="0"/>
                  <a:t>только </a:t>
                </a:r>
                <a:r>
                  <a:rPr lang="ru-RU" b="1" dirty="0" smtClean="0"/>
                  <a:t>эффективные</a:t>
                </a:r>
                <a:r>
                  <a:rPr lang="ru-RU" dirty="0" smtClean="0"/>
                  <a:t> </a:t>
                </a:r>
                <a:r>
                  <a:rPr lang="ru-RU" b="1" dirty="0" smtClean="0"/>
                  <a:t>противники</a:t>
                </a:r>
                <a:r>
                  <a:rPr lang="ru-RU" dirty="0" smtClean="0"/>
                  <a:t> и разность вероятностей </a:t>
                </a:r>
                <a:r>
                  <a:rPr lang="ru-RU" dirty="0" err="1" smtClean="0"/>
                  <a:t>расшифрования</a:t>
                </a:r>
                <a:r>
                  <a:rPr lang="ru-RU" dirty="0" smtClean="0"/>
                  <a:t> в заданные сообщения </a:t>
                </a:r>
                <a:r>
                  <a:rPr lang="ru-RU" b="1" dirty="0" smtClean="0"/>
                  <a:t>не превосходит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.</a:t>
                </a:r>
              </a:p>
              <a:p>
                <a:r>
                  <a:rPr lang="ru-RU" dirty="0" smtClean="0"/>
                  <a:t>Позволяет использовать </a:t>
                </a:r>
                <a:r>
                  <a:rPr lang="ru-RU" b="1" dirty="0" smtClean="0"/>
                  <a:t>короткие ключи</a:t>
                </a:r>
              </a:p>
              <a:p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Примеры</a:t>
                </a:r>
                <a:r>
                  <a:rPr lang="en-US" dirty="0" smtClean="0"/>
                  <a:t>:</a:t>
                </a:r>
                <a:endParaRPr lang="ru-RU" dirty="0"/>
              </a:p>
              <a:p>
                <a:r>
                  <a:rPr lang="ru-RU" dirty="0" smtClean="0"/>
                  <a:t>Одноразовый блокнот – семантически стойкий шифр</a:t>
                </a:r>
              </a:p>
              <a:p>
                <a:r>
                  <a:rPr lang="ru-RU" dirty="0" smtClean="0"/>
                  <a:t>Одноразовый блокнот переменной длины – семантически стойкий шифр</a:t>
                </a:r>
              </a:p>
              <a:p>
                <a:r>
                  <a:rPr lang="ru-RU" dirty="0" smtClean="0"/>
                  <a:t>Шифр подстановки – не семантически стойкий шифр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5135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46882" y="1793021"/>
            <a:ext cx="10542006" cy="94964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Построение атаки на семантическую стойкость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– семантически стойкий шифр,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</a:t>
                </a:r>
                <a:r>
                  <a:rPr lang="en-US" dirty="0" smtClean="0"/>
                  <a:t> </a:t>
                </a:r>
                <a:r>
                  <a:rPr lang="ru-RU" dirty="0" smtClean="0"/>
                  <a:t>Тогда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не семантически стойкий.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ru-RU" dirty="0" smtClean="0"/>
                  <a:t>Построим эффективный алгоритм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, позволяющий выиграть игру на семантическую стойкость.</a:t>
                </a:r>
              </a:p>
              <a:p>
                <a:r>
                  <a:rPr lang="ru-RU" dirty="0" smtClean="0"/>
                  <a:t>Генерация двух</a:t>
                </a:r>
                <a:r>
                  <a:rPr lang="en-US" dirty="0" smtClean="0"/>
                  <a:t> </a:t>
                </a:r>
                <a:r>
                  <a:rPr lang="ru-RU" dirty="0" smtClean="0"/>
                  <a:t>различных сообщений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dirty="0" smtClean="0"/>
                  <a:t> </a:t>
                </a:r>
              </a:p>
              <a:p>
                <a:r>
                  <a:rPr lang="ru-RU" dirty="0" smtClean="0"/>
                  <a:t>Получение </a:t>
                </a:r>
                <a:r>
                  <a:rPr lang="ru-RU" dirty="0" err="1" smtClean="0"/>
                  <a:t>шифртекста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ru-RU" dirty="0" smtClean="0"/>
                  <a:t> для одного из сообщений</a:t>
                </a:r>
                <a:endParaRPr lang="en-US" dirty="0" smtClean="0"/>
              </a:p>
              <a:p>
                <a:r>
                  <a:rPr lang="ru-RU" dirty="0" smtClean="0"/>
                  <a:t>Выдать результат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ru-RU" dirty="0" smtClean="0"/>
                  <a:t> ==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9889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Скругленный прямоугольник 38"/>
          <p:cNvSpPr/>
          <p:nvPr/>
        </p:nvSpPr>
        <p:spPr>
          <a:xfrm>
            <a:off x="746882" y="1793021"/>
            <a:ext cx="10542006" cy="94964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Построение атаки на семантическую </a:t>
            </a:r>
            <a:r>
              <a:rPr lang="ru-RU" dirty="0" smtClean="0"/>
              <a:t>стойкость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17</a:t>
            </a:fld>
            <a:endParaRPr lang="ru-RU"/>
          </a:p>
        </p:txBody>
      </p:sp>
      <p:sp>
        <p:nvSpPr>
          <p:cNvPr id="20" name="Rectangle 28"/>
          <p:cNvSpPr>
            <a:spLocks noChangeArrowheads="1"/>
          </p:cNvSpPr>
          <p:nvPr/>
        </p:nvSpPr>
        <p:spPr bwMode="auto">
          <a:xfrm>
            <a:off x="5832318" y="3901229"/>
            <a:ext cx="4572000" cy="1600200"/>
          </a:xfrm>
          <a:prstGeom prst="rect">
            <a:avLst/>
          </a:prstGeom>
          <a:solidFill>
            <a:srgbClr val="EAEAEA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 dirty="0"/>
              <a:t>Adv. </a:t>
            </a:r>
            <a:r>
              <a:rPr lang="en-US" dirty="0" smtClean="0"/>
              <a:t>A  </a:t>
            </a:r>
            <a:r>
              <a:rPr lang="en-US" dirty="0"/>
              <a:t>(us)</a:t>
            </a:r>
          </a:p>
        </p:txBody>
      </p:sp>
      <p:sp>
        <p:nvSpPr>
          <p:cNvPr id="21" name="Rectangle 9"/>
          <p:cNvSpPr>
            <a:spLocks noChangeArrowheads="1"/>
          </p:cNvSpPr>
          <p:nvPr/>
        </p:nvSpPr>
        <p:spPr bwMode="auto">
          <a:xfrm>
            <a:off x="2098518" y="3996479"/>
            <a:ext cx="1295400" cy="1371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22" name="Line 10"/>
          <p:cNvSpPr>
            <a:spLocks noChangeShapeType="1"/>
          </p:cNvSpPr>
          <p:nvPr/>
        </p:nvSpPr>
        <p:spPr bwMode="auto">
          <a:xfrm>
            <a:off x="2708118" y="3394023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 Box 13"/>
              <p:cNvSpPr txBox="1">
                <a:spLocks noChangeArrowheads="1"/>
              </p:cNvSpPr>
              <p:nvPr/>
            </p:nvSpPr>
            <p:spPr bwMode="auto">
              <a:xfrm>
                <a:off x="2403319" y="4350095"/>
                <a:ext cx="632609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i="1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24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03319" y="4350095"/>
                <a:ext cx="632609" cy="423129"/>
              </a:xfrm>
              <a:prstGeom prst="rect">
                <a:avLst/>
              </a:prstGeom>
              <a:blipFill>
                <a:blip r:embed="rId2"/>
                <a:stretch>
                  <a:fillRect l="-4808" r="-27885" b="-4492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30"/>
          <p:cNvGrpSpPr>
            <a:grpSpLocks/>
          </p:cNvGrpSpPr>
          <p:nvPr/>
        </p:nvGrpSpPr>
        <p:grpSpPr bwMode="auto">
          <a:xfrm>
            <a:off x="3393918" y="4517976"/>
            <a:ext cx="3733800" cy="506016"/>
            <a:chOff x="1152" y="2918"/>
            <a:chExt cx="2352" cy="425"/>
          </a:xfrm>
        </p:grpSpPr>
        <p:sp>
          <p:nvSpPr>
            <p:cNvPr id="26" name="Line 17"/>
            <p:cNvSpPr>
              <a:spLocks noChangeShapeType="1"/>
            </p:cNvSpPr>
            <p:nvPr/>
          </p:nvSpPr>
          <p:spPr bwMode="auto">
            <a:xfrm>
              <a:off x="1152" y="3312"/>
              <a:ext cx="23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1392" y="2918"/>
                  <a:ext cx="1022" cy="4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dirty="0" err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/>
                    <a:t>)</a:t>
                  </a:r>
                </a:p>
              </p:txBody>
            </p:sp>
          </mc:Choice>
          <mc:Fallback xmlns="">
            <p:sp>
              <p:nvSpPr>
                <p:cNvPr id="27" name="Text 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392" y="2918"/>
                  <a:ext cx="1022" cy="425"/>
                </a:xfrm>
                <a:prstGeom prst="rect">
                  <a:avLst/>
                </a:prstGeom>
                <a:blipFill>
                  <a:blip r:embed="rId3"/>
                  <a:stretch>
                    <a:fillRect r="-3383" b="-2048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8" name="Rectangle 20"/>
          <p:cNvSpPr>
            <a:spLocks noChangeArrowheads="1"/>
          </p:cNvSpPr>
          <p:nvPr/>
        </p:nvSpPr>
        <p:spPr bwMode="auto">
          <a:xfrm>
            <a:off x="1793718" y="3767879"/>
            <a:ext cx="8763000" cy="1828800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9" name="Group 29"/>
          <p:cNvGrpSpPr>
            <a:grpSpLocks/>
          </p:cNvGrpSpPr>
          <p:nvPr/>
        </p:nvGrpSpPr>
        <p:grpSpPr bwMode="auto">
          <a:xfrm>
            <a:off x="3470118" y="3675012"/>
            <a:ext cx="3124200" cy="831057"/>
            <a:chOff x="1248" y="2210"/>
            <a:chExt cx="1968" cy="698"/>
          </a:xfrm>
        </p:grpSpPr>
        <p:sp>
          <p:nvSpPr>
            <p:cNvPr id="30" name="Line 15"/>
            <p:cNvSpPr>
              <a:spLocks noChangeShapeType="1"/>
            </p:cNvSpPr>
            <p:nvPr/>
          </p:nvSpPr>
          <p:spPr bwMode="auto">
            <a:xfrm flipH="1" flipV="1">
              <a:off x="1248" y="2880"/>
              <a:ext cx="19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1498" y="2210"/>
                  <a:ext cx="758" cy="69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lvl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400" b="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>
                    <a:latin typeface="Courier New" pitchFamily="49" charset="0"/>
                  </a:endParaRPr>
                </a:p>
                <a:p>
                  <a:pPr lvl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400" b="0" i="1" baseline="-25000" dirty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1" name="Text 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498" y="2210"/>
                  <a:ext cx="758" cy="698"/>
                </a:xfrm>
                <a:prstGeom prst="rect">
                  <a:avLst/>
                </a:prstGeom>
                <a:blipFill>
                  <a:blip r:embed="rId4"/>
                  <a:stretch>
                    <a:fillRect b="-1471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5" name="Group 32"/>
          <p:cNvGrpSpPr>
            <a:grpSpLocks/>
          </p:cNvGrpSpPr>
          <p:nvPr/>
        </p:nvGrpSpPr>
        <p:grpSpPr bwMode="auto">
          <a:xfrm>
            <a:off x="6670526" y="5141858"/>
            <a:ext cx="2862266" cy="645318"/>
            <a:chOff x="3216" y="3442"/>
            <a:chExt cx="1803" cy="542"/>
          </a:xfrm>
        </p:grpSpPr>
        <p:sp>
          <p:nvSpPr>
            <p:cNvPr id="36" name="Line 25"/>
            <p:cNvSpPr>
              <a:spLocks noChangeShapeType="1"/>
            </p:cNvSpPr>
            <p:nvPr/>
          </p:nvSpPr>
          <p:spPr bwMode="auto">
            <a:xfrm flipH="1">
              <a:off x="3216" y="3504"/>
              <a:ext cx="13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19"/>
            <p:cNvSpPr>
              <a:spLocks noChangeShapeType="1"/>
            </p:cNvSpPr>
            <p:nvPr/>
          </p:nvSpPr>
          <p:spPr bwMode="auto">
            <a:xfrm>
              <a:off x="3216" y="3504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3614" y="3442"/>
                  <a:ext cx="1405" cy="31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←</m:t>
                            </m:r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sup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sup>
                            </m:sSup>
                          </m:sub>
                        </m:sSub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 dirty="0" err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Text 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614" y="3442"/>
                  <a:ext cx="1405" cy="319"/>
                </a:xfrm>
                <a:prstGeom prst="rect">
                  <a:avLst/>
                </a:prstGeom>
                <a:blipFill>
                  <a:blip r:embed="rId5"/>
                  <a:stretch>
                    <a:fillRect b="-1587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Прямоугольник 40"/>
              <p:cNvSpPr/>
              <p:nvPr/>
            </p:nvSpPr>
            <p:spPr>
              <a:xfrm>
                <a:off x="2761705" y="6085077"/>
                <a:ext cx="6910353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600" smtClean="0">
                          <a:latin typeface="Cambria Math" panose="02040503050406030204" pitchFamily="18" charset="0"/>
                        </a:rPr>
                        <m:t>SSadv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60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sz="26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60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60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d>
                      <m:r>
                        <a:rPr lang="ru-RU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1−0</m:t>
                          </m:r>
                        </m:e>
                      </m:d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ru-RU" sz="2600" dirty="0"/>
              </a:p>
            </p:txBody>
          </p:sp>
        </mc:Choice>
        <mc:Fallback>
          <p:sp>
            <p:nvSpPr>
              <p:cNvPr id="41" name="Прямоугольник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1705" y="6085077"/>
                <a:ext cx="6910353" cy="4924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 Box 6"/>
              <p:cNvSpPr txBox="1">
                <a:spLocks noChangeArrowheads="1"/>
              </p:cNvSpPr>
              <p:nvPr/>
            </p:nvSpPr>
            <p:spPr bwMode="auto">
              <a:xfrm>
                <a:off x="2346021" y="3312472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i="1" dirty="0"/>
              </a:p>
            </p:txBody>
          </p:sp>
        </mc:Choice>
        <mc:Fallback xmlns="">
          <p:sp>
            <p:nvSpPr>
              <p:cNvPr id="42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46021" y="3312472"/>
                <a:ext cx="427040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101937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 – семантически стойкий шифр,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.</a:t>
                </a:r>
                <a:r>
                  <a:rPr lang="en-US" dirty="0"/>
                  <a:t> </a:t>
                </a:r>
                <a:r>
                  <a:rPr lang="ru-RU" dirty="0"/>
                  <a:t>Тогда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- </a:t>
                </a:r>
                <a:r>
                  <a:rPr lang="ru-RU" dirty="0"/>
                  <a:t>не семантически стойкий.</a:t>
                </a: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1019371"/>
              </a:xfrm>
              <a:blipFill>
                <a:blip r:embed="rId9"/>
                <a:stretch>
                  <a:fillRect l="-1043" t="-892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859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132873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Построение атаки на семантическую стойкость</a:t>
            </a:r>
            <a:r>
              <a:rPr lang="en-US" dirty="0" smtClean="0"/>
              <a:t> (</a:t>
            </a:r>
            <a:r>
              <a:rPr lang="ru-RU" dirty="0" smtClean="0"/>
              <a:t>через существующую атаку)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алгоритм позволяющий получить наименее значимый бит </a:t>
                </a:r>
                <a:r>
                  <a:rPr lang="en-US" dirty="0" smtClean="0"/>
                  <a:t>(LSB)</a:t>
                </a:r>
                <a:r>
                  <a:rPr lang="ru-RU" dirty="0" smtClean="0"/>
                  <a:t> открытого текста через </a:t>
                </a:r>
                <a:r>
                  <a:rPr lang="ru-RU" dirty="0" err="1" smtClean="0"/>
                  <a:t>шифртекст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с</m:t>
                    </m:r>
                    <m:groupChr>
                      <m:groupChrPr>
                        <m:chr m:val="←"/>
                        <m:vertJc m:val="bot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28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 Тогда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не семантически стойкий шифр.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ru-RU" dirty="0" smtClean="0"/>
                  <a:t>Построим эффективный алгоритм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, позволяющий выиграть игру на семантическую стойкость.</a:t>
                </a:r>
              </a:p>
              <a:p>
                <a:r>
                  <a:rPr lang="ru-RU" dirty="0" smtClean="0"/>
                  <a:t>Генерация двух сообщений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dirty="0" smtClean="0"/>
                  <a:t> с различным наименее значимым битом</a:t>
                </a:r>
                <a:endParaRPr lang="en-US" dirty="0" smtClean="0"/>
              </a:p>
              <a:p>
                <a:r>
                  <a:rPr lang="ru-RU" dirty="0" smtClean="0"/>
                  <a:t>Получение </a:t>
                </a:r>
                <a:r>
                  <a:rPr lang="ru-RU" dirty="0" err="1" smtClean="0"/>
                  <a:t>шифртекста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ru-RU" dirty="0" smtClean="0"/>
                  <a:t> для одного из сообщений</a:t>
                </a:r>
                <a:endParaRPr lang="en-US" dirty="0" smtClean="0"/>
              </a:p>
              <a:p>
                <a:r>
                  <a:rPr lang="ru-RU" dirty="0" smtClean="0"/>
                  <a:t>Передача </a:t>
                </a:r>
                <a:r>
                  <a:rPr lang="ru-RU" dirty="0" err="1" smtClean="0"/>
                  <a:t>шифртекста</a:t>
                </a:r>
                <a:r>
                  <a:rPr lang="ru-RU" dirty="0" smtClean="0"/>
                  <a:t> на вход алгоритма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ru-RU" dirty="0" smtClean="0"/>
              </a:p>
              <a:p>
                <a:r>
                  <a:rPr lang="ru-RU" dirty="0" smtClean="0"/>
                  <a:t>Получение наименее значимого бита отрытого текста, определение эксперимента.</a:t>
                </a:r>
                <a:r>
                  <a:rPr lang="en-US" dirty="0" smtClean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1" b="-35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3906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Скругленный прямоугольник 65"/>
          <p:cNvSpPr/>
          <p:nvPr/>
        </p:nvSpPr>
        <p:spPr>
          <a:xfrm>
            <a:off x="760774" y="1737864"/>
            <a:ext cx="10542006" cy="132873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Построение атаки на семантическую </a:t>
            </a:r>
            <a:r>
              <a:rPr lang="ru-RU" dirty="0" smtClean="0"/>
              <a:t>стойкость </a:t>
            </a:r>
            <a:r>
              <a:rPr lang="en-US" dirty="0"/>
              <a:t>(</a:t>
            </a:r>
            <a:r>
              <a:rPr lang="ru-RU" dirty="0"/>
              <a:t>через существующую атаку)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19</a:t>
            </a:fld>
            <a:endParaRPr lang="ru-RU"/>
          </a:p>
        </p:txBody>
      </p:sp>
      <p:sp>
        <p:nvSpPr>
          <p:cNvPr id="20" name="Rectangle 28"/>
          <p:cNvSpPr>
            <a:spLocks noChangeArrowheads="1"/>
          </p:cNvSpPr>
          <p:nvPr/>
        </p:nvSpPr>
        <p:spPr bwMode="auto">
          <a:xfrm>
            <a:off x="5832318" y="3901229"/>
            <a:ext cx="4572000" cy="1600200"/>
          </a:xfrm>
          <a:prstGeom prst="rect">
            <a:avLst/>
          </a:prstGeom>
          <a:solidFill>
            <a:srgbClr val="EAEAEA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Adv. B  (us)</a:t>
            </a:r>
          </a:p>
        </p:txBody>
      </p:sp>
      <p:sp>
        <p:nvSpPr>
          <p:cNvPr id="21" name="Rectangle 9"/>
          <p:cNvSpPr>
            <a:spLocks noChangeArrowheads="1"/>
          </p:cNvSpPr>
          <p:nvPr/>
        </p:nvSpPr>
        <p:spPr bwMode="auto">
          <a:xfrm>
            <a:off x="2098518" y="3996479"/>
            <a:ext cx="1295400" cy="1371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22" name="Line 10"/>
          <p:cNvSpPr>
            <a:spLocks noChangeShapeType="1"/>
          </p:cNvSpPr>
          <p:nvPr/>
        </p:nvSpPr>
        <p:spPr bwMode="auto">
          <a:xfrm>
            <a:off x="2708118" y="3394023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" name="Rectangle 12"/>
          <p:cNvSpPr>
            <a:spLocks noChangeArrowheads="1"/>
          </p:cNvSpPr>
          <p:nvPr/>
        </p:nvSpPr>
        <p:spPr bwMode="auto">
          <a:xfrm>
            <a:off x="8880318" y="4529879"/>
            <a:ext cx="1295400" cy="8953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Adv.  A</a:t>
            </a:r>
          </a:p>
          <a:p>
            <a:pPr algn="ctr"/>
            <a:r>
              <a:rPr lang="en-US"/>
              <a:t>(given)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 Box 13"/>
              <p:cNvSpPr txBox="1">
                <a:spLocks noChangeArrowheads="1"/>
              </p:cNvSpPr>
              <p:nvPr/>
            </p:nvSpPr>
            <p:spPr bwMode="auto">
              <a:xfrm>
                <a:off x="2403319" y="4350095"/>
                <a:ext cx="632609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i="1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24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03319" y="4350095"/>
                <a:ext cx="632609" cy="423129"/>
              </a:xfrm>
              <a:prstGeom prst="rect">
                <a:avLst/>
              </a:prstGeom>
              <a:blipFill>
                <a:blip r:embed="rId2"/>
                <a:stretch>
                  <a:fillRect l="-4808" r="-27885" b="-4492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30"/>
          <p:cNvGrpSpPr>
            <a:grpSpLocks/>
          </p:cNvGrpSpPr>
          <p:nvPr/>
        </p:nvGrpSpPr>
        <p:grpSpPr bwMode="auto">
          <a:xfrm>
            <a:off x="3393918" y="4517976"/>
            <a:ext cx="3733800" cy="506016"/>
            <a:chOff x="1152" y="2918"/>
            <a:chExt cx="2352" cy="425"/>
          </a:xfrm>
        </p:grpSpPr>
        <p:sp>
          <p:nvSpPr>
            <p:cNvPr id="26" name="Line 17"/>
            <p:cNvSpPr>
              <a:spLocks noChangeShapeType="1"/>
            </p:cNvSpPr>
            <p:nvPr/>
          </p:nvSpPr>
          <p:spPr bwMode="auto">
            <a:xfrm>
              <a:off x="1152" y="3312"/>
              <a:ext cx="23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1392" y="2918"/>
                  <a:ext cx="1022" cy="4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dirty="0" err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/>
                    <a:t>)</a:t>
                  </a:r>
                </a:p>
              </p:txBody>
            </p:sp>
          </mc:Choice>
          <mc:Fallback xmlns="">
            <p:sp>
              <p:nvSpPr>
                <p:cNvPr id="27" name="Text 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392" y="2918"/>
                  <a:ext cx="1022" cy="425"/>
                </a:xfrm>
                <a:prstGeom prst="rect">
                  <a:avLst/>
                </a:prstGeom>
                <a:blipFill>
                  <a:blip r:embed="rId3"/>
                  <a:stretch>
                    <a:fillRect r="-3383" b="-2048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8" name="Rectangle 20"/>
          <p:cNvSpPr>
            <a:spLocks noChangeArrowheads="1"/>
          </p:cNvSpPr>
          <p:nvPr/>
        </p:nvSpPr>
        <p:spPr bwMode="auto">
          <a:xfrm>
            <a:off x="1793718" y="3767879"/>
            <a:ext cx="8763000" cy="1828800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9" name="Group 29"/>
          <p:cNvGrpSpPr>
            <a:grpSpLocks/>
          </p:cNvGrpSpPr>
          <p:nvPr/>
        </p:nvGrpSpPr>
        <p:grpSpPr bwMode="auto">
          <a:xfrm>
            <a:off x="3244693" y="3679777"/>
            <a:ext cx="3349625" cy="814389"/>
            <a:chOff x="1106" y="2214"/>
            <a:chExt cx="2110" cy="684"/>
          </a:xfrm>
        </p:grpSpPr>
        <p:sp>
          <p:nvSpPr>
            <p:cNvPr id="30" name="Line 15"/>
            <p:cNvSpPr>
              <a:spLocks noChangeShapeType="1"/>
            </p:cNvSpPr>
            <p:nvPr/>
          </p:nvSpPr>
          <p:spPr bwMode="auto">
            <a:xfrm flipH="1" flipV="1">
              <a:off x="1248" y="2880"/>
              <a:ext cx="19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1106" y="2214"/>
                  <a:ext cx="1709" cy="6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lvl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400" b="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400" b="0" i="1" dirty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b="0" i="0" dirty="0">
                            <a:latin typeface="Cambria Math" panose="02040503050406030204" pitchFamily="18" charset="0"/>
                          </a:rPr>
                          <m:t>LSB</m:t>
                        </m:r>
                        <m:r>
                          <a:rPr lang="en-US" b="0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dirty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400" b="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 dirty="0">
                            <a:latin typeface="Cambria Math" panose="02040503050406030204" pitchFamily="18" charset="0"/>
                          </a:rPr>
                          <m:t>)=0</m:t>
                        </m:r>
                        <m:r>
                          <a:rPr lang="en-US" sz="2000" b="0" i="1" dirty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2000" dirty="0">
                    <a:latin typeface="Courier New" pitchFamily="49" charset="0"/>
                  </a:endParaRPr>
                </a:p>
                <a:p>
                  <a:pPr lvl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400" b="0" i="1" baseline="-25000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400" b="0" i="1" dirty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b="0" i="0" dirty="0">
                            <a:latin typeface="Cambria Math" panose="02040503050406030204" pitchFamily="18" charset="0"/>
                          </a:rPr>
                          <m:t>LSB</m:t>
                        </m:r>
                        <m:r>
                          <a:rPr lang="en-US" b="0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dirty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400" b="0" i="1" baseline="-25000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dirty="0">
                            <a:latin typeface="Cambria Math" panose="02040503050406030204" pitchFamily="18" charset="0"/>
                          </a:rPr>
                          <m:t>)=1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1" name="Text 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106" y="2214"/>
                  <a:ext cx="1709" cy="684"/>
                </a:xfrm>
                <a:prstGeom prst="rect">
                  <a:avLst/>
                </a:prstGeom>
                <a:blipFill>
                  <a:blip r:embed="rId4"/>
                  <a:stretch>
                    <a:fillRect b="-4511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2" name="Group 31"/>
          <p:cNvGrpSpPr>
            <a:grpSpLocks/>
          </p:cNvGrpSpPr>
          <p:nvPr/>
        </p:nvGrpSpPr>
        <p:grpSpPr bwMode="auto">
          <a:xfrm>
            <a:off x="7356318" y="4616799"/>
            <a:ext cx="1447800" cy="400050"/>
            <a:chOff x="3648" y="3001"/>
            <a:chExt cx="912" cy="336"/>
          </a:xfrm>
        </p:grpSpPr>
        <p:sp>
          <p:nvSpPr>
            <p:cNvPr id="33" name="Line 24"/>
            <p:cNvSpPr>
              <a:spLocks noChangeShapeType="1"/>
            </p:cNvSpPr>
            <p:nvPr/>
          </p:nvSpPr>
          <p:spPr bwMode="auto">
            <a:xfrm>
              <a:off x="3648" y="3312"/>
              <a:ext cx="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3984" y="3001"/>
                  <a:ext cx="256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4" name="Text 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984" y="3001"/>
                  <a:ext cx="256" cy="336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5" name="Group 32"/>
          <p:cNvGrpSpPr>
            <a:grpSpLocks/>
          </p:cNvGrpSpPr>
          <p:nvPr/>
        </p:nvGrpSpPr>
        <p:grpSpPr bwMode="auto">
          <a:xfrm>
            <a:off x="6670524" y="5141858"/>
            <a:ext cx="2270127" cy="645318"/>
            <a:chOff x="3216" y="3442"/>
            <a:chExt cx="1430" cy="542"/>
          </a:xfrm>
        </p:grpSpPr>
        <p:sp>
          <p:nvSpPr>
            <p:cNvPr id="36" name="Line 25"/>
            <p:cNvSpPr>
              <a:spLocks noChangeShapeType="1"/>
            </p:cNvSpPr>
            <p:nvPr/>
          </p:nvSpPr>
          <p:spPr bwMode="auto">
            <a:xfrm flipH="1">
              <a:off x="3216" y="3504"/>
              <a:ext cx="13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19"/>
            <p:cNvSpPr>
              <a:spLocks noChangeShapeType="1"/>
            </p:cNvSpPr>
            <p:nvPr/>
          </p:nvSpPr>
          <p:spPr bwMode="auto">
            <a:xfrm>
              <a:off x="3216" y="3504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3614" y="3442"/>
                  <a:ext cx="1032" cy="3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←</m:t>
                        </m:r>
                        <m:r>
                          <m:rPr>
                            <m:sty m:val="p"/>
                          </m:rPr>
                          <a:rPr lang="en-US" i="0" dirty="0" smtClean="0">
                            <a:latin typeface="Cambria Math" panose="02040503050406030204" pitchFamily="18" charset="0"/>
                          </a:rPr>
                          <m:t>LSB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 dirty="0" err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 baseline="-25000" dirty="0" err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Text 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614" y="3442"/>
                  <a:ext cx="1032" cy="310"/>
                </a:xfrm>
                <a:prstGeom prst="rect">
                  <a:avLst/>
                </a:prstGeom>
                <a:blipFill>
                  <a:blip r:embed="rId6"/>
                  <a:stretch>
                    <a:fillRect b="-1311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Прямоугольник 40"/>
              <p:cNvSpPr/>
              <p:nvPr/>
            </p:nvSpPr>
            <p:spPr>
              <a:xfrm>
                <a:off x="2761705" y="6085077"/>
                <a:ext cx="6910353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600" smtClean="0">
                          <a:latin typeface="Cambria Math" panose="02040503050406030204" pitchFamily="18" charset="0"/>
                        </a:rPr>
                        <m:t>SSadv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60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sz="26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60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60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d>
                      <m:r>
                        <a:rPr lang="ru-RU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1−0</m:t>
                          </m:r>
                        </m:e>
                      </m:d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ru-RU" sz="2600" dirty="0"/>
              </a:p>
            </p:txBody>
          </p:sp>
        </mc:Choice>
        <mc:Fallback xmlns="">
          <p:sp>
            <p:nvSpPr>
              <p:cNvPr id="41" name="Прямоугольник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1705" y="6085077"/>
                <a:ext cx="6910353" cy="49244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Text Box 6"/>
          <p:cNvSpPr txBox="1">
            <a:spLocks noChangeArrowheads="1"/>
          </p:cNvSpPr>
          <p:nvPr/>
        </p:nvSpPr>
        <p:spPr bwMode="auto">
          <a:xfrm>
            <a:off x="2346021" y="3312472"/>
            <a:ext cx="34636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i="1" dirty="0"/>
              <a:t>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131479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алгоритм позволяющий получить наименее значимый бит </a:t>
                </a:r>
                <a:r>
                  <a:rPr lang="en-US" dirty="0" smtClean="0"/>
                  <a:t>(LSB)</a:t>
                </a:r>
                <a:r>
                  <a:rPr lang="ru-RU" dirty="0" smtClean="0"/>
                  <a:t> открытого текста через </a:t>
                </a:r>
                <a:r>
                  <a:rPr lang="ru-RU" dirty="0" err="1" smtClean="0"/>
                  <a:t>шифртекст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с</m:t>
                    </m:r>
                    <m:groupChr>
                      <m:groupChrPr>
                        <m:chr m:val="←"/>
                        <m:vertJc m:val="bot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28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 Тогда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не семантически стойкий шифр.</a:t>
                </a:r>
              </a:p>
            </p:txBody>
          </p:sp>
        </mc:Choice>
        <mc:Fallback xmlns="">
          <p:sp>
            <p:nvSpPr>
              <p:cNvPr id="65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1314795"/>
              </a:xfrm>
              <a:blipFill>
                <a:blip r:embed="rId8"/>
                <a:stretch>
                  <a:fillRect l="-1043" t="-6944" b="-1064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7488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Тест.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628541" y="1408579"/>
            <a:ext cx="6148754" cy="4351338"/>
          </a:xfrm>
        </p:spPr>
        <p:txBody>
          <a:bodyPr/>
          <a:lstStyle/>
          <a:p>
            <a:r>
              <a:rPr lang="ru-RU" dirty="0" smtClean="0"/>
              <a:t>Положить телефон экраном вниз справа от себя</a:t>
            </a:r>
          </a:p>
          <a:p>
            <a:r>
              <a:rPr lang="ru-RU" dirty="0" smtClean="0"/>
              <a:t>Не разговаривать с соседями</a:t>
            </a:r>
          </a:p>
          <a:p>
            <a:r>
              <a:rPr lang="ru-RU" dirty="0" smtClean="0"/>
              <a:t>Не пользоваться конспектами и электронными устройствами</a:t>
            </a:r>
          </a:p>
          <a:p>
            <a:r>
              <a:rPr lang="ru-RU" dirty="0" smtClean="0"/>
              <a:t>Написать номер (по таблице) и ФИО на листочке</a:t>
            </a:r>
          </a:p>
          <a:p>
            <a:r>
              <a:rPr lang="ru-RU" dirty="0" smtClean="0"/>
              <a:t>Написать краткий ответ на вопрос</a:t>
            </a:r>
            <a:endParaRPr lang="en-US" dirty="0" smtClean="0"/>
          </a:p>
          <a:p>
            <a:r>
              <a:rPr lang="ru-RU" dirty="0" smtClean="0"/>
              <a:t>Дождаться окончания теста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</a:t>
            </a:fld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284285" y="5433158"/>
            <a:ext cx="10688515" cy="317012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284285" y="5819530"/>
            <a:ext cx="10688515" cy="317012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284284" y="6205902"/>
            <a:ext cx="10688515" cy="317012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8486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Скругленный прямоугольник 5"/>
          <p:cNvSpPr/>
          <p:nvPr/>
        </p:nvSpPr>
        <p:spPr>
          <a:xfrm>
            <a:off x="811794" y="1690688"/>
            <a:ext cx="10542006" cy="175736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Доказательства сведением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(</a:t>
            </a:r>
            <a:r>
              <a:rPr lang="en-US" dirty="0" smtClean="0"/>
              <a:t>Reduction proof)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ru-RU" dirty="0"/>
                  <a:t> - вычислимый семантически стойкий шифр на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. Тогда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{"/>
                        <m:endChr m:val="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||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</m:e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eqArr>
                      </m:e>
                    </m:d>
                    <m:r>
                      <a:rPr lang="ru-RU" i="1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 </a:t>
                </a:r>
                <a:r>
                  <a:rPr lang="en-US" dirty="0"/>
                  <a:t> </a:t>
                </a:r>
                <a:r>
                  <a:rPr lang="ru-RU" dirty="0"/>
                  <a:t>семантически стойкий шифр.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ru-RU" dirty="0" smtClean="0"/>
                  <a:t> От противного. 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ru-RU" dirty="0" smtClean="0"/>
                  <a:t> - не семантически стойкий шифр. Тогда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∃ </m:t>
                    </m:r>
                  </m:oMath>
                </a14:m>
                <a:r>
                  <a:rPr lang="ru-RU" i="0" dirty="0" smtClean="0"/>
                  <a:t>противник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: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SSadv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ru-RU" dirty="0" smtClean="0"/>
                  <a:t>, 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не пренебрежимо малая величина.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Построим</a:t>
                </a:r>
                <a:r>
                  <a:rPr lang="en-US" dirty="0" smtClean="0"/>
                  <a:t> </a:t>
                </a:r>
                <a:r>
                  <a:rPr lang="ru-RU" dirty="0" smtClean="0"/>
                  <a:t>эффективный алгоритм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 для игры против</a:t>
                </a:r>
                <a:r>
                  <a:rPr lang="en-US" dirty="0" smtClean="0"/>
                  <a:t> </a:t>
                </a:r>
                <a:r>
                  <a:rPr lang="ru-RU" dirty="0" smtClean="0"/>
                  <a:t>семантической</a:t>
                </a:r>
                <a:r>
                  <a:rPr lang="en-US" dirty="0" smtClean="0"/>
                  <a:t> </a:t>
                </a:r>
                <a:r>
                  <a:rPr lang="ru-RU" dirty="0" smtClean="0"/>
                  <a:t>стойкости шифра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 smtClean="0"/>
                  <a:t> с использованием алгоритма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, показав тем самым что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 smtClean="0"/>
                  <a:t> – не семантический стойкий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ru-RU" dirty="0" smtClean="0"/>
                  <a:t> противоречие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ru-RU" dirty="0"/>
                  <a:t> </a:t>
                </a:r>
                <a:r>
                  <a:rPr lang="ru-RU" dirty="0" smtClean="0"/>
                  <a:t>– семантический стойкий.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 r="-1681" b="-378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2054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Скругленный прямоугольник 65"/>
          <p:cNvSpPr/>
          <p:nvPr/>
        </p:nvSpPr>
        <p:spPr>
          <a:xfrm>
            <a:off x="811794" y="1690688"/>
            <a:ext cx="10542006" cy="175736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Доказательства сведением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(</a:t>
            </a:r>
            <a:r>
              <a:rPr lang="en-US" dirty="0" smtClean="0"/>
              <a:t>Reduction proof)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53667" y="1802035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ru-RU" dirty="0"/>
                  <a:t> - </a:t>
                </a:r>
                <a:r>
                  <a:rPr lang="ru-RU" dirty="0" smtClean="0"/>
                  <a:t>вычислимый семантически стойкий шифр </a:t>
                </a:r>
                <a:r>
                  <a:rPr lang="ru-RU" dirty="0"/>
                  <a:t>на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 Тогда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||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</m:e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,(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eqArr>
                      </m:e>
                    </m:d>
                    <m:r>
                      <a:rPr lang="ru-RU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/>
                  <a:t> </a:t>
                </a:r>
                <a:r>
                  <a:rPr lang="en-US" dirty="0" smtClean="0"/>
                  <a:t> </a:t>
                </a:r>
                <a:r>
                  <a:rPr lang="ru-RU" dirty="0" smtClean="0"/>
                  <a:t>семантически стойкий шифр.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SSadv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ru-RU" dirty="0" smtClean="0"/>
                  <a:t>, 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не пренебрежимо малая величина.</a:t>
                </a: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ru-RU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53667" y="1802035"/>
                <a:ext cx="10515600" cy="4351338"/>
              </a:xfrm>
              <a:blipFill>
                <a:blip r:embed="rId2"/>
                <a:stretch>
                  <a:fillRect l="-1043" t="-2244" r="-173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21</a:t>
            </a:fld>
            <a:endParaRPr lang="ru-RU"/>
          </a:p>
        </p:txBody>
      </p:sp>
      <p:sp>
        <p:nvSpPr>
          <p:cNvPr id="44" name="Rectangle 28"/>
          <p:cNvSpPr>
            <a:spLocks noChangeArrowheads="1"/>
          </p:cNvSpPr>
          <p:nvPr/>
        </p:nvSpPr>
        <p:spPr bwMode="auto">
          <a:xfrm>
            <a:off x="5616167" y="4267423"/>
            <a:ext cx="4572000" cy="1600200"/>
          </a:xfrm>
          <a:prstGeom prst="rect">
            <a:avLst/>
          </a:prstGeom>
          <a:solidFill>
            <a:srgbClr val="EAEAEA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 dirty="0"/>
              <a:t>Adv. B </a:t>
            </a:r>
          </a:p>
        </p:txBody>
      </p:sp>
      <p:sp>
        <p:nvSpPr>
          <p:cNvPr id="45" name="Rectangle 9"/>
          <p:cNvSpPr>
            <a:spLocks noChangeArrowheads="1"/>
          </p:cNvSpPr>
          <p:nvPr/>
        </p:nvSpPr>
        <p:spPr bwMode="auto">
          <a:xfrm>
            <a:off x="1882367" y="4362673"/>
            <a:ext cx="1295400" cy="1371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46" name="Line 10"/>
          <p:cNvSpPr>
            <a:spLocks noChangeShapeType="1"/>
          </p:cNvSpPr>
          <p:nvPr/>
        </p:nvSpPr>
        <p:spPr bwMode="auto">
          <a:xfrm>
            <a:off x="1112426" y="4485455"/>
            <a:ext cx="349253" cy="81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7" name="Rectangle 12"/>
          <p:cNvSpPr>
            <a:spLocks noChangeArrowheads="1"/>
          </p:cNvSpPr>
          <p:nvPr/>
        </p:nvSpPr>
        <p:spPr bwMode="auto">
          <a:xfrm>
            <a:off x="8664167" y="4562475"/>
            <a:ext cx="1295400" cy="122894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 dirty="0"/>
              <a:t>Adv.  </a:t>
            </a:r>
            <a:r>
              <a:rPr lang="en-US" dirty="0" smtClean="0"/>
              <a:t>A</a:t>
            </a:r>
            <a:endParaRPr lang="en-US" dirty="0"/>
          </a:p>
        </p:txBody>
      </p:sp>
      <p:grpSp>
        <p:nvGrpSpPr>
          <p:cNvPr id="49" name="Group 30"/>
          <p:cNvGrpSpPr>
            <a:grpSpLocks/>
          </p:cNvGrpSpPr>
          <p:nvPr/>
        </p:nvGrpSpPr>
        <p:grpSpPr bwMode="auto">
          <a:xfrm>
            <a:off x="3177767" y="4915134"/>
            <a:ext cx="3733800" cy="506017"/>
            <a:chOff x="1152" y="2944"/>
            <a:chExt cx="2352" cy="425"/>
          </a:xfrm>
        </p:grpSpPr>
        <p:sp>
          <p:nvSpPr>
            <p:cNvPr id="50" name="Line 17"/>
            <p:cNvSpPr>
              <a:spLocks noChangeShapeType="1"/>
            </p:cNvSpPr>
            <p:nvPr/>
          </p:nvSpPr>
          <p:spPr bwMode="auto">
            <a:xfrm>
              <a:off x="1152" y="3312"/>
              <a:ext cx="23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1200" y="2944"/>
                  <a:ext cx="1052" cy="4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𝑐</m:t>
                        </m:r>
                        <m:groupChr>
                          <m:groupChrPr>
                            <m:chr m:val="←"/>
                            <m:vertJc m:val="bot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r>
                              <m:rPr>
                                <m:brk m:alnAt="2"/>
                              </m:rPr>
                              <a:rPr lang="en-US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groupCh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i="1" dirty="0" err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400" i="1" baseline="-25000" dirty="0" err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51" name="Text 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200" y="2944"/>
                  <a:ext cx="1052" cy="42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2" name="Rectangle 20"/>
          <p:cNvSpPr>
            <a:spLocks noChangeArrowheads="1"/>
          </p:cNvSpPr>
          <p:nvPr/>
        </p:nvSpPr>
        <p:spPr bwMode="auto">
          <a:xfrm>
            <a:off x="1577567" y="4134073"/>
            <a:ext cx="8763000" cy="1828800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3" name="Group 29"/>
          <p:cNvGrpSpPr>
            <a:grpSpLocks/>
          </p:cNvGrpSpPr>
          <p:nvPr/>
        </p:nvGrpSpPr>
        <p:grpSpPr bwMode="auto">
          <a:xfrm>
            <a:off x="3253967" y="4348388"/>
            <a:ext cx="5356225" cy="490538"/>
            <a:chOff x="1248" y="2468"/>
            <a:chExt cx="3374" cy="412"/>
          </a:xfrm>
        </p:grpSpPr>
        <p:sp>
          <p:nvSpPr>
            <p:cNvPr id="54" name="Line 15"/>
            <p:cNvSpPr>
              <a:spLocks noChangeShapeType="1"/>
            </p:cNvSpPr>
            <p:nvPr/>
          </p:nvSpPr>
          <p:spPr bwMode="auto">
            <a:xfrm flipH="1">
              <a:off x="1248" y="2864"/>
              <a:ext cx="3374" cy="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1370" y="2468"/>
                  <a:ext cx="1063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lvl="1"/>
                  <a14:m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i="1" baseline="-25000" dirty="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i="1" baseline="-25000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a14:m>
                  <a:r>
                    <a:rPr lang="en-US" sz="2400" dirty="0" smtClean="0">
                      <a:latin typeface="Courier New" pitchFamily="49" charset="0"/>
                    </a:rPr>
                    <a:t> 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55" name="Text 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370" y="2468"/>
                  <a:ext cx="1063" cy="388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6" name="Group 31"/>
          <p:cNvGrpSpPr>
            <a:grpSpLocks/>
          </p:cNvGrpSpPr>
          <p:nvPr/>
        </p:nvGrpSpPr>
        <p:grpSpPr bwMode="auto">
          <a:xfrm>
            <a:off x="7140167" y="4982993"/>
            <a:ext cx="1447800" cy="400050"/>
            <a:chOff x="3648" y="3001"/>
            <a:chExt cx="912" cy="336"/>
          </a:xfrm>
        </p:grpSpPr>
        <p:sp>
          <p:nvSpPr>
            <p:cNvPr id="57" name="Line 24"/>
            <p:cNvSpPr>
              <a:spLocks noChangeShapeType="1"/>
            </p:cNvSpPr>
            <p:nvPr/>
          </p:nvSpPr>
          <p:spPr bwMode="auto">
            <a:xfrm>
              <a:off x="3648" y="3312"/>
              <a:ext cx="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3984" y="3001"/>
                  <a:ext cx="415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||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en-US" sz="2000" i="1" dirty="0"/>
                </a:p>
              </p:txBody>
            </p:sp>
          </mc:Choice>
          <mc:Fallback xmlns="">
            <p:sp>
              <p:nvSpPr>
                <p:cNvPr id="58" name="Text 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984" y="3001"/>
                  <a:ext cx="415" cy="336"/>
                </a:xfrm>
                <a:prstGeom prst="rect">
                  <a:avLst/>
                </a:prstGeom>
                <a:blipFill>
                  <a:blip r:embed="rId5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9" name="Group 32"/>
          <p:cNvGrpSpPr>
            <a:grpSpLocks/>
          </p:cNvGrpSpPr>
          <p:nvPr/>
        </p:nvGrpSpPr>
        <p:grpSpPr bwMode="auto">
          <a:xfrm>
            <a:off x="6454367" y="5524726"/>
            <a:ext cx="2209800" cy="628650"/>
            <a:chOff x="3216" y="3456"/>
            <a:chExt cx="1392" cy="528"/>
          </a:xfrm>
        </p:grpSpPr>
        <p:sp>
          <p:nvSpPr>
            <p:cNvPr id="60" name="Line 25"/>
            <p:cNvSpPr>
              <a:spLocks noChangeShapeType="1"/>
            </p:cNvSpPr>
            <p:nvPr/>
          </p:nvSpPr>
          <p:spPr bwMode="auto">
            <a:xfrm flipH="1">
              <a:off x="3216" y="3504"/>
              <a:ext cx="13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Line 19"/>
            <p:cNvSpPr>
              <a:spLocks noChangeShapeType="1"/>
            </p:cNvSpPr>
            <p:nvPr/>
          </p:nvSpPr>
          <p:spPr bwMode="auto">
            <a:xfrm>
              <a:off x="3216" y="3504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3984" y="3456"/>
                  <a:ext cx="266" cy="3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2" name="Text 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984" y="3456"/>
                  <a:ext cx="266" cy="31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Прямоугольник 62"/>
              <p:cNvSpPr/>
              <p:nvPr/>
            </p:nvSpPr>
            <p:spPr>
              <a:xfrm>
                <a:off x="3355315" y="6090593"/>
                <a:ext cx="479291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600" smtClean="0">
                          <a:latin typeface="Cambria Math" panose="02040503050406030204" pitchFamily="18" charset="0"/>
                        </a:rPr>
                        <m:t>SSadv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60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sz="2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>
                          <a:latin typeface="Cambria Math" panose="02040503050406030204" pitchFamily="18" charset="0"/>
                        </a:rPr>
                        <m:t>SSadv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</a:rPr>
                            <m:t>Ε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ru-RU" sz="2600" dirty="0"/>
              </a:p>
            </p:txBody>
          </p:sp>
        </mc:Choice>
        <mc:Fallback xmlns="">
          <p:sp>
            <p:nvSpPr>
              <p:cNvPr id="63" name="Прямоугольник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5315" y="6090593"/>
                <a:ext cx="4792915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Text Box 6"/>
          <p:cNvSpPr txBox="1">
            <a:spLocks noChangeArrowheads="1"/>
          </p:cNvSpPr>
          <p:nvPr/>
        </p:nvSpPr>
        <p:spPr bwMode="auto">
          <a:xfrm>
            <a:off x="810510" y="4254624"/>
            <a:ext cx="34636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i="1" dirty="0"/>
              <a:t>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 Box 13"/>
              <p:cNvSpPr txBox="1">
                <a:spLocks noChangeArrowheads="1"/>
              </p:cNvSpPr>
              <p:nvPr/>
            </p:nvSpPr>
            <p:spPr bwMode="auto">
              <a:xfrm>
                <a:off x="2195112" y="4771428"/>
                <a:ext cx="632609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i="1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65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95112" y="4771428"/>
                <a:ext cx="632609" cy="423129"/>
              </a:xfrm>
              <a:prstGeom prst="rect">
                <a:avLst/>
              </a:prstGeom>
              <a:blipFill>
                <a:blip r:embed="rId8"/>
                <a:stretch>
                  <a:fillRect l="-4808" r="-27885" b="-4492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8065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Восстановление сообщений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Атака на восстановление сообщений</a:t>
                </a:r>
                <a:r>
                  <a:rPr lang="en-US" dirty="0" smtClean="0"/>
                  <a:t>: </a:t>
                </a:r>
                <a:r>
                  <a:rPr lang="ru-RU" dirty="0" smtClean="0"/>
                  <a:t>имея зашифрованное сообщение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ru-RU" dirty="0" smtClean="0"/>
                  <a:t>, восстановить сообщение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ru-RU" dirty="0" smtClean="0"/>
                  <a:t>, с вероятностью больше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Опишем игру на восстановление сообщений.</a:t>
                </a:r>
              </a:p>
              <a:p>
                <a:r>
                  <a:rPr lang="ru-RU" dirty="0"/>
                  <a:t>Претендент вычисляет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/>
                  <a:t> </a:t>
                </a:r>
                <a:r>
                  <a:rPr lang="ru-RU" dirty="0"/>
                  <a:t>и отправляет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противнику.</a:t>
                </a:r>
              </a:p>
              <a:p>
                <a:r>
                  <a:rPr lang="ru-RU" dirty="0"/>
                  <a:t>Противник</a:t>
                </a:r>
                <a:r>
                  <a:rPr lang="en-US" dirty="0"/>
                  <a:t> </a:t>
                </a:r>
                <a:r>
                  <a:rPr lang="ru-RU" dirty="0"/>
                  <a:t>возвращает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как результат игры</a:t>
                </a:r>
                <a:r>
                  <a:rPr lang="ru-RU" dirty="0" smtClean="0"/>
                  <a:t>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 r="-52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4560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Восстановление сообщений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80618" y="3716968"/>
                <a:ext cx="10515600" cy="253222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Пусть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событие, при котором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Преимуществом алгоритма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против шифра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 smtClean="0"/>
                  <a:t> при атаке на восстановление сообщений является величина</a:t>
                </a: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MRadv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</m:d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m:rPr>
                                  <m:lit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ru-RU" b="0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80618" y="3716968"/>
                <a:ext cx="10515600" cy="2532225"/>
              </a:xfrm>
              <a:blipFill>
                <a:blip r:embed="rId2"/>
                <a:stretch>
                  <a:fillRect l="-1043" t="-385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23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14911" y="1784586"/>
            <a:ext cx="1295400" cy="118824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 dirty="0" err="1"/>
              <a:t>Chal</a:t>
            </a:r>
            <a:r>
              <a:rPr lang="en-US" dirty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7396511" y="1784586"/>
                <a:ext cx="1295400" cy="11882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396511" y="1784586"/>
                <a:ext cx="1295400" cy="1188244"/>
              </a:xfrm>
              <a:prstGeom prst="rect">
                <a:avLst/>
              </a:prstGeom>
              <a:blipFill>
                <a:blip r:embed="rId3"/>
                <a:stretch>
                  <a:fillRect t="-2538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22"/>
          <p:cNvGrpSpPr>
            <a:grpSpLocks/>
          </p:cNvGrpSpPr>
          <p:nvPr/>
        </p:nvGrpSpPr>
        <p:grpSpPr bwMode="auto">
          <a:xfrm>
            <a:off x="8006120" y="2972828"/>
            <a:ext cx="1254127" cy="678656"/>
            <a:chOff x="4560" y="2842"/>
            <a:chExt cx="790" cy="570"/>
          </a:xfrm>
        </p:grpSpPr>
        <p:sp>
          <p:nvSpPr>
            <p:cNvPr id="16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782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7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782" cy="388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8" name="Rectangle 18"/>
          <p:cNvSpPr>
            <a:spLocks noChangeArrowheads="1"/>
          </p:cNvSpPr>
          <p:nvPr/>
        </p:nvSpPr>
        <p:spPr bwMode="auto">
          <a:xfrm>
            <a:off x="1575151" y="1555985"/>
            <a:ext cx="7924800" cy="158829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 Box 13"/>
              <p:cNvSpPr txBox="1">
                <a:spLocks noChangeArrowheads="1"/>
              </p:cNvSpPr>
              <p:nvPr/>
            </p:nvSpPr>
            <p:spPr bwMode="auto">
              <a:xfrm>
                <a:off x="2484878" y="2099118"/>
                <a:ext cx="810158" cy="7539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i="1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ru-RU" sz="1600" b="0" i="1" dirty="0" smtClean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𝑚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16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1600" i="1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9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84878" y="2099118"/>
                <a:ext cx="810158" cy="753924"/>
              </a:xfrm>
              <a:prstGeom prst="rect">
                <a:avLst/>
              </a:prstGeom>
              <a:blipFill>
                <a:blip r:embed="rId5"/>
                <a:stretch>
                  <a:fillRect r="-33083" b="-25000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 20"/>
          <p:cNvGrpSpPr>
            <a:grpSpLocks/>
          </p:cNvGrpSpPr>
          <p:nvPr/>
        </p:nvGrpSpPr>
        <p:grpSpPr bwMode="auto">
          <a:xfrm>
            <a:off x="3612705" y="1653625"/>
            <a:ext cx="3733800" cy="559595"/>
            <a:chOff x="1776" y="1940"/>
            <a:chExt cx="2352" cy="470"/>
          </a:xfrm>
        </p:grpSpPr>
        <p:sp>
          <p:nvSpPr>
            <p:cNvPr id="21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13" y="1940"/>
                  <a:ext cx="954" cy="4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</m:t>
                        </m:r>
                        <m:groupChr>
                          <m:groupChrPr>
                            <m:chr m:val="←"/>
                            <m:vertJc m:val="bot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r>
                              <m:rPr>
                                <m:brk m:alnAt="2"/>
                              </m:rPr>
                              <a:rPr lang="en-US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groupCh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2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13" y="1940"/>
                  <a:ext cx="954" cy="42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004606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Восстановление сообщений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80618" y="3716968"/>
                <a:ext cx="10515600" cy="253222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MRadv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</m:d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m:rPr>
                                  <m:lit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ru-RU" b="0" dirty="0" smtClean="0"/>
              </a:p>
              <a:p>
                <a:pPr marL="0" indent="0">
                  <a:buNone/>
                </a:pPr>
                <a:r>
                  <a:rPr lang="ru-RU" dirty="0" smtClean="0"/>
                  <a:t>Шифр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b="0" dirty="0" smtClean="0"/>
                  <a:t> называется </a:t>
                </a:r>
                <a:r>
                  <a:rPr lang="ru-RU" b="1" dirty="0" smtClean="0"/>
                  <a:t>стойким к атаке на восстановление сообщений</a:t>
                </a:r>
                <a:r>
                  <a:rPr lang="ru-RU" b="0" dirty="0" smtClean="0"/>
                  <a:t>, если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b="0" dirty="0" smtClean="0"/>
                  <a:t> величина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MRadv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ru-RU" b="0" dirty="0" smtClean="0"/>
                  <a:t>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en-US" dirty="0"/>
                  <a:t>-</a:t>
                </a:r>
                <a:r>
                  <a:rPr lang="ru-RU" b="0" dirty="0" smtClean="0"/>
                  <a:t> пренебрежимо малая величина.</a:t>
                </a:r>
                <a:endParaRPr lang="en-US" b="0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80618" y="3716968"/>
                <a:ext cx="10515600" cy="2532225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24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14911" y="1784586"/>
            <a:ext cx="1295400" cy="118824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 dirty="0" err="1"/>
              <a:t>Chal</a:t>
            </a:r>
            <a:r>
              <a:rPr lang="en-US" dirty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7396511" y="1784586"/>
                <a:ext cx="1295400" cy="11882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396511" y="1784586"/>
                <a:ext cx="1295400" cy="1188244"/>
              </a:xfrm>
              <a:prstGeom prst="rect">
                <a:avLst/>
              </a:prstGeom>
              <a:blipFill>
                <a:blip r:embed="rId3"/>
                <a:stretch>
                  <a:fillRect t="-2538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22"/>
          <p:cNvGrpSpPr>
            <a:grpSpLocks/>
          </p:cNvGrpSpPr>
          <p:nvPr/>
        </p:nvGrpSpPr>
        <p:grpSpPr bwMode="auto">
          <a:xfrm>
            <a:off x="8006120" y="2972828"/>
            <a:ext cx="1254127" cy="678656"/>
            <a:chOff x="4560" y="2842"/>
            <a:chExt cx="790" cy="570"/>
          </a:xfrm>
        </p:grpSpPr>
        <p:sp>
          <p:nvSpPr>
            <p:cNvPr id="16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782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7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782" cy="388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8" name="Rectangle 18"/>
          <p:cNvSpPr>
            <a:spLocks noChangeArrowheads="1"/>
          </p:cNvSpPr>
          <p:nvPr/>
        </p:nvSpPr>
        <p:spPr bwMode="auto">
          <a:xfrm>
            <a:off x="1575151" y="1555985"/>
            <a:ext cx="7924800" cy="158829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 Box 13"/>
              <p:cNvSpPr txBox="1">
                <a:spLocks noChangeArrowheads="1"/>
              </p:cNvSpPr>
              <p:nvPr/>
            </p:nvSpPr>
            <p:spPr bwMode="auto">
              <a:xfrm>
                <a:off x="2484878" y="2099118"/>
                <a:ext cx="810158" cy="7539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i="1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ru-RU" sz="1600" b="0" i="1" dirty="0" smtClean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𝑚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16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1600" i="1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9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84878" y="2099118"/>
                <a:ext cx="810158" cy="753924"/>
              </a:xfrm>
              <a:prstGeom prst="rect">
                <a:avLst/>
              </a:prstGeom>
              <a:blipFill>
                <a:blip r:embed="rId5"/>
                <a:stretch>
                  <a:fillRect r="-33083" b="-25000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 20"/>
          <p:cNvGrpSpPr>
            <a:grpSpLocks/>
          </p:cNvGrpSpPr>
          <p:nvPr/>
        </p:nvGrpSpPr>
        <p:grpSpPr bwMode="auto">
          <a:xfrm>
            <a:off x="3612705" y="1653625"/>
            <a:ext cx="3733800" cy="559595"/>
            <a:chOff x="1776" y="1940"/>
            <a:chExt cx="2352" cy="470"/>
          </a:xfrm>
        </p:grpSpPr>
        <p:sp>
          <p:nvSpPr>
            <p:cNvPr id="21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13" y="1940"/>
                  <a:ext cx="954" cy="4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</m:t>
                        </m:r>
                        <m:groupChr>
                          <m:groupChrPr>
                            <m:chr m:val="←"/>
                            <m:vertJc m:val="bot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r>
                              <m:rPr>
                                <m:brk m:alnAt="2"/>
                              </m:rPr>
                              <a:rPr lang="en-US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groupCh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2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13" y="1940"/>
                  <a:ext cx="954" cy="42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293687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83044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Восстановление сообщений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797244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Теорема 1.8. </a:t>
                </a:r>
                <a:r>
                  <a:rPr lang="ru-RU" dirty="0" smtClean="0"/>
                  <a:t>Если шифр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</a:t>
                </a:r>
                <a:r>
                  <a:rPr lang="ru-RU" dirty="0"/>
                  <a:t>семантически </a:t>
                </a:r>
                <a:r>
                  <a:rPr lang="ru-RU" dirty="0" smtClean="0"/>
                  <a:t>стойкий на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, </a:t>
                </a:r>
                <a:r>
                  <a:rPr lang="ru-RU" dirty="0"/>
                  <a:t>то он стойкий к атаке на восстановление </a:t>
                </a:r>
                <a:r>
                  <a:rPr lang="ru-RU" dirty="0" smtClean="0"/>
                  <a:t>сообщений</a:t>
                </a:r>
                <a:endParaRPr lang="en-US" b="1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ru-RU" dirty="0" smtClean="0"/>
                  <a:t> Покажем, что атака на восстановление сообщений даёт атаку на семантическую стойкость.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– эффективный алгоритм. Обозначим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ru-RU" dirty="0" smtClean="0"/>
                  <a:t> – вероятность выиграть игру на восстановление сообщений для алгоритма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ru-RU" b="0" i="0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MRadv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</m:d>
                            </m:den>
                          </m:f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ru-RU" dirty="0" smtClean="0"/>
                  <a:t>Построим эффективный алгоритм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 для игры на семантическую стойкость простив алгоритма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dirty="0" smtClean="0"/>
                  <a:t> для которого</a:t>
                </a:r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MRadv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dirty="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ru-RU" b="0" i="1" dirty="0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SS</m:t>
                      </m:r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adv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dirty="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797244"/>
              </a:xfrm>
              <a:blipFill>
                <a:blip r:embed="rId2"/>
                <a:stretch>
                  <a:fillRect l="-1043" t="-25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1752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100026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Восстановление сообщений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Теорема 1.8. </a:t>
                </a:r>
                <a:r>
                  <a:rPr lang="ru-RU" dirty="0" smtClean="0"/>
                  <a:t>Если шифр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</a:t>
                </a:r>
                <a:r>
                  <a:rPr lang="ru-RU" dirty="0"/>
                  <a:t>семантически </a:t>
                </a:r>
                <a:r>
                  <a:rPr lang="ru-RU" dirty="0" smtClean="0"/>
                  <a:t>стойкий на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, </a:t>
                </a:r>
                <a:r>
                  <a:rPr lang="ru-RU" dirty="0"/>
                  <a:t>то он стойкий к атаке на восстановление </a:t>
                </a:r>
                <a:r>
                  <a:rPr lang="ru-RU" dirty="0" smtClean="0"/>
                  <a:t>сообщений</a:t>
                </a:r>
                <a:endParaRPr lang="en-US" b="1" dirty="0"/>
              </a:p>
              <a:p>
                <a:pPr marL="0" indent="0">
                  <a:buNone/>
                </a:pPr>
                <a:r>
                  <a:rPr lang="ru-RU" dirty="0" smtClean="0"/>
                  <a:t>Построим алгоритм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. Алгоритм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 генерирует </a:t>
                </a:r>
                <a:r>
                  <a:rPr lang="ru-RU" smtClean="0"/>
                  <a:t>два случайных сообщения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ru-RU" dirty="0" smtClean="0"/>
                  <a:t> 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dirty="0" smtClean="0"/>
                  <a:t>и оправляет их претенденту в игре на семантическую стойкость. Претендент отвечает </a:t>
                </a:r>
                <a:r>
                  <a:rPr lang="ru-RU" dirty="0" err="1" smtClean="0"/>
                  <a:t>шифртекстом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одного из сообщений, которых алгоритм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 пересылает алгоритму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, получая восстановленное сообщение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ru-RU" dirty="0" smtClean="0"/>
                  <a:t>. Если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ru-RU" dirty="0" smtClean="0"/>
                  <a:t> то выводит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dirty="0" smtClean="0"/>
                  <a:t> иначе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 r="-75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808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102110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Восстановление сообщений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Теорема 1.8. </a:t>
                </a:r>
                <a:r>
                  <a:rPr lang="ru-RU" dirty="0" smtClean="0"/>
                  <a:t>Если </a:t>
                </a:r>
                <a:r>
                  <a:rPr lang="ru-RU" dirty="0"/>
                  <a:t>шифр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 семантически стойкий на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, то он стойкий к атаке на восстановление </a:t>
                </a:r>
                <a:r>
                  <a:rPr lang="ru-RU" dirty="0" smtClean="0"/>
                  <a:t>сообщений</a:t>
                </a:r>
                <a:endParaRPr lang="en-US" b="1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27</a:t>
            </a:fld>
            <a:endParaRPr lang="ru-RU"/>
          </a:p>
        </p:txBody>
      </p:sp>
      <p:sp>
        <p:nvSpPr>
          <p:cNvPr id="6" name="Rectangle 28"/>
          <p:cNvSpPr>
            <a:spLocks noChangeArrowheads="1"/>
          </p:cNvSpPr>
          <p:nvPr/>
        </p:nvSpPr>
        <p:spPr bwMode="auto">
          <a:xfrm>
            <a:off x="5832318" y="3901229"/>
            <a:ext cx="4572000" cy="1600200"/>
          </a:xfrm>
          <a:prstGeom prst="rect">
            <a:avLst/>
          </a:prstGeom>
          <a:solidFill>
            <a:srgbClr val="EAEAEA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 dirty="0"/>
              <a:t>Adv. </a:t>
            </a:r>
            <a:r>
              <a:rPr lang="en-US" dirty="0" smtClean="0"/>
              <a:t>B  (us)</a:t>
            </a:r>
            <a:endParaRPr lang="en-US" dirty="0"/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2098518" y="3996479"/>
            <a:ext cx="1295400" cy="1371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8" name="Line 10"/>
          <p:cNvSpPr>
            <a:spLocks noChangeShapeType="1"/>
          </p:cNvSpPr>
          <p:nvPr/>
        </p:nvSpPr>
        <p:spPr bwMode="auto">
          <a:xfrm>
            <a:off x="2708118" y="3394023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8880318" y="4529879"/>
            <a:ext cx="1295400" cy="8953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 dirty="0"/>
              <a:t>Adv.  </a:t>
            </a:r>
            <a:r>
              <a:rPr lang="en-US" dirty="0" smtClean="0"/>
              <a:t>A</a:t>
            </a:r>
          </a:p>
          <a:p>
            <a:pPr algn="ctr"/>
            <a:r>
              <a:rPr lang="en-US" dirty="0" smtClean="0"/>
              <a:t>(given)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 Box 13"/>
              <p:cNvSpPr txBox="1">
                <a:spLocks noChangeArrowheads="1"/>
              </p:cNvSpPr>
              <p:nvPr/>
            </p:nvSpPr>
            <p:spPr bwMode="auto">
              <a:xfrm>
                <a:off x="2403319" y="4350095"/>
                <a:ext cx="632609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0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03319" y="4350095"/>
                <a:ext cx="632609" cy="423129"/>
              </a:xfrm>
              <a:prstGeom prst="rect">
                <a:avLst/>
              </a:prstGeom>
              <a:blipFill>
                <a:blip r:embed="rId3"/>
                <a:stretch>
                  <a:fillRect l="-4808" r="-27885" b="-4492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30"/>
          <p:cNvGrpSpPr>
            <a:grpSpLocks/>
          </p:cNvGrpSpPr>
          <p:nvPr/>
        </p:nvGrpSpPr>
        <p:grpSpPr bwMode="auto">
          <a:xfrm>
            <a:off x="3452137" y="4526896"/>
            <a:ext cx="3733800" cy="506016"/>
            <a:chOff x="1152" y="2918"/>
            <a:chExt cx="2352" cy="425"/>
          </a:xfrm>
        </p:grpSpPr>
        <p:sp>
          <p:nvSpPr>
            <p:cNvPr id="12" name="Line 17"/>
            <p:cNvSpPr>
              <a:spLocks noChangeShapeType="1"/>
            </p:cNvSpPr>
            <p:nvPr/>
          </p:nvSpPr>
          <p:spPr bwMode="auto">
            <a:xfrm>
              <a:off x="1152" y="3312"/>
              <a:ext cx="23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1392" y="2918"/>
                  <a:ext cx="1022" cy="4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dirty="0" err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/>
                    <a:t>)</a:t>
                  </a:r>
                </a:p>
              </p:txBody>
            </p:sp>
          </mc:Choice>
          <mc:Fallback xmlns="">
            <p:sp>
              <p:nvSpPr>
                <p:cNvPr id="13" name="Text 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392" y="2918"/>
                  <a:ext cx="1022" cy="425"/>
                </a:xfrm>
                <a:prstGeom prst="rect">
                  <a:avLst/>
                </a:prstGeom>
                <a:blipFill>
                  <a:blip r:embed="rId4"/>
                  <a:stretch>
                    <a:fillRect r="-3008" b="-2048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4" name="Rectangle 20"/>
          <p:cNvSpPr>
            <a:spLocks noChangeArrowheads="1"/>
          </p:cNvSpPr>
          <p:nvPr/>
        </p:nvSpPr>
        <p:spPr bwMode="auto">
          <a:xfrm>
            <a:off x="1793718" y="3767879"/>
            <a:ext cx="8763000" cy="1828800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5" name="Group 29"/>
          <p:cNvGrpSpPr>
            <a:grpSpLocks/>
          </p:cNvGrpSpPr>
          <p:nvPr/>
        </p:nvGrpSpPr>
        <p:grpSpPr bwMode="auto">
          <a:xfrm>
            <a:off x="3470118" y="3996479"/>
            <a:ext cx="3124200" cy="476250"/>
            <a:chOff x="1248" y="2480"/>
            <a:chExt cx="1968" cy="400"/>
          </a:xfrm>
        </p:grpSpPr>
        <p:sp>
          <p:nvSpPr>
            <p:cNvPr id="16" name="Line 15"/>
            <p:cNvSpPr>
              <a:spLocks noChangeShapeType="1"/>
            </p:cNvSpPr>
            <p:nvPr/>
          </p:nvSpPr>
          <p:spPr bwMode="auto">
            <a:xfrm flipH="1" flipV="1">
              <a:off x="1248" y="2880"/>
              <a:ext cx="19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1248" y="2480"/>
                  <a:ext cx="1023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lvl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7" name="Text 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248" y="2480"/>
                  <a:ext cx="1023" cy="388"/>
                </a:xfrm>
                <a:prstGeom prst="rect">
                  <a:avLst/>
                </a:prstGeom>
                <a:blipFill>
                  <a:blip r:embed="rId5"/>
                  <a:stretch>
                    <a:fillRect b="-1333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Group 31"/>
          <p:cNvGrpSpPr>
            <a:grpSpLocks/>
          </p:cNvGrpSpPr>
          <p:nvPr/>
        </p:nvGrpSpPr>
        <p:grpSpPr bwMode="auto">
          <a:xfrm>
            <a:off x="7356318" y="4616799"/>
            <a:ext cx="1447800" cy="400050"/>
            <a:chOff x="3648" y="3001"/>
            <a:chExt cx="912" cy="336"/>
          </a:xfrm>
        </p:grpSpPr>
        <p:sp>
          <p:nvSpPr>
            <p:cNvPr id="19" name="Line 24"/>
            <p:cNvSpPr>
              <a:spLocks noChangeShapeType="1"/>
            </p:cNvSpPr>
            <p:nvPr/>
          </p:nvSpPr>
          <p:spPr bwMode="auto">
            <a:xfrm>
              <a:off x="3648" y="3312"/>
              <a:ext cx="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3984" y="3001"/>
                  <a:ext cx="233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0" name="Text 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984" y="3001"/>
                  <a:ext cx="233" cy="336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 32"/>
          <p:cNvGrpSpPr>
            <a:grpSpLocks/>
          </p:cNvGrpSpPr>
          <p:nvPr/>
        </p:nvGrpSpPr>
        <p:grpSpPr bwMode="auto">
          <a:xfrm>
            <a:off x="5948376" y="5151447"/>
            <a:ext cx="1337132" cy="815513"/>
            <a:chOff x="3216" y="3483"/>
            <a:chExt cx="1504" cy="501"/>
          </a:xfrm>
        </p:grpSpPr>
        <p:sp>
          <p:nvSpPr>
            <p:cNvPr id="22" name="Line 25"/>
            <p:cNvSpPr>
              <a:spLocks noChangeShapeType="1"/>
            </p:cNvSpPr>
            <p:nvPr/>
          </p:nvSpPr>
          <p:spPr bwMode="auto">
            <a:xfrm flipH="1">
              <a:off x="3216" y="3504"/>
              <a:ext cx="13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19"/>
            <p:cNvSpPr>
              <a:spLocks noChangeShapeType="1"/>
            </p:cNvSpPr>
            <p:nvPr/>
          </p:nvSpPr>
          <p:spPr bwMode="auto">
            <a:xfrm>
              <a:off x="3216" y="3504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3400" y="3483"/>
                  <a:ext cx="1320" cy="2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=?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Text 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400" y="3483"/>
                  <a:ext cx="1320" cy="22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 Box 6"/>
              <p:cNvSpPr txBox="1">
                <a:spLocks noChangeArrowheads="1"/>
              </p:cNvSpPr>
              <p:nvPr/>
            </p:nvSpPr>
            <p:spPr bwMode="auto">
              <a:xfrm>
                <a:off x="2346021" y="3312472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5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46021" y="3312472"/>
                <a:ext cx="427040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Прямая со стрелкой 26"/>
          <p:cNvCxnSpPr/>
          <p:nvPr/>
        </p:nvCxnSpPr>
        <p:spPr>
          <a:xfrm flipH="1">
            <a:off x="7289675" y="5185630"/>
            <a:ext cx="1514443" cy="17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7484992" y="5141954"/>
                <a:ext cx="11793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4992" y="5141954"/>
                <a:ext cx="117934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 Box 6"/>
              <p:cNvSpPr txBox="1">
                <a:spLocks noChangeArrowheads="1"/>
              </p:cNvSpPr>
              <p:nvPr/>
            </p:nvSpPr>
            <p:spPr bwMode="auto">
              <a:xfrm>
                <a:off x="5564468" y="5618559"/>
                <a:ext cx="435056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400" dirty="0" smtClean="0"/>
                  <a:t>’</a:t>
                </a:r>
                <a:endParaRPr lang="en-US" sz="2400" dirty="0"/>
              </a:p>
            </p:txBody>
          </p:sp>
        </mc:Choice>
        <mc:Fallback xmlns="">
          <p:sp>
            <p:nvSpPr>
              <p:cNvPr id="30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64468" y="5618559"/>
                <a:ext cx="435056" cy="461665"/>
              </a:xfrm>
              <a:prstGeom prst="rect">
                <a:avLst/>
              </a:prstGeom>
              <a:blipFill>
                <a:blip r:embed="rId10"/>
                <a:stretch>
                  <a:fillRect l="-4225" t="-10667" r="-19718" b="-30667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0438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11713" y="1699480"/>
            <a:ext cx="10542006" cy="84149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Восстановление сообщений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Теорема 1.8. </a:t>
                </a:r>
                <a:r>
                  <a:rPr lang="ru-RU" dirty="0" smtClean="0"/>
                  <a:t>Если </a:t>
                </a:r>
                <a:r>
                  <a:rPr lang="ru-RU" dirty="0"/>
                  <a:t>шифр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 семантически стойкий на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, то он стойкий к атаке на восстановление </a:t>
                </a:r>
                <a:r>
                  <a:rPr lang="ru-RU" dirty="0" smtClean="0"/>
                  <a:t>сообщений</a:t>
                </a:r>
                <a:endParaRPr lang="en-US" b="1" dirty="0"/>
              </a:p>
              <a:p>
                <a:pPr marL="0" indent="0">
                  <a:buNone/>
                </a:pPr>
                <a:r>
                  <a:rPr lang="ru-RU" dirty="0" smtClean="0"/>
                  <a:t>Для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=0,1</m:t>
                    </m:r>
                  </m:oMath>
                </a14:m>
                <a:r>
                  <a:rPr lang="ru-RU" dirty="0" smtClean="0"/>
                  <a:t> пусть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ru-RU" dirty="0" smtClean="0"/>
                  <a:t> - вероятность того, что алгоритм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 выдаст значение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ru-RU" dirty="0" smtClean="0"/>
                  <a:t>, при шифровании сообщения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ru-RU" dirty="0" smtClean="0"/>
                  <a:t>. Тогда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SSadv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. </a:t>
                </a:r>
                <a:r>
                  <a:rPr lang="ru-RU" dirty="0" smtClean="0"/>
                  <a:t>С другой стороны, если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ru-RU" dirty="0" smtClean="0"/>
                  <a:t> есть </a:t>
                </a:r>
                <a:r>
                  <a:rPr lang="ru-RU" dirty="0" err="1" smtClean="0"/>
                  <a:t>зашифрование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то вероятность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ru-RU" dirty="0" smtClean="0"/>
                  <a:t> (Вероятность выиграть игру на восстановление для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). Если же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ru-RU" dirty="0" smtClean="0"/>
                  <a:t> есть зашифрование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ru-RU" dirty="0" smtClean="0"/>
                  <a:t>, то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ru-RU" dirty="0" smtClean="0"/>
                  <a:t> не зависит от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⁡[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]=1/|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Следовательно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𝑆𝑆𝑎𝑑𝑣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</m:d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𝑀𝑅𝑎𝑑𝑣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 smtClean="0"/>
                  <a:t>атака на восстановление сообщений даёт атаку на семантическую стойкость.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1" r="-1275" b="-112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1656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Восстановление битов сообщения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29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731929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 smtClean="0"/>
                  <a:t> </a:t>
                </a:r>
                <a:r>
                  <a:rPr lang="ru-RU" dirty="0" smtClean="0"/>
                  <a:t>шифр 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ru-RU" b="0" i="1" smtClean="0">
                        <a:latin typeface="Cambria Math" panose="02040503050406030204" pitchFamily="18" charset="0"/>
                      </a:rPr>
                      <m:t>.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</m:oMath>
                </a14:m>
                <a:r>
                  <a:rPr lang="ru-RU" i="1" dirty="0" smtClean="0"/>
                  <a:t>. </a:t>
                </a:r>
                <a:r>
                  <a:rPr lang="ru-RU" dirty="0" smtClean="0"/>
                  <a:t>Пусть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𝑝𝑎𝑟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i="1" dirty="0" smtClean="0"/>
                  <a:t> –</a:t>
                </a:r>
                <a:r>
                  <a:rPr lang="en-US" i="1" dirty="0" smtClean="0"/>
                  <a:t> </a:t>
                </a:r>
                <a:r>
                  <a:rPr lang="ru-RU" dirty="0"/>
                  <a:t>произвольный предикат, вычисляющий 1 бит информации об открытом </a:t>
                </a:r>
                <a:r>
                  <a:rPr lang="ru-RU" dirty="0" smtClean="0"/>
                  <a:t>тексте (Например функция вычисления чётности сообщения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ru-RU" dirty="0" smtClean="0"/>
                  <a:t>).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Определим игру на восстановление битов.</a:t>
                </a:r>
              </a:p>
              <a:p>
                <a:r>
                  <a:rPr lang="ru-RU" dirty="0"/>
                  <a:t>Претендент вычисляет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/>
                  <a:t> </a:t>
                </a:r>
                <a:r>
                  <a:rPr lang="ru-RU" dirty="0"/>
                  <a:t>и отправляет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противнику.</a:t>
                </a:r>
              </a:p>
              <a:p>
                <a:r>
                  <a:rPr lang="ru-RU" dirty="0"/>
                  <a:t>Противник</a:t>
                </a:r>
                <a:r>
                  <a:rPr lang="en-US" dirty="0"/>
                  <a:t> </a:t>
                </a:r>
                <a:r>
                  <a:rPr lang="ru-RU" dirty="0"/>
                  <a:t>возвращает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i="0" dirty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∈{0,1}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как результат игры.</a:t>
                </a:r>
              </a:p>
              <a:p>
                <a:pPr marL="0" indent="0">
                  <a:buNone/>
                </a:pPr>
                <a:r>
                  <a:rPr lang="ru-RU" dirty="0"/>
                  <a:t>Пусть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 – </a:t>
                </a:r>
                <a:r>
                  <a:rPr lang="ru-RU" dirty="0"/>
                  <a:t>событие, при котором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𝑝𝑎𝑟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ru-RU" dirty="0"/>
                  <a:t>Преимуществом алгоритма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/>
                  <a:t> против шифра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/>
                  <a:t> при атаке на восстановление </a:t>
                </a:r>
                <a:r>
                  <a:rPr lang="ru-RU" dirty="0" smtClean="0"/>
                  <a:t>битов </a:t>
                </a:r>
                <a:r>
                  <a:rPr lang="ru-RU" dirty="0"/>
                  <a:t>является величина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P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AR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adv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</m:d>
                            </m:e>
                          </m:fun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1/2</m:t>
                          </m:r>
                        </m:e>
                      </m:d>
                    </m:oMath>
                  </m:oMathPara>
                </a14:m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731929"/>
              </a:xfrm>
              <a:blipFill>
                <a:blip r:embed="rId2"/>
                <a:stretch>
                  <a:fillRect l="-1043" t="-2574" r="-11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0411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Тест.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628541" y="1408579"/>
            <a:ext cx="6148754" cy="4351338"/>
          </a:xfrm>
        </p:spPr>
        <p:txBody>
          <a:bodyPr/>
          <a:lstStyle/>
          <a:p>
            <a:r>
              <a:rPr lang="ru-RU" dirty="0" smtClean="0"/>
              <a:t>Положить телефон экраном вниз справа от себя</a:t>
            </a:r>
          </a:p>
          <a:p>
            <a:r>
              <a:rPr lang="ru-RU" dirty="0" smtClean="0"/>
              <a:t>Не разговаривать с соседями</a:t>
            </a:r>
          </a:p>
          <a:p>
            <a:r>
              <a:rPr lang="ru-RU" dirty="0" smtClean="0"/>
              <a:t>Не пользоваться конспектами и электронными устройствами</a:t>
            </a:r>
          </a:p>
          <a:p>
            <a:r>
              <a:rPr lang="ru-RU" dirty="0" smtClean="0"/>
              <a:t>Написать номер (по таблице) и ФИО на листочке</a:t>
            </a:r>
          </a:p>
          <a:p>
            <a:r>
              <a:rPr lang="ru-RU" dirty="0" smtClean="0"/>
              <a:t>Написать краткий ответ на вопрос</a:t>
            </a:r>
            <a:endParaRPr lang="en-US" dirty="0" smtClean="0"/>
          </a:p>
          <a:p>
            <a:r>
              <a:rPr lang="ru-RU" dirty="0" smtClean="0"/>
              <a:t>Дождаться окончания теста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</a:t>
            </a:fld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284285" y="5433158"/>
            <a:ext cx="10688515" cy="317012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284285" y="5819530"/>
            <a:ext cx="10688515" cy="317012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284284" y="6205902"/>
            <a:ext cx="10688515" cy="317012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836733" y="1408579"/>
            <a:ext cx="47918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sz="3600" dirty="0" smtClean="0"/>
          </a:p>
          <a:p>
            <a:r>
              <a:rPr lang="ru-RU" sz="3600" b="1" dirty="0" smtClean="0"/>
              <a:t>Определение абсолютной стойкости через предикат</a:t>
            </a:r>
            <a:endParaRPr lang="ru-RU" sz="3600" b="1" dirty="0"/>
          </a:p>
        </p:txBody>
      </p:sp>
    </p:spTree>
    <p:extLst>
      <p:ext uri="{BB962C8B-B14F-4D97-AF65-F5344CB8AC3E}">
        <p14:creationId xmlns:p14="http://schemas.microsoft.com/office/powerpoint/2010/main" val="2990220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" dur="59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9000"/>
                            </p:stCondLst>
                            <p:childTnLst>
                              <p:par>
                                <p:cTn id="9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0" dur="59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18000"/>
                            </p:stCondLst>
                            <p:childTnLst>
                              <p:par>
                                <p:cTn id="13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4" dur="59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Восстановление битов сообщения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30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 smtClean="0"/>
                  <a:t> </a:t>
                </a:r>
                <a:r>
                  <a:rPr lang="ru-RU" dirty="0" smtClean="0"/>
                  <a:t>шифр 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ru-RU" b="0" i="1" smtClean="0">
                        <a:latin typeface="Cambria Math" panose="02040503050406030204" pitchFamily="18" charset="0"/>
                      </a:rPr>
                      <m:t>.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</m:oMath>
                </a14:m>
                <a:r>
                  <a:rPr lang="ru-RU" i="1" dirty="0" smtClean="0"/>
                  <a:t>.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𝑝𝑎𝑟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i="1" dirty="0" smtClean="0"/>
                  <a:t> – </a:t>
                </a:r>
                <a:r>
                  <a:rPr lang="ru-RU" dirty="0" smtClean="0"/>
                  <a:t>функция вычисления чётности сообщения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ru-RU" i="1" dirty="0" smtClean="0"/>
                  <a:t>.</a:t>
                </a:r>
              </a:p>
              <a:p>
                <a:pPr marL="0" indent="0">
                  <a:buNone/>
                </a:pPr>
                <a:r>
                  <a:rPr lang="ru-RU" dirty="0" smtClean="0"/>
                  <a:t>Шифр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 smtClean="0"/>
                  <a:t> называется </a:t>
                </a:r>
                <a:r>
                  <a:rPr lang="ru-RU" b="1" dirty="0" smtClean="0"/>
                  <a:t>стойким к восстановлению битов</a:t>
                </a:r>
                <a:r>
                  <a:rPr lang="ru-RU" dirty="0" smtClean="0"/>
                  <a:t>, если величина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PARadv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 – пренебрежимо малая величина. </a:t>
                </a:r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961" r="-75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4075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166814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Вычисление индивидуальных битов сообщений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Теорема 1.</a:t>
                </a:r>
                <a:r>
                  <a:rPr lang="en-US" b="1" dirty="0" smtClean="0"/>
                  <a:t>9</a:t>
                </a:r>
                <a:r>
                  <a:rPr lang="ru-RU" b="1" dirty="0" smtClean="0"/>
                  <a:t>. </a:t>
                </a:r>
                <a:r>
                  <a:rPr lang="ru-RU" dirty="0" smtClean="0"/>
                  <a:t>Если шифр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</a:t>
                </a:r>
                <a:r>
                  <a:rPr lang="ru-RU" dirty="0"/>
                  <a:t>семантически </a:t>
                </a:r>
                <a:r>
                  <a:rPr lang="ru-RU" dirty="0" smtClean="0"/>
                  <a:t>стойкий на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, </a:t>
                </a:r>
                <a:r>
                  <a:rPr lang="ru-RU" dirty="0"/>
                  <a:t>то он стойкий к атаке на </a:t>
                </a:r>
                <a:r>
                  <a:rPr lang="ru-RU" dirty="0" smtClean="0"/>
                  <a:t>восстановление битов </a:t>
                </a:r>
                <a:r>
                  <a:rPr lang="ru-RU" dirty="0"/>
                  <a:t>сообщения (Атака на восстановление</a:t>
                </a:r>
                <a:r>
                  <a:rPr lang="en-US" dirty="0"/>
                  <a:t> </a:t>
                </a:r>
                <a:r>
                  <a:rPr lang="ru-RU" dirty="0"/>
                  <a:t>битов сообщения </a:t>
                </a:r>
                <a:r>
                  <a:rPr lang="ru-RU" dirty="0" smtClean="0"/>
                  <a:t>даёт атаку на </a:t>
                </a:r>
                <a:r>
                  <a:rPr lang="ru-RU" dirty="0"/>
                  <a:t>семантическую </a:t>
                </a:r>
                <a:r>
                  <a:rPr lang="ru-RU" dirty="0" smtClean="0"/>
                  <a:t>стойкость)</a:t>
                </a:r>
                <a:endParaRPr lang="en-US" b="1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ru-RU" dirty="0" smtClean="0"/>
                  <a:t> От противного, имя алгоритм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в игре на восстановление битов построим </a:t>
                </a:r>
                <a:r>
                  <a:rPr lang="ru-RU" dirty="0"/>
                  <a:t>эффективный алгоритм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/>
                  <a:t> для игры на семантическую стойкость простив алгоритма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Ε</m:t>
                    </m:r>
                    <m:r>
                      <a:rPr lang="ru-RU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dirty="0"/>
                  <a:t> для которого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P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AR</m:t>
                      </m:r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adv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dirty="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SSadv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dirty="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4674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166814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Вычисление индивидуальных битов сообщений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b="1" dirty="0"/>
                  <a:t>Теорема 1.</a:t>
                </a:r>
                <a:r>
                  <a:rPr lang="en-US" b="1" dirty="0"/>
                  <a:t>9</a:t>
                </a:r>
                <a:r>
                  <a:rPr lang="ru-RU" b="1" dirty="0"/>
                  <a:t>. </a:t>
                </a:r>
                <a:r>
                  <a:rPr lang="ru-RU" dirty="0"/>
                  <a:t>Если шифр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 семантически стойкий на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, то он стойкий к атаке на восстановление битов сообщения (Атака на восстановление</a:t>
                </a:r>
                <a:r>
                  <a:rPr lang="en-US" dirty="0"/>
                  <a:t> </a:t>
                </a:r>
                <a:r>
                  <a:rPr lang="ru-RU" dirty="0"/>
                  <a:t>битов сообщения даёт атаку на семантическую стойкость)</a:t>
                </a:r>
                <a:endParaRPr lang="en-US" b="1" dirty="0"/>
              </a:p>
              <a:p>
                <a:pPr marL="0" indent="0">
                  <a:buNone/>
                </a:pPr>
                <a:r>
                  <a:rPr lang="ru-RU" dirty="0" smtClean="0"/>
                  <a:t>Противник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 генерирует сообщения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⊕(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1)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и отправляет претенденту, получая </a:t>
                </a:r>
                <a:r>
                  <a:rPr lang="ru-RU" dirty="0" err="1" smtClean="0"/>
                  <a:t>шифртекст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ru-RU" dirty="0" smtClean="0"/>
                  <a:t>, который он передаёт алгоритму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.</a:t>
                </a:r>
                <a:r>
                  <a:rPr lang="en-US" dirty="0" smtClean="0"/>
                  <a:t> </a:t>
                </a:r>
                <a:r>
                  <a:rPr lang="ru-RU" dirty="0" smtClean="0"/>
                  <a:t>После получения значения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′′</m:t>
                    </m:r>
                  </m:oMath>
                </a14:m>
                <a:r>
                  <a:rPr lang="ru-RU" dirty="0" smtClean="0"/>
                  <a:t> если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𝑝𝑎𝑟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то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dirty="0" smtClean="0"/>
                  <a:t> иначе 1.</a:t>
                </a:r>
                <a:endParaRPr lang="en-US" dirty="0"/>
              </a:p>
              <a:p>
                <a:pPr marL="0" indent="0">
                  <a:buNone/>
                </a:pPr>
                <a:r>
                  <a:rPr lang="ru-RU" dirty="0" smtClean="0"/>
                  <a:t> 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32</a:t>
            </a:fld>
            <a:endParaRPr lang="ru-RU"/>
          </a:p>
        </p:txBody>
      </p:sp>
      <p:sp>
        <p:nvSpPr>
          <p:cNvPr id="6" name="Rectangle 28"/>
          <p:cNvSpPr>
            <a:spLocks noChangeArrowheads="1"/>
          </p:cNvSpPr>
          <p:nvPr/>
        </p:nvSpPr>
        <p:spPr bwMode="auto">
          <a:xfrm>
            <a:off x="6538111" y="4710113"/>
            <a:ext cx="4572000" cy="1600200"/>
          </a:xfrm>
          <a:prstGeom prst="rect">
            <a:avLst/>
          </a:prstGeom>
          <a:solidFill>
            <a:srgbClr val="EAEAEA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 dirty="0"/>
              <a:t>Adv. </a:t>
            </a:r>
            <a:r>
              <a:rPr lang="en-US" dirty="0" smtClean="0"/>
              <a:t>B  (us)</a:t>
            </a:r>
            <a:endParaRPr lang="en-US" dirty="0"/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2804311" y="4805363"/>
            <a:ext cx="1295400" cy="1371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8" name="Line 10"/>
          <p:cNvSpPr>
            <a:spLocks noChangeShapeType="1"/>
          </p:cNvSpPr>
          <p:nvPr/>
        </p:nvSpPr>
        <p:spPr bwMode="auto">
          <a:xfrm>
            <a:off x="2183598" y="5513558"/>
            <a:ext cx="294965" cy="379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9586111" y="5338763"/>
            <a:ext cx="1295400" cy="8953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 dirty="0"/>
              <a:t>Adv.  </a:t>
            </a:r>
            <a:r>
              <a:rPr lang="en-US" dirty="0" smtClean="0"/>
              <a:t>A</a:t>
            </a:r>
          </a:p>
          <a:p>
            <a:pPr algn="ctr"/>
            <a:r>
              <a:rPr lang="en-US" dirty="0" smtClean="0"/>
              <a:t>(given)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 Box 13"/>
              <p:cNvSpPr txBox="1">
                <a:spLocks noChangeArrowheads="1"/>
              </p:cNvSpPr>
              <p:nvPr/>
            </p:nvSpPr>
            <p:spPr bwMode="auto">
              <a:xfrm>
                <a:off x="3109112" y="5158979"/>
                <a:ext cx="632609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i="1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0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09112" y="5158979"/>
                <a:ext cx="632609" cy="423129"/>
              </a:xfrm>
              <a:prstGeom prst="rect">
                <a:avLst/>
              </a:prstGeom>
              <a:blipFill>
                <a:blip r:embed="rId3"/>
                <a:stretch>
                  <a:fillRect l="-4808" r="-27885" b="-42857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30"/>
          <p:cNvGrpSpPr>
            <a:grpSpLocks/>
          </p:cNvGrpSpPr>
          <p:nvPr/>
        </p:nvGrpSpPr>
        <p:grpSpPr bwMode="auto">
          <a:xfrm>
            <a:off x="4157930" y="5335780"/>
            <a:ext cx="3733800" cy="506016"/>
            <a:chOff x="1152" y="2918"/>
            <a:chExt cx="2352" cy="425"/>
          </a:xfrm>
        </p:grpSpPr>
        <p:sp>
          <p:nvSpPr>
            <p:cNvPr id="12" name="Line 17"/>
            <p:cNvSpPr>
              <a:spLocks noChangeShapeType="1"/>
            </p:cNvSpPr>
            <p:nvPr/>
          </p:nvSpPr>
          <p:spPr bwMode="auto">
            <a:xfrm>
              <a:off x="1152" y="3312"/>
              <a:ext cx="23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1392" y="2918"/>
                  <a:ext cx="1022" cy="4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dirty="0" err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/>
                    <a:t>)</a:t>
                  </a:r>
                </a:p>
              </p:txBody>
            </p:sp>
          </mc:Choice>
          <mc:Fallback xmlns="">
            <p:sp>
              <p:nvSpPr>
                <p:cNvPr id="13" name="Text 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392" y="2918"/>
                  <a:ext cx="1022" cy="425"/>
                </a:xfrm>
                <a:prstGeom prst="rect">
                  <a:avLst/>
                </a:prstGeom>
                <a:blipFill>
                  <a:blip r:embed="rId4"/>
                  <a:stretch>
                    <a:fillRect r="-3008" b="-2048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4" name="Rectangle 20"/>
          <p:cNvSpPr>
            <a:spLocks noChangeArrowheads="1"/>
          </p:cNvSpPr>
          <p:nvPr/>
        </p:nvSpPr>
        <p:spPr bwMode="auto">
          <a:xfrm>
            <a:off x="2499511" y="4576763"/>
            <a:ext cx="8763000" cy="1828800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5" name="Group 29"/>
          <p:cNvGrpSpPr>
            <a:grpSpLocks/>
          </p:cNvGrpSpPr>
          <p:nvPr/>
        </p:nvGrpSpPr>
        <p:grpSpPr bwMode="auto">
          <a:xfrm>
            <a:off x="4175911" y="4805364"/>
            <a:ext cx="3124200" cy="492919"/>
            <a:chOff x="1248" y="2480"/>
            <a:chExt cx="1968" cy="414"/>
          </a:xfrm>
        </p:grpSpPr>
        <p:sp>
          <p:nvSpPr>
            <p:cNvPr id="16" name="Line 15"/>
            <p:cNvSpPr>
              <a:spLocks noChangeShapeType="1"/>
            </p:cNvSpPr>
            <p:nvPr/>
          </p:nvSpPr>
          <p:spPr bwMode="auto">
            <a:xfrm flipH="1" flipV="1">
              <a:off x="1248" y="2880"/>
              <a:ext cx="19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1248" y="2480"/>
                  <a:ext cx="1075" cy="41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lvl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600" dirty="0"/>
                </a:p>
              </p:txBody>
            </p:sp>
          </mc:Choice>
          <mc:Fallback xmlns="">
            <p:sp>
              <p:nvSpPr>
                <p:cNvPr id="17" name="Text 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248" y="2480"/>
                  <a:ext cx="1075" cy="41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Group 31"/>
          <p:cNvGrpSpPr>
            <a:grpSpLocks/>
          </p:cNvGrpSpPr>
          <p:nvPr/>
        </p:nvGrpSpPr>
        <p:grpSpPr bwMode="auto">
          <a:xfrm>
            <a:off x="8062111" y="5425683"/>
            <a:ext cx="1447800" cy="400050"/>
            <a:chOff x="3648" y="3001"/>
            <a:chExt cx="912" cy="336"/>
          </a:xfrm>
        </p:grpSpPr>
        <p:sp>
          <p:nvSpPr>
            <p:cNvPr id="19" name="Line 24"/>
            <p:cNvSpPr>
              <a:spLocks noChangeShapeType="1"/>
            </p:cNvSpPr>
            <p:nvPr/>
          </p:nvSpPr>
          <p:spPr bwMode="auto">
            <a:xfrm>
              <a:off x="3648" y="3312"/>
              <a:ext cx="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3984" y="3001"/>
                  <a:ext cx="233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0" name="Text 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984" y="3001"/>
                  <a:ext cx="233" cy="336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 32"/>
          <p:cNvGrpSpPr>
            <a:grpSpLocks/>
          </p:cNvGrpSpPr>
          <p:nvPr/>
        </p:nvGrpSpPr>
        <p:grpSpPr bwMode="auto">
          <a:xfrm>
            <a:off x="6307438" y="5960331"/>
            <a:ext cx="2187064" cy="815513"/>
            <a:chOff x="2826" y="3483"/>
            <a:chExt cx="2460" cy="501"/>
          </a:xfrm>
        </p:grpSpPr>
        <p:sp>
          <p:nvSpPr>
            <p:cNvPr id="22" name="Line 25"/>
            <p:cNvSpPr>
              <a:spLocks noChangeShapeType="1"/>
            </p:cNvSpPr>
            <p:nvPr/>
          </p:nvSpPr>
          <p:spPr bwMode="auto">
            <a:xfrm flipH="1">
              <a:off x="3216" y="3504"/>
              <a:ext cx="13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19"/>
            <p:cNvSpPr>
              <a:spLocks noChangeShapeType="1"/>
            </p:cNvSpPr>
            <p:nvPr/>
          </p:nvSpPr>
          <p:spPr bwMode="auto">
            <a:xfrm>
              <a:off x="3216" y="3504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2826" y="3483"/>
                  <a:ext cx="2460" cy="2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=?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𝑝𝑎𝑟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Text 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826" y="3483"/>
                  <a:ext cx="2460" cy="227"/>
                </a:xfrm>
                <a:prstGeom prst="rect">
                  <a:avLst/>
                </a:prstGeom>
                <a:blipFill>
                  <a:blip r:embed="rId7"/>
                  <a:stretch>
                    <a:fillRect b="-13333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 Box 6"/>
              <p:cNvSpPr txBox="1">
                <a:spLocks noChangeArrowheads="1"/>
              </p:cNvSpPr>
              <p:nvPr/>
            </p:nvSpPr>
            <p:spPr bwMode="auto">
              <a:xfrm>
                <a:off x="1820851" y="5274125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5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20851" y="5274125"/>
                <a:ext cx="427040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Прямая со стрелкой 25"/>
          <p:cNvCxnSpPr/>
          <p:nvPr/>
        </p:nvCxnSpPr>
        <p:spPr>
          <a:xfrm flipH="1">
            <a:off x="7995468" y="5994514"/>
            <a:ext cx="1514443" cy="17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8083172" y="5960331"/>
                <a:ext cx="16390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𝑝𝑎𝑟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3172" y="5960331"/>
                <a:ext cx="1639077" cy="369332"/>
              </a:xfrm>
              <a:prstGeom prst="rect">
                <a:avLst/>
              </a:prstGeom>
              <a:blipFill>
                <a:blip r:embed="rId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 Box 6"/>
              <p:cNvSpPr txBox="1">
                <a:spLocks noChangeArrowheads="1"/>
              </p:cNvSpPr>
              <p:nvPr/>
            </p:nvSpPr>
            <p:spPr bwMode="auto">
              <a:xfrm>
                <a:off x="6270261" y="6427443"/>
                <a:ext cx="435056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400" dirty="0" smtClean="0"/>
                  <a:t>’</a:t>
                </a:r>
                <a:endParaRPr lang="en-US" sz="2400" dirty="0"/>
              </a:p>
            </p:txBody>
          </p:sp>
        </mc:Choice>
        <mc:Fallback xmlns="">
          <p:sp>
            <p:nvSpPr>
              <p:cNvPr id="28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270261" y="6427443"/>
                <a:ext cx="435056" cy="461665"/>
              </a:xfrm>
              <a:prstGeom prst="rect">
                <a:avLst/>
              </a:prstGeom>
              <a:blipFill>
                <a:blip r:embed="rId10"/>
                <a:stretch>
                  <a:fillRect l="-4225" t="-10526" r="-19718" b="-28947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0244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166814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Вычисление индивидуальных битов сообщений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9585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Теорема 1.</a:t>
                </a:r>
                <a:r>
                  <a:rPr lang="en-US" b="1" dirty="0"/>
                  <a:t>9</a:t>
                </a:r>
                <a:r>
                  <a:rPr lang="ru-RU" b="1" dirty="0"/>
                  <a:t>. </a:t>
                </a:r>
                <a:r>
                  <a:rPr lang="ru-RU" dirty="0"/>
                  <a:t>Если шифр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 семантически стойкий на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, то он стойкий к атаке на восстановление битов сообщения (Атака на восстановление</a:t>
                </a:r>
                <a:r>
                  <a:rPr lang="en-US" dirty="0"/>
                  <a:t> </a:t>
                </a:r>
                <a:r>
                  <a:rPr lang="ru-RU" dirty="0"/>
                  <a:t>битов сообщения даёт атаку на семантическую стойкость)</a:t>
                </a:r>
                <a:endParaRPr lang="en-US" b="1" dirty="0"/>
              </a:p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PARadv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, т.е. вероятность угадать чётность есть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Для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=0,1</m:t>
                    </m:r>
                  </m:oMath>
                </a14:m>
                <a:r>
                  <a:rPr lang="ru-RU" dirty="0"/>
                  <a:t> пусть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ru-RU" dirty="0"/>
                  <a:t> - вероятность того, что алгоритм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/>
                  <a:t> выдаст значение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ru-RU" dirty="0" smtClean="0"/>
                  <a:t>. Тогда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𝑆𝑆𝑎𝑑𝑣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2</m:t>
                    </m:r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PARadv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</m:oMath>
                </a14:m>
                <a:r>
                  <a:rPr lang="ru-RU" i="1" dirty="0" smtClean="0">
                    <a:latin typeface="Cambria Math" panose="02040503050406030204" pitchFamily="18" charset="0"/>
                  </a:rPr>
                  <a:t>.</a:t>
                </a:r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верная чётность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𝜖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неверная чётность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ru-RU" dirty="0"/>
                        <m:t>атака на восстановление даёт атаку на семантическую стойкость.</m:t>
                      </m:r>
                      <m:r>
                        <m:rPr>
                          <m:nor/>
                        </m:rPr>
                        <a:rPr lang="en-US" dirty="0"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⊲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95850"/>
              </a:xfrm>
              <a:blipFill>
                <a:blip r:embed="rId2"/>
                <a:stretch>
                  <a:fillRect l="-1043" t="-1866" r="-127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7524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18582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Семантическая стойкость (альтернативная формулировка)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Теорема 1.10. (обобщение </a:t>
                </a:r>
                <a:r>
                  <a:rPr lang="ru-RU" b="1" dirty="0"/>
                  <a:t>1.</a:t>
                </a:r>
                <a:r>
                  <a:rPr lang="en-US" b="1" dirty="0" smtClean="0"/>
                  <a:t>9</a:t>
                </a:r>
                <a:r>
                  <a:rPr lang="ru-RU" b="1" dirty="0" smtClean="0"/>
                  <a:t>) </a:t>
                </a:r>
                <a:r>
                  <a:rPr lang="ru-RU" dirty="0" smtClean="0"/>
                  <a:t>Пусть задана игра на семантическую стойкость для алгоритма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b="1" dirty="0" smtClean="0"/>
                  <a:t> </a:t>
                </a:r>
                <a:r>
                  <a:rPr lang="ru-RU" dirty="0" smtClean="0"/>
                  <a:t>против шифра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b="1" dirty="0" smtClean="0"/>
                  <a:t>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b="1" dirty="0" smtClean="0"/>
                  <a:t>. </a:t>
                </a:r>
                <a:r>
                  <a:rPr lang="ru-RU" dirty="0" smtClean="0"/>
                  <a:t>Определим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SSadv</m:t>
                        </m:r>
                      </m:e>
                      <m:sup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</m:d>
                          </m:e>
                        </m:func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где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W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−событие, при котором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p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b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 smtClean="0"/>
                  <a:t>. Тогда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SSadv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ru-RU" b="0" i="0" smtClean="0">
                        <a:latin typeface="Cambria Math" panose="02040503050406030204" pitchFamily="18" charset="0"/>
                      </a:rPr>
                      <m:t>=2∗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SSadv</m:t>
                        </m:r>
                      </m:e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</m:oMath>
                </a14:m>
                <a:endParaRPr lang="ru-RU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ru-RU" dirty="0" smtClean="0"/>
                  <a:t>доказательство аналогично </a:t>
                </a:r>
                <a:r>
                  <a:rPr lang="ru-RU" b="1" dirty="0" smtClean="0"/>
                  <a:t>Теореме 1.9.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1408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56656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Модель абсолютно стойкого шифра делает его сложно применимым в практическом смысле</a:t>
            </a:r>
          </a:p>
          <a:p>
            <a:pPr lvl="1"/>
            <a:r>
              <a:rPr lang="ru-RU" dirty="0" smtClean="0"/>
              <a:t>Требуется размер ключа равный размеру сообщения</a:t>
            </a:r>
          </a:p>
          <a:p>
            <a:pPr lvl="1"/>
            <a:r>
              <a:rPr lang="ru-RU" dirty="0" smtClean="0"/>
              <a:t>Невозможно добиться стойкости при переменной длине сообщений</a:t>
            </a:r>
          </a:p>
          <a:p>
            <a:r>
              <a:rPr lang="ru-RU" dirty="0" smtClean="0"/>
              <a:t>Семантически стойкий шифр – ослабленная модель абсолютно стойкого шифра, пригодная для практического применения</a:t>
            </a:r>
          </a:p>
          <a:p>
            <a:pPr lvl="1"/>
            <a:r>
              <a:rPr lang="ru-RU" dirty="0" smtClean="0"/>
              <a:t>Стойкость к восстановлению сообщений</a:t>
            </a:r>
          </a:p>
          <a:p>
            <a:pPr lvl="1"/>
            <a:r>
              <a:rPr lang="ru-RU" dirty="0" smtClean="0"/>
              <a:t>Стойкость к восстановлению битов сообщений</a:t>
            </a:r>
          </a:p>
          <a:p>
            <a:r>
              <a:rPr lang="ru-RU" dirty="0" smtClean="0"/>
              <a:t>Игровая модель – модель, позволяющая вводить определения стойкости для криптографический примитивов</a:t>
            </a:r>
          </a:p>
          <a:p>
            <a:pPr lvl="1"/>
            <a:r>
              <a:rPr lang="ru-RU" dirty="0" smtClean="0"/>
              <a:t>Доказательства стойкости методом сведения (</a:t>
            </a:r>
            <a:r>
              <a:rPr lang="en-US" dirty="0" smtClean="0"/>
              <a:t>reduction)</a:t>
            </a:r>
            <a:endParaRPr lang="ru-RU" dirty="0" smtClean="0"/>
          </a:p>
          <a:p>
            <a:pPr lvl="1"/>
            <a:r>
              <a:rPr lang="ru-RU" dirty="0" smtClean="0"/>
              <a:t>Построение атак через моделирование игры</a:t>
            </a:r>
            <a:endParaRPr lang="ru-RU" dirty="0"/>
          </a:p>
          <a:p>
            <a:pPr lvl="1"/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2754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79633" y="375503"/>
            <a:ext cx="5811715" cy="2847914"/>
          </a:xfrm>
        </p:spPr>
        <p:txBody>
          <a:bodyPr>
            <a:noAutofit/>
          </a:bodyPr>
          <a:lstStyle/>
          <a:p>
            <a:r>
              <a:rPr lang="en-US" sz="20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TIME</a:t>
            </a:r>
            <a:r>
              <a:rPr lang="en-US" sz="15000" dirty="0" smtClean="0">
                <a:solidFill>
                  <a:schemeClr val="bg1"/>
                </a:solidFill>
              </a:rPr>
              <a:t> </a:t>
            </a:r>
            <a:endParaRPr lang="ru-RU" sz="15000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17512" y="3223417"/>
            <a:ext cx="3145924" cy="270437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UP</a:t>
            </a:r>
            <a:endParaRPr lang="ru-RU" sz="20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</a:t>
            </a:fld>
            <a:endParaRPr lang="ru-RU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8005482" y="1189831"/>
            <a:ext cx="307489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IS</a:t>
            </a:r>
            <a:r>
              <a:rPr lang="en-US" sz="20000" dirty="0" smtClean="0">
                <a:solidFill>
                  <a:schemeClr val="bg1"/>
                </a:solidFill>
              </a:rPr>
              <a:t> </a:t>
            </a:r>
            <a:endParaRPr lang="ru-RU" sz="20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7798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215703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Эквивалентные определения</a:t>
            </a:r>
            <a:r>
              <a:rPr lang="en-US" dirty="0"/>
              <a:t> </a:t>
            </a:r>
            <a:r>
              <a:rPr lang="ru-RU" dirty="0"/>
              <a:t>абсолютной </a:t>
            </a:r>
            <a:r>
              <a:rPr lang="ru-RU" dirty="0" smtClean="0"/>
              <a:t>стойкости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704968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Теорема 1.</a:t>
                </a:r>
                <a:r>
                  <a:rPr lang="en-US" b="1" dirty="0" smtClean="0"/>
                  <a:t>4</a:t>
                </a:r>
                <a:r>
                  <a:rPr lang="ru-RU" b="1" dirty="0" smtClean="0"/>
                  <a:t>.</a:t>
                </a:r>
                <a:r>
                  <a:rPr lang="ru-RU" dirty="0" smtClean="0"/>
                  <a:t> 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 smtClean="0"/>
                  <a:t>- шифр Шеннона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 Рассмотрим вероятностный эксперимент для равномерно </a:t>
                </a:r>
                <a:r>
                  <a:rPr lang="ru-RU" dirty="0"/>
                  <a:t>распределённой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𝒌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ru-RU" dirty="0" smtClean="0"/>
                  <a:t> </a:t>
                </a:r>
              </a:p>
              <a:p>
                <a:pPr marL="0" indent="0">
                  <a:buNone/>
                </a:pPr>
                <a:r>
                  <a:rPr lang="ru-RU" dirty="0" smtClean="0"/>
                  <a:t>Тогда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– </a:t>
                </a:r>
                <a:r>
                  <a:rPr lang="ru-RU" dirty="0" smtClean="0"/>
                  <a:t>абсолютно стойкий тогда и только тогда, когда для произвольного предиката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→{0,1}</m:t>
                    </m:r>
                  </m:oMath>
                </a14:m>
                <a:r>
                  <a:rPr lang="ru-RU" dirty="0" smtClean="0"/>
                  <a:t> 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ru-RU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Иными словами</a:t>
                </a:r>
                <a:r>
                  <a:rPr lang="en-US" dirty="0" smtClean="0"/>
                  <a:t>: </a:t>
                </a:r>
                <a:r>
                  <a:rPr lang="ru-RU" dirty="0" smtClean="0"/>
                  <a:t>при использовании произвольного предиката на </a:t>
                </a:r>
                <a:r>
                  <a:rPr lang="ru-RU" dirty="0" err="1" smtClean="0"/>
                  <a:t>шифртекстах</a:t>
                </a:r>
                <a:r>
                  <a:rPr lang="ru-RU" dirty="0" smtClean="0"/>
                  <a:t> абсолютно стойкого шифра злоумышленник не получает информации об открытом тексте.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704968" cy="4351338"/>
              </a:xfrm>
              <a:blipFill>
                <a:blip r:embed="rId2"/>
                <a:stretch>
                  <a:fillRect l="-1025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370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194880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Плохие новости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Теорема 1.</a:t>
                </a:r>
                <a:r>
                  <a:rPr lang="en-US" b="1" dirty="0" smtClean="0"/>
                  <a:t>7</a:t>
                </a:r>
                <a:r>
                  <a:rPr lang="ru-RU" b="1" dirty="0" smtClean="0"/>
                  <a:t> (Шеннона).</a:t>
                </a:r>
                <a:r>
                  <a:rPr lang="ru-RU" dirty="0" smtClean="0"/>
                  <a:t> 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ru-RU" dirty="0" smtClean="0"/>
                  <a:t> шифр Шеннона 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ru-RU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ru-RU" dirty="0" smtClean="0"/>
                  <a:t> Если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 smtClean="0"/>
                  <a:t> – абсолютно стойкий, то 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</m:d>
                  </m:oMath>
                </a14:m>
                <a:r>
                  <a:rPr lang="en-US" b="0" dirty="0" smtClean="0"/>
                  <a:t>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𝒌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b="0" dirty="0" smtClean="0"/>
                  <a:t>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𝒎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Простое объяснение – невозможно получить равномерно распределённую случайную величину длины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ru-RU" dirty="0" smtClean="0"/>
                  <a:t>, используя детерминированный алгоритм над равномерно распределённой случайной величиной длины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ru-RU" dirty="0" smtClean="0"/>
                  <a:t>.</a:t>
                </a:r>
                <a:endParaRPr lang="ru-RU" dirty="0"/>
              </a:p>
              <a:p>
                <a:pPr marL="0" indent="0">
                  <a:buNone/>
                </a:pPr>
                <a:r>
                  <a:rPr lang="ru-RU" b="0" dirty="0" smtClean="0"/>
                  <a:t>Иными словами, для шифрования 1 </a:t>
                </a:r>
                <a:r>
                  <a:rPr lang="en-US" b="0" dirty="0" smtClean="0"/>
                  <a:t>Gb </a:t>
                </a:r>
                <a:r>
                  <a:rPr lang="ru-RU" b="0" dirty="0" smtClean="0"/>
                  <a:t>данных </a:t>
                </a:r>
                <a:r>
                  <a:rPr lang="ru-RU" b="1" dirty="0" smtClean="0"/>
                  <a:t>любым</a:t>
                </a:r>
                <a:r>
                  <a:rPr lang="ru-RU" b="0" dirty="0" smtClean="0"/>
                  <a:t> абсолютно стойким шифром потребуется ключ размера как минимум 1 </a:t>
                </a:r>
                <a:r>
                  <a:rPr lang="en-US" b="0" dirty="0" smtClean="0"/>
                  <a:t>Gb</a:t>
                </a:r>
                <a:r>
                  <a:rPr lang="ru-RU" dirty="0" smtClean="0"/>
                  <a:t>.</a:t>
                </a:r>
                <a:endParaRPr lang="en-US" b="0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9803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Вычислимый шифр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b="1" dirty="0" smtClean="0"/>
                  <a:t>Вычислимый шифр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– пара </a:t>
                </a:r>
                <a:r>
                  <a:rPr lang="ru-RU" b="1" dirty="0" smtClean="0"/>
                  <a:t>эффективных</a:t>
                </a:r>
                <a:r>
                  <a:rPr lang="ru-RU" dirty="0" smtClean="0"/>
                  <a:t> алгоритмов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ru-RU" dirty="0" smtClean="0"/>
                  <a:t>, 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вероятностная функция </a:t>
                </a:r>
                <a:r>
                  <a:rPr lang="ru-RU" dirty="0" err="1" smtClean="0"/>
                  <a:t>зашифрования</a:t>
                </a:r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ru-RU" dirty="0" smtClean="0"/>
                  <a:t> – функция </a:t>
                </a:r>
                <a:r>
                  <a:rPr lang="ru-RU" dirty="0" err="1" smtClean="0"/>
                  <a:t>расшифрования</a:t>
                </a:r>
                <a:r>
                  <a:rPr lang="ru-RU" dirty="0" smtClean="0"/>
                  <a:t>.</a:t>
                </a:r>
              </a:p>
              <a:p>
                <a:r>
                  <a:rPr lang="ru-RU" dirty="0"/>
                  <a:t>Обозначим процедуры </a:t>
                </a:r>
                <a:r>
                  <a:rPr lang="ru-RU" dirty="0" err="1"/>
                  <a:t>зашифрования</a:t>
                </a:r>
                <a:r>
                  <a:rPr lang="ru-RU" dirty="0"/>
                  <a:t> как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i="1" dirty="0"/>
                  <a:t>.</a:t>
                </a:r>
              </a:p>
              <a:p>
                <a:r>
                  <a:rPr lang="ru-RU" dirty="0"/>
                  <a:t>Обозначим выбор </a:t>
                </a:r>
                <a:r>
                  <a:rPr lang="ru-RU" b="1" dirty="0"/>
                  <a:t>равномерно распределённого ключа </a:t>
                </a:r>
                <a:r>
                  <a:rPr lang="ru-RU" dirty="0"/>
                  <a:t>как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ru-RU" dirty="0" smtClean="0"/>
                  <a:t>.</a:t>
                </a:r>
                <a:endParaRPr lang="en-US" dirty="0"/>
              </a:p>
              <a:p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При этом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 smtClean="0"/>
                  <a:t> (</a:t>
                </a:r>
                <a:r>
                  <a:rPr lang="ru-RU" b="1" dirty="0" smtClean="0"/>
                  <a:t>свойство корректности</a:t>
                </a:r>
                <a:r>
                  <a:rPr lang="ru-RU" dirty="0" smtClean="0"/>
                  <a:t>).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7143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Семантическая стойкость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ru-RU" dirty="0" smtClean="0"/>
                  <a:t> - вычислимый шифр на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b="1" dirty="0" smtClean="0"/>
                  <a:t>Теорема 1.3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абсолютно стойкий, если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𝒌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равномерно распределённый и выполняется</a:t>
                </a:r>
                <a:r>
                  <a:rPr lang="en-US" dirty="0" smtClean="0"/>
                  <a:t> </a:t>
                </a:r>
                <a:endParaRPr lang="ru-RU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⁡[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ru-RU" dirty="0" smtClean="0"/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:r>
                  <a:rPr lang="ru-RU" b="1" dirty="0" smtClean="0"/>
                  <a:t>Ослабим свойство абсолютной стойкости</a:t>
                </a:r>
                <a:r>
                  <a:rPr lang="en-US" dirty="0" smtClean="0"/>
                  <a:t>: </a:t>
                </a:r>
                <a:r>
                  <a:rPr lang="ru-RU" dirty="0" smtClean="0"/>
                  <a:t>вместо требования равенства вероятностей потребуем чтобы их разность не превосходила величину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ru-RU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⁡[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</m:func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 r="-139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9963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Понятие игры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530725"/>
              </a:xfrm>
            </p:spPr>
            <p:txBody>
              <a:bodyPr>
                <a:normAutofit/>
              </a:bodyPr>
              <a:lstStyle/>
              <a:p>
                <a:r>
                  <a:rPr lang="ru-RU" dirty="0" smtClean="0"/>
                  <a:t>Игра состоит из двух сторон – </a:t>
                </a:r>
                <a:r>
                  <a:rPr lang="ru-RU" b="1" dirty="0" smtClean="0"/>
                  <a:t>противника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(</a:t>
                </a:r>
                <a:r>
                  <a:rPr lang="en-US" b="1" dirty="0" smtClean="0"/>
                  <a:t>Adversary</a:t>
                </a:r>
                <a:r>
                  <a:rPr lang="en-US" dirty="0" smtClean="0"/>
                  <a:t>)</a:t>
                </a:r>
                <a:r>
                  <a:rPr lang="ru-RU" dirty="0" smtClean="0"/>
                  <a:t> и </a:t>
                </a:r>
                <a:r>
                  <a:rPr lang="ru-RU" b="1" dirty="0" smtClean="0"/>
                  <a:t>претендента</a:t>
                </a:r>
                <a:r>
                  <a:rPr lang="en-US" dirty="0" smtClean="0"/>
                  <a:t> (</a:t>
                </a:r>
                <a:r>
                  <a:rPr lang="en-US" b="1" dirty="0" smtClean="0"/>
                  <a:t>Challenger</a:t>
                </a:r>
                <a:r>
                  <a:rPr lang="en-US" dirty="0" smtClean="0"/>
                  <a:t>)</a:t>
                </a:r>
                <a:r>
                  <a:rPr lang="ru-RU" dirty="0" smtClean="0"/>
                  <a:t>, моделируемые </a:t>
                </a:r>
                <a:r>
                  <a:rPr lang="ru-RU" b="1" dirty="0" smtClean="0"/>
                  <a:t>эффективными</a:t>
                </a:r>
                <a:r>
                  <a:rPr lang="ru-RU" dirty="0" smtClean="0"/>
                  <a:t> алгоритмами. При этом алгоритм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– вероятностный</a:t>
                </a:r>
              </a:p>
              <a:p>
                <a:r>
                  <a:rPr lang="ru-RU" b="1" dirty="0" smtClean="0"/>
                  <a:t>Входом</a:t>
                </a:r>
                <a:r>
                  <a:rPr lang="ru-RU" dirty="0" smtClean="0"/>
                  <a:t> игры называется</a:t>
                </a:r>
                <a:r>
                  <a:rPr lang="en-US" dirty="0" smtClean="0"/>
                  <a:t> </a:t>
                </a:r>
                <a:r>
                  <a:rPr lang="ru-RU" dirty="0" smtClean="0"/>
                  <a:t>некоторая величина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ru-RU" b="0" dirty="0" smtClean="0"/>
              </a:p>
              <a:p>
                <a:r>
                  <a:rPr lang="ru-RU" b="1" dirty="0" smtClean="0"/>
                  <a:t>Ход игры </a:t>
                </a:r>
                <a:r>
                  <a:rPr lang="ru-RU" dirty="0" smtClean="0"/>
                  <a:t>– атакующий и претендент обмениваются сообщениями согласно некоторому фиксированному протоколу</a:t>
                </a:r>
              </a:p>
              <a:p>
                <a:r>
                  <a:rPr lang="ru-RU" b="1" dirty="0" smtClean="0"/>
                  <a:t>Результатом</a:t>
                </a:r>
                <a:r>
                  <a:rPr lang="ru-RU" dirty="0" smtClean="0"/>
                  <a:t> </a:t>
                </a:r>
                <a:r>
                  <a:rPr lang="ru-RU" dirty="0"/>
                  <a:t>игры называется </a:t>
                </a:r>
                <a:r>
                  <a:rPr lang="ru-RU" dirty="0" smtClean="0"/>
                  <a:t>некоторая величина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530725"/>
              </a:xfrm>
              <a:blipFill>
                <a:blip r:embed="rId2"/>
                <a:stretch>
                  <a:fillRect l="-928" t="-2016" r="-23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9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649478" y="5168105"/>
            <a:ext cx="1295400" cy="118824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1590676" y="5676898"/>
            <a:ext cx="38609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Box 6"/>
              <p:cNvSpPr txBox="1">
                <a:spLocks noChangeArrowheads="1"/>
              </p:cNvSpPr>
              <p:nvPr/>
            </p:nvSpPr>
            <p:spPr bwMode="auto">
              <a:xfrm>
                <a:off x="1251282" y="5420665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51282" y="5420665"/>
                <a:ext cx="42704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7831078" y="5168105"/>
                <a:ext cx="1295400" cy="11882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831078" y="5168105"/>
                <a:ext cx="1295400" cy="1188244"/>
              </a:xfrm>
              <a:prstGeom prst="rect">
                <a:avLst/>
              </a:prstGeom>
              <a:blipFill>
                <a:blip r:embed="rId4"/>
                <a:stretch>
                  <a:fillRect t="-2538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21"/>
          <p:cNvGrpSpPr>
            <a:grpSpLocks/>
          </p:cNvGrpSpPr>
          <p:nvPr/>
        </p:nvGrpSpPr>
        <p:grpSpPr bwMode="auto">
          <a:xfrm>
            <a:off x="4021078" y="4937722"/>
            <a:ext cx="3771900" cy="400050"/>
            <a:chOff x="1776" y="1793"/>
            <a:chExt cx="2400" cy="336"/>
          </a:xfrm>
        </p:grpSpPr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6" y="1793"/>
                  <a:ext cx="360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1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6" y="1793"/>
                  <a:ext cx="360" cy="336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" name="Group 20"/>
          <p:cNvGrpSpPr>
            <a:grpSpLocks/>
          </p:cNvGrpSpPr>
          <p:nvPr/>
        </p:nvGrpSpPr>
        <p:grpSpPr bwMode="auto">
          <a:xfrm>
            <a:off x="4059178" y="5297556"/>
            <a:ext cx="3733800" cy="400051"/>
            <a:chOff x="1776" y="2107"/>
            <a:chExt cx="2352" cy="336"/>
          </a:xfrm>
        </p:grpSpPr>
        <p:sp>
          <p:nvSpPr>
            <p:cNvPr id="13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746" y="2107"/>
                  <a:ext cx="363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4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46" y="2107"/>
                  <a:ext cx="363" cy="336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8" name="Rectangle 18"/>
          <p:cNvSpPr>
            <a:spLocks noChangeArrowheads="1"/>
          </p:cNvSpPr>
          <p:nvPr/>
        </p:nvSpPr>
        <p:spPr bwMode="auto">
          <a:xfrm>
            <a:off x="2009718" y="4939504"/>
            <a:ext cx="7924800" cy="158829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655223" y="5522087"/>
            <a:ext cx="41549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/>
              <a:t>…</a:t>
            </a:r>
            <a:endParaRPr lang="ru-RU" sz="2600" dirty="0"/>
          </a:p>
        </p:txBody>
      </p:sp>
      <p:sp>
        <p:nvSpPr>
          <p:cNvPr id="21" name="Line 5"/>
          <p:cNvSpPr>
            <a:spLocks noChangeShapeType="1"/>
          </p:cNvSpPr>
          <p:nvPr/>
        </p:nvSpPr>
        <p:spPr bwMode="auto">
          <a:xfrm>
            <a:off x="9934518" y="5639550"/>
            <a:ext cx="38609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" name="Text Box 6"/>
          <p:cNvSpPr txBox="1">
            <a:spLocks noChangeArrowheads="1"/>
          </p:cNvSpPr>
          <p:nvPr/>
        </p:nvSpPr>
        <p:spPr bwMode="auto">
          <a:xfrm>
            <a:off x="10271192" y="5337772"/>
            <a:ext cx="47136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400" i="1" dirty="0" smtClean="0">
                <a:latin typeface="+mj-lt"/>
              </a:rPr>
              <a:t>b</a:t>
            </a:r>
            <a:r>
              <a:rPr lang="en-US" sz="2400" i="1" dirty="0" smtClean="0"/>
              <a:t>’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2353464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2003</TotalTime>
  <Words>1251</Words>
  <Application>Microsoft Office PowerPoint</Application>
  <PresentationFormat>Широкоэкранный</PresentationFormat>
  <Paragraphs>313</Paragraphs>
  <Slides>35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35</vt:i4>
      </vt:variant>
    </vt:vector>
  </HeadingPairs>
  <TitlesOfParts>
    <vt:vector size="43" baseType="lpstr">
      <vt:lpstr>Arial</vt:lpstr>
      <vt:lpstr>Calibri</vt:lpstr>
      <vt:lpstr>Calibri Light</vt:lpstr>
      <vt:lpstr>Cambria Math</vt:lpstr>
      <vt:lpstr>Consolas</vt:lpstr>
      <vt:lpstr>Courier New</vt:lpstr>
      <vt:lpstr>Symbol</vt:lpstr>
      <vt:lpstr>Тема Office</vt:lpstr>
      <vt:lpstr>Прикладная Криптография: Симметричные криптосистемы Абсолютная и Cемантическая стойкость (Акт 2)</vt:lpstr>
      <vt:lpstr>Тест.</vt:lpstr>
      <vt:lpstr>Тест.</vt:lpstr>
      <vt:lpstr>TIME </vt:lpstr>
      <vt:lpstr>Эквивалентные определения абсолютной стойкости</vt:lpstr>
      <vt:lpstr>Плохие новости</vt:lpstr>
      <vt:lpstr>Вычислимый шифр</vt:lpstr>
      <vt:lpstr>Семантическая стойкость</vt:lpstr>
      <vt:lpstr>Понятие игры</vt:lpstr>
      <vt:lpstr>Понятие игры на различимость, определения</vt:lpstr>
      <vt:lpstr>Игра: семантическая стойкость (одноразовое использование ключа)</vt:lpstr>
      <vt:lpstr>Игра: семантическая стойкость (одноразовое использование ключа)</vt:lpstr>
      <vt:lpstr>Игра: семантическая стойкость (одноразовое использование ключа)</vt:lpstr>
      <vt:lpstr>Семантическая стойкость (одноразовое использование ключа)</vt:lpstr>
      <vt:lpstr>Семантическая стойкость</vt:lpstr>
      <vt:lpstr>Построение атаки на семантическую стойкость</vt:lpstr>
      <vt:lpstr>Построение атаки на семантическую стойкость</vt:lpstr>
      <vt:lpstr>Построение атаки на семантическую стойкость (через существующую атаку)</vt:lpstr>
      <vt:lpstr>Построение атаки на семантическую стойкость (через существующую атаку)</vt:lpstr>
      <vt:lpstr>Доказательства сведением  (Reduction proof)</vt:lpstr>
      <vt:lpstr>Доказательства сведением  (Reduction proof)</vt:lpstr>
      <vt:lpstr>Восстановление сообщений</vt:lpstr>
      <vt:lpstr>Восстановление сообщений</vt:lpstr>
      <vt:lpstr>Восстановление сообщений</vt:lpstr>
      <vt:lpstr>Восстановление сообщений</vt:lpstr>
      <vt:lpstr>Восстановление сообщений</vt:lpstr>
      <vt:lpstr>Восстановление сообщений</vt:lpstr>
      <vt:lpstr>Восстановление сообщений</vt:lpstr>
      <vt:lpstr>Восстановление битов сообщения</vt:lpstr>
      <vt:lpstr>Восстановление битов сообщения</vt:lpstr>
      <vt:lpstr>Вычисление индивидуальных битов сообщений</vt:lpstr>
      <vt:lpstr>Вычисление индивидуальных битов сообщений</vt:lpstr>
      <vt:lpstr>Вычисление индивидуальных битов сообщений</vt:lpstr>
      <vt:lpstr>Семантическая стойкость (альтернативная формулировка)</vt:lpstr>
      <vt:lpstr>Выводы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Fasjeit</dc:creator>
  <cp:lastModifiedBy>Fasjeit</cp:lastModifiedBy>
  <cp:revision>453</cp:revision>
  <dcterms:created xsi:type="dcterms:W3CDTF">2018-08-24T12:25:18Z</dcterms:created>
  <dcterms:modified xsi:type="dcterms:W3CDTF">2023-09-15T06:15:00Z</dcterms:modified>
</cp:coreProperties>
</file>