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1" r:id="rId6"/>
    <p:sldId id="260" r:id="rId7"/>
    <p:sldId id="266" r:id="rId8"/>
    <p:sldId id="274" r:id="rId9"/>
    <p:sldId id="269" r:id="rId10"/>
    <p:sldId id="270" r:id="rId11"/>
    <p:sldId id="271" r:id="rId12"/>
    <p:sldId id="323" r:id="rId13"/>
    <p:sldId id="322" r:id="rId14"/>
    <p:sldId id="273" r:id="rId15"/>
    <p:sldId id="267" r:id="rId16"/>
    <p:sldId id="275" r:id="rId17"/>
    <p:sldId id="278" r:id="rId18"/>
    <p:sldId id="279" r:id="rId19"/>
    <p:sldId id="276" r:id="rId20"/>
    <p:sldId id="277" r:id="rId21"/>
    <p:sldId id="280" r:id="rId22"/>
    <p:sldId id="281" r:id="rId23"/>
    <p:sldId id="268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6" r:id="rId38"/>
    <p:sldId id="295" r:id="rId39"/>
    <p:sldId id="297" r:id="rId40"/>
    <p:sldId id="262" r:id="rId41"/>
    <p:sldId id="263" r:id="rId42"/>
    <p:sldId id="311" r:id="rId43"/>
    <p:sldId id="264" r:id="rId44"/>
    <p:sldId id="299" r:id="rId45"/>
    <p:sldId id="298" r:id="rId46"/>
    <p:sldId id="300" r:id="rId47"/>
    <p:sldId id="301" r:id="rId48"/>
    <p:sldId id="303" r:id="rId49"/>
    <p:sldId id="307" r:id="rId50"/>
    <p:sldId id="308" r:id="rId51"/>
    <p:sldId id="306" r:id="rId52"/>
    <p:sldId id="309" r:id="rId53"/>
    <p:sldId id="265" r:id="rId54"/>
    <p:sldId id="310" r:id="rId55"/>
    <p:sldId id="312" r:id="rId56"/>
    <p:sldId id="313" r:id="rId57"/>
    <p:sldId id="302" r:id="rId58"/>
    <p:sldId id="314" r:id="rId59"/>
    <p:sldId id="315" r:id="rId60"/>
    <p:sldId id="304" r:id="rId61"/>
    <p:sldId id="316" r:id="rId62"/>
    <p:sldId id="317" r:id="rId63"/>
    <p:sldId id="318" r:id="rId64"/>
    <p:sldId id="319" r:id="rId65"/>
    <p:sldId id="320" r:id="rId66"/>
    <p:sldId id="321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258"/>
            <p14:sldId id="259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</p14:sldIdLst>
        </p14:section>
        <p14:section name="Вычислимые шифры и семантческая стойкость" id="{F636B4C9-9F35-405A-B7EC-ED6DD80C5AFF}">
          <p14:sldIdLst>
            <p14:sldId id="262"/>
            <p14:sldId id="263"/>
            <p14:sldId id="311"/>
            <p14:sldId id="264"/>
            <p14:sldId id="299"/>
            <p14:sldId id="298"/>
            <p14:sldId id="300"/>
            <p14:sldId id="301"/>
            <p14:sldId id="303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8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19.12.2018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19.12.2018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19.12.2018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19.12.2018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19.12.2018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19.12.2018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gif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7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1.png"/><Relationship Id="rId7" Type="http://schemas.openxmlformats.org/officeDocument/2006/relationships/image" Target="../media/image4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gi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в вычислительно сложной задаче. Иными словами показывается, что произвести атаку на примитив так же сложно как вышить вычислительно сложную задачу.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4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</a:p>
          <a:p>
            <a:pPr lvl="1"/>
            <a:r>
              <a:rPr lang="en-US" dirty="0" smtClean="0">
                <a:hlinkClick r:id="rId2"/>
              </a:rPr>
              <a:t>https://github.com/CryptoCourse/CryptoLabs/wiki/</a:t>
            </a:r>
            <a:r>
              <a:rPr lang="ru-RU" dirty="0" smtClean="0">
                <a:hlinkClick r:id="rId2"/>
              </a:rPr>
              <a:t>список-лабораторных-работ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лабораторной работы + теория</a:t>
            </a:r>
          </a:p>
          <a:p>
            <a:pPr lvl="1"/>
            <a:r>
              <a:rPr lang="ru-RU" dirty="0" smtClean="0"/>
              <a:t>Сдача домашней работы + теория</a:t>
            </a:r>
          </a:p>
          <a:p>
            <a:pPr lvl="1"/>
            <a:r>
              <a:rPr lang="ru-RU" dirty="0" smtClean="0"/>
              <a:t>Сдача теории по лекциям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err="1" smtClean="0"/>
                  <a:t>Корректноть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</a:t>
            </a:r>
            <a:r>
              <a:rPr lang="ru-RU" dirty="0" err="1" smtClean="0"/>
              <a:t>шфировании</a:t>
            </a:r>
            <a:r>
              <a:rPr lang="ru-RU" dirty="0" smtClean="0"/>
              <a:t>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dirty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2600" b="0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угадывания</a:t>
                </a:r>
                <a:r>
                  <a:rPr lang="en-US" sz="2600" dirty="0" smtClean="0"/>
                  <a:t> </a:t>
                </a:r>
                <a:r>
                  <a:rPr lang="ru-RU" sz="2600" dirty="0" smtClean="0"/>
                  <a:t>при выборе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600" dirty="0" smtClean="0"/>
              <a:t>Образ </a:t>
            </a:r>
            <a:r>
              <a:rPr lang="en-US" sz="2600" dirty="0" smtClean="0"/>
              <a:t>Linux </a:t>
            </a:r>
            <a:r>
              <a:rPr lang="ru-RU" sz="2600" dirty="0" smtClean="0"/>
              <a:t>машины с развёрнутой </a:t>
            </a:r>
            <a:r>
              <a:rPr lang="en-US" sz="2600" dirty="0" smtClean="0"/>
              <a:t>REST API </a:t>
            </a:r>
            <a:r>
              <a:rPr lang="ru-RU" sz="2600" dirty="0" smtClean="0"/>
              <a:t>службой.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697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Фиксируем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.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 sz="2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2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5297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1712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241" b="-5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защифрования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равномерно распределённого ключа 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35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00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9553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угадать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угадать эксперимент)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6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smtClean="0"/>
                  <a:t>Experiment 0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Experiment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>
                <a:blip r:embed="rId2"/>
                <a:stretch>
                  <a:fillRect l="-1061" t="-2101" r="-3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, 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атакующему</a:t>
                </a:r>
              </a:p>
              <a:p>
                <a:r>
                  <a:rPr lang="ru-RU" dirty="0" smtClean="0"/>
                  <a:t>Противник выставляет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2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семантической игре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</a:t>
                </a:r>
                <a:r>
                  <a:rPr lang="ru-RU" dirty="0" err="1" smtClean="0"/>
                  <a:t>шифррексты</a:t>
                </a:r>
                <a:r>
                  <a:rPr lang="ru-RU" dirty="0" smtClean="0"/>
                  <a:t>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226605"/>
            <a:ext cx="3733800" cy="506017"/>
            <a:chOff x="1776" y="2051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эффективные противники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Передача полученного наименее значимого бита как результата игры.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18" y="5141858"/>
            <a:ext cx="2209800" cy="645318"/>
            <a:chOff x="3216" y="3442"/>
            <a:chExt cx="1392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994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8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противник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семантической игры против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454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99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79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два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06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сообщений</a:t>
                </a:r>
                <a:r>
                  <a:rPr lang="ru-RU" dirty="0" smtClean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8" y="5151447"/>
            <a:ext cx="1237559" cy="815513"/>
            <a:chOff x="3216" y="3483"/>
            <a:chExt cx="1392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958" cy="310"/>
                </a:xfrm>
                <a:prstGeom prst="rect">
                  <a:avLst/>
                </a:prstGeom>
                <a:blipFill>
                  <a:blip r:embed="rId7"/>
                  <a:stretch>
                    <a:fillRect r="-2661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8790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/>
                  <a:t>Атака на восстановление сообщений 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сообщений)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275" b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вычисления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080" y="5950838"/>
                <a:ext cx="1512638" cy="369332"/>
              </a:xfrm>
              <a:prstGeom prst="rect">
                <a:avLst/>
              </a:prstGeom>
              <a:blipFill>
                <a:blip r:embed="rId9"/>
                <a:stretch>
                  <a:fillRect r="-806"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/>
                  <a:t>Атака на </a:t>
                </a:r>
                <a:r>
                  <a:rPr lang="ru-RU" dirty="0" smtClean="0"/>
                  <a:t>восстановление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битов сообщения </a:t>
                </a:r>
                <a:r>
                  <a:rPr lang="ru-RU" dirty="0"/>
                  <a:t>более слабая, чем на семантическую стойкость (Если </a:t>
                </a:r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сообщения)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(неверная чётность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−событие, при котором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2321</Words>
  <Application>Microsoft Office PowerPoint</Application>
  <PresentationFormat>Широкоэкранный</PresentationFormat>
  <Paragraphs>591</Paragraphs>
  <Slides>66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Courier New</vt:lpstr>
      <vt:lpstr>Symbol</vt:lpstr>
      <vt:lpstr>Тема Office</vt:lpstr>
      <vt:lpstr>Прикладная Криптография: Симметричные криптосистемы</vt:lpstr>
      <vt:lpstr>Структура курса</vt:lpstr>
      <vt:lpstr>Лабораторные работы</vt:lpstr>
      <vt:lpstr>Сдача теории</vt:lpstr>
      <vt:lpstr>Обратная связь и пожелания по курсу</vt:lpstr>
      <vt:lpstr>Историческая задача криптографической защиты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Эквивалентные определения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307</cp:revision>
  <dcterms:created xsi:type="dcterms:W3CDTF">2018-08-24T12:25:18Z</dcterms:created>
  <dcterms:modified xsi:type="dcterms:W3CDTF">2018-12-19T11:17:01Z</dcterms:modified>
</cp:coreProperties>
</file>