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6" r:id="rId12"/>
    <p:sldId id="267" r:id="rId13"/>
    <p:sldId id="268" r:id="rId14"/>
    <p:sldId id="269" r:id="rId15"/>
    <p:sldId id="270" r:id="rId16"/>
    <p:sldId id="263" r:id="rId17"/>
    <p:sldId id="274" r:id="rId18"/>
    <p:sldId id="275" r:id="rId19"/>
    <p:sldId id="294" r:id="rId20"/>
    <p:sldId id="276" r:id="rId21"/>
    <p:sldId id="277" r:id="rId22"/>
    <p:sldId id="278" r:id="rId23"/>
    <p:sldId id="279" r:id="rId24"/>
    <p:sldId id="264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6" r:id="rId40"/>
    <p:sldId id="297" r:id="rId41"/>
    <p:sldId id="298" r:id="rId42"/>
    <p:sldId id="265" r:id="rId43"/>
    <p:sldId id="293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2" r:id="rId56"/>
    <p:sldId id="310" r:id="rId57"/>
    <p:sldId id="311" r:id="rId58"/>
    <p:sldId id="313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C804DF-A6F1-46D9-90C8-EC0E45CE37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1"/>
            <p14:sldId id="272"/>
            <p14:sldId id="273"/>
          </p14:sldIdLst>
        </p14:section>
        <p14:section name="PaddingOracle" id="{0CBAF59A-F670-4D75-9B23-97C42C1E17AB}">
          <p14:sldIdLst>
            <p14:sldId id="266"/>
            <p14:sldId id="267"/>
            <p14:sldId id="268"/>
            <p14:sldId id="269"/>
            <p14:sldId id="270"/>
          </p14:sldIdLst>
        </p14:section>
        <p14:section name="TLS" id="{4F396399-38DC-4D25-9B7E-6EB1876DDF8C}">
          <p14:sldIdLst>
            <p14:sldId id="263"/>
            <p14:sldId id="274"/>
            <p14:sldId id="275"/>
            <p14:sldId id="294"/>
            <p14:sldId id="276"/>
            <p14:sldId id="277"/>
            <p14:sldId id="278"/>
            <p14:sldId id="279"/>
          </p14:sldIdLst>
        </p14:section>
        <p14:section name="Noise" id="{5E9C689E-91FB-427D-AA3E-83D0242EC097}">
          <p14:sldIdLst>
            <p14:sldId id="264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Wireguard" id="{82117D47-FB5D-4EDB-B9B4-ABB44B328576}">
          <p14:sldIdLst>
            <p14:sldId id="292"/>
            <p14:sldId id="295"/>
            <p14:sldId id="296"/>
            <p14:sldId id="297"/>
            <p14:sldId id="298"/>
            <p14:sldId id="265"/>
            <p14:sldId id="293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2"/>
            <p14:sldId id="31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C4FA-E705-46A8-8EEE-6A08CD8957E8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3E017-4732-401E-B2EF-7320C532B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09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B25C-BEDF-4FE3-8236-6D02422B129B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7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BBEC-CF93-4F09-9013-BCE046C6D3BD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97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B168-5755-4EA2-B249-E873796E479B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7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AD4-56A6-4606-8501-F73980CB7599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55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F67F-F86B-4606-8278-CB0C75A4F966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0DCB-8D66-4EFD-964F-00FA4AC197A8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51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F39F-30AD-4136-B737-D56457711092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6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297-E494-4E9C-8D47-5A3581230D54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1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16B-0940-47D0-8C11-572ECD54A42D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2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1E1-E8F4-4CBA-AD4B-76DA24EB61BE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25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990E-991C-49DB-8974-6384A72A05C0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68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5FBF-1A03-41ED-85AD-9DC45196266E}" type="datetime1">
              <a:rPr lang="ru-RU" smtClean="0"/>
              <a:t>23.12.2021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6EA2-3DAB-415A-81B1-2E2A41D203B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4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flare.com/rfc-8446-aka-tls-1-3/" TargetMode="External"/><Relationship Id="rId2" Type="http://schemas.openxmlformats.org/officeDocument/2006/relationships/hyperlink" Target="https://tls13.ulfhei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ethicalevil/tls-handshake-protocol-overview-a39e8eee2cf5" TargetMode="External"/><Relationship Id="rId5" Type="http://schemas.openxmlformats.org/officeDocument/2006/relationships/hyperlink" Target="https://clienttest.ssllabs.com:8443/ssltest/viewMyClient.html" TargetMode="External"/><Relationship Id="rId4" Type="http://schemas.openxmlformats.org/officeDocument/2006/relationships/hyperlink" Target="https://davidwong.fr/tls13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oiseprotocol.org/" TargetMode="External"/><Relationship Id="rId2" Type="http://schemas.openxmlformats.org/officeDocument/2006/relationships/hyperlink" Target="http://cryptowiki.net/index.php?title=Noise_Protocol_Fram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cgroup.com/us/about-us/newsroom-and-events/blog/2018/august/introducing-disco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guard.com/papers/wireguar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47261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5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2338935"/>
            <a:ext cx="2733675" cy="2733675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50" y="2971799"/>
            <a:ext cx="5939030" cy="146794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 </a:t>
            </a:r>
            <a:r>
              <a:rPr lang="ru-RU" dirty="0" smtClean="0"/>
              <a:t>до 1.2 включительно использовал </a:t>
            </a:r>
            <a:r>
              <a:rPr lang="en-US" dirty="0" smtClean="0"/>
              <a:t>mac-then-encrypt </a:t>
            </a:r>
            <a:r>
              <a:rPr lang="ru-RU" dirty="0" smtClean="0"/>
              <a:t>(</a:t>
            </a:r>
            <a:r>
              <a:rPr lang="en-US" dirty="0" smtClean="0"/>
              <a:t>rand. AES CBC + MAC)</a:t>
            </a:r>
            <a:r>
              <a:rPr lang="ru-RU" dirty="0" smtClean="0"/>
              <a:t>, что в ряде сценариев приводило к атакам типа </a:t>
            </a:r>
            <a:r>
              <a:rPr lang="en-US" dirty="0" smtClean="0"/>
              <a:t>Padding oracle</a:t>
            </a:r>
            <a:endParaRPr lang="ru-RU" dirty="0"/>
          </a:p>
          <a:p>
            <a:r>
              <a:rPr lang="ru-RU" dirty="0" smtClean="0"/>
              <a:t>Основная проблема – расшифрование в </a:t>
            </a:r>
            <a:r>
              <a:rPr lang="en-US" dirty="0" smtClean="0"/>
              <a:t>mac-then-encrypt</a:t>
            </a:r>
            <a:r>
              <a:rPr lang="ru-RU" dirty="0" smtClean="0"/>
              <a:t> должно осуществляться до проверки аутентичности.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3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96" y="1825625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шифртекст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шифртекст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шифртекст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54660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27" y="187007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0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RFC 8446 </a:t>
            </a:r>
          </a:p>
          <a:p>
            <a:pPr marL="0" indent="0">
              <a:buNone/>
            </a:pPr>
            <a:r>
              <a:rPr lang="ru-RU" dirty="0" smtClean="0"/>
              <a:t>Цели</a:t>
            </a:r>
          </a:p>
          <a:p>
            <a:r>
              <a:rPr lang="ru-RU" dirty="0" smtClean="0"/>
              <a:t>Удаление </a:t>
            </a:r>
            <a:r>
              <a:rPr lang="en-US" dirty="0" smtClean="0"/>
              <a:t>legacy</a:t>
            </a:r>
            <a:endParaRPr lang="ru-RU" dirty="0" smtClean="0"/>
          </a:p>
          <a:p>
            <a:r>
              <a:rPr lang="ru-RU" dirty="0" smtClean="0"/>
              <a:t>Увеличение производительности</a:t>
            </a:r>
          </a:p>
          <a:p>
            <a:r>
              <a:rPr lang="ru-RU" dirty="0" smtClean="0"/>
              <a:t>Уменьшение набора возможных атак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 ключей в </a:t>
            </a:r>
            <a:r>
              <a:rPr lang="en-US" dirty="0" smtClean="0"/>
              <a:t>TSL 1.3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эфемерный Диффи-Хеллман (удалили </a:t>
            </a:r>
            <a:r>
              <a:rPr lang="en-US" dirty="0" smtClean="0"/>
              <a:t>RSA)</a:t>
            </a:r>
            <a:endParaRPr lang="ru-RU" dirty="0" smtClean="0"/>
          </a:p>
          <a:p>
            <a:r>
              <a:rPr lang="ru-RU" dirty="0" smtClean="0"/>
              <a:t>Только стойкий в настоящий момент набор параметров (определяющих группу).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5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проблемных и нестойких шифров (</a:t>
            </a:r>
            <a:r>
              <a:rPr lang="en-US" dirty="0" smtClean="0"/>
              <a:t>CBC, RC4)</a:t>
            </a:r>
            <a:endParaRPr lang="ru-RU" dirty="0" smtClean="0"/>
          </a:p>
          <a:p>
            <a:r>
              <a:rPr lang="ru-RU" dirty="0" smtClean="0"/>
              <a:t>Разрешены только </a:t>
            </a:r>
            <a:r>
              <a:rPr lang="en-US" dirty="0" smtClean="0"/>
              <a:t>AEAD </a:t>
            </a:r>
            <a:r>
              <a:rPr lang="ru-RU" dirty="0" smtClean="0"/>
              <a:t>шифры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1.2 vs TLS 1.3 handshake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73305" cy="476286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14" y="2790825"/>
            <a:ext cx="4574430" cy="171083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Защищенный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Обеспечить аутентичность и секретность сообщений при передаче по каналу связи при активном противнике</a:t>
            </a:r>
          </a:p>
          <a:p>
            <a:r>
              <a:rPr lang="ru-RU" dirty="0" smtClean="0"/>
              <a:t>Возможности противника – любые эффективные взаимодействия с каналом, включая повтор и модификацию передаваемых сообщений, возможность разовой компрометации сессионных ключей, возможность имперсонификации источника сообщений</a:t>
            </a:r>
          </a:p>
          <a:p>
            <a:r>
              <a:rPr lang="ru-RU" dirty="0" smtClean="0"/>
              <a:t>Цели противника – нарушение ИБ передаваемых сообщений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1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подписи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63662" cy="4351338"/>
          </a:xfrm>
        </p:spPr>
        <p:txBody>
          <a:bodyPr/>
          <a:lstStyle/>
          <a:p>
            <a:r>
              <a:rPr lang="ru-RU" dirty="0" smtClean="0"/>
              <a:t>Дополнение </a:t>
            </a:r>
            <a:r>
              <a:rPr lang="en-US" dirty="0" smtClean="0"/>
              <a:t>RSA-PSS (</a:t>
            </a:r>
            <a:r>
              <a:rPr lang="ru-RU" dirty="0" smtClean="0"/>
              <a:t>убрали </a:t>
            </a:r>
            <a:r>
              <a:rPr lang="en-US" dirty="0" smtClean="0"/>
              <a:t>PKCS#1 1.5)</a:t>
            </a:r>
            <a:endParaRPr lang="ru-RU" dirty="0"/>
          </a:p>
          <a:p>
            <a:r>
              <a:rPr lang="ru-RU" dirty="0" smtClean="0"/>
              <a:t>Сервер подписывает </a:t>
            </a:r>
            <a:r>
              <a:rPr lang="en-US" dirty="0" smtClean="0"/>
              <a:t>handshake</a:t>
            </a:r>
            <a:r>
              <a:rPr lang="ru-RU" dirty="0" smtClean="0"/>
              <a:t> (защищаясь от </a:t>
            </a:r>
            <a:r>
              <a:rPr lang="en-US" dirty="0" smtClean="0"/>
              <a:t>downgrade attack</a:t>
            </a:r>
            <a:r>
              <a:rPr lang="ru-RU" dirty="0" smtClean="0"/>
              <a:t>, когда </a:t>
            </a:r>
            <a:r>
              <a:rPr lang="en-US" dirty="0" smtClean="0"/>
              <a:t>in-the-middle </a:t>
            </a:r>
            <a:r>
              <a:rPr lang="ru-RU" dirty="0" smtClean="0"/>
              <a:t>противник навязывает сторонам нестойкие наборы)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69" y="1293223"/>
            <a:ext cx="4435719" cy="517791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8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Наборы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 версии 1.3 использовались наборы (</a:t>
            </a:r>
            <a:r>
              <a:rPr lang="en-US" dirty="0" smtClean="0"/>
              <a:t>cipher-suit)</a:t>
            </a:r>
            <a:r>
              <a:rPr lang="ru-RU" dirty="0" smtClean="0"/>
              <a:t> алгоритмов, определяющие используемые примитивы. Пример - </a:t>
            </a:r>
            <a:r>
              <a:rPr lang="en-US" dirty="0" smtClean="0"/>
              <a:t>ECDHE-ECDSA-AES-GCM-SHA256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1.3 </a:t>
            </a:r>
            <a:r>
              <a:rPr lang="ru-RU" dirty="0" smtClean="0"/>
              <a:t>выделяет 3 независимых части названия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Шифр + </a:t>
            </a:r>
            <a:r>
              <a:rPr lang="en-US" dirty="0" smtClean="0">
                <a:solidFill>
                  <a:srgbClr val="FF0000"/>
                </a:solidFill>
              </a:rPr>
              <a:t>HKDF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Протокол обмена ключами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Алгоритм подписи</a:t>
            </a:r>
          </a:p>
          <a:p>
            <a:pPr marL="0" indent="0">
              <a:buNone/>
            </a:pPr>
            <a:r>
              <a:rPr lang="ru-RU" dirty="0" smtClean="0"/>
              <a:t>Пример – </a:t>
            </a:r>
            <a:r>
              <a:rPr lang="en-US" dirty="0" smtClean="0">
                <a:solidFill>
                  <a:srgbClr val="FF0000"/>
                </a:solidFill>
              </a:rPr>
              <a:t>TLS_AES_128_GCM_SHA256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ECDHE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RSA_2048_SHA256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6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1.3 </a:t>
            </a:r>
            <a:r>
              <a:rPr lang="en-US" dirty="0"/>
              <a:t>vs 1.2</a:t>
            </a:r>
            <a:r>
              <a:rPr lang="en-US" dirty="0" smtClean="0"/>
              <a:t> public key Handshake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4" y="2763349"/>
            <a:ext cx="4723247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55" y="2822218"/>
            <a:ext cx="4595445" cy="4233599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38200" y="1825625"/>
            <a:ext cx="10515600" cy="1172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1.3 клиент может сразу отправить свой открытый ключ, не дожидаясь ответа </a:t>
            </a:r>
            <a:r>
              <a:rPr lang="ru-RU" smtClean="0"/>
              <a:t>от </a:t>
            </a:r>
            <a:r>
              <a:rPr lang="ru-RU" smtClean="0"/>
              <a:t>сервера </a:t>
            </a:r>
            <a:r>
              <a:rPr lang="ru-RU" dirty="0" smtClean="0"/>
              <a:t>со списком поддерживаемых алгоритмов (1-</a:t>
            </a:r>
            <a:r>
              <a:rPr lang="en-US" dirty="0" smtClean="0"/>
              <a:t>RTT)</a:t>
            </a:r>
            <a:r>
              <a:rPr lang="ru-RU" dirty="0" smtClean="0"/>
              <a:t>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 1.3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https://tls13.ulfheim.net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https://blog.cloudflare.com/rfc-8446-aka-tls-1-3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https://davidwong.fr/tls13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Отображение </a:t>
            </a:r>
            <a:r>
              <a:rPr lang="en-US" dirty="0" smtClean="0"/>
              <a:t>suit’</a:t>
            </a:r>
            <a:r>
              <a:rPr lang="ru-RU" dirty="0" smtClean="0"/>
              <a:t>ов браузера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clienttest.ssllabs.com:8443/ssltest/viewMyClient.html</a:t>
            </a:r>
            <a:endParaRPr lang="ru-RU" dirty="0" smtClean="0"/>
          </a:p>
          <a:p>
            <a:r>
              <a:rPr lang="ru-RU" dirty="0" smtClean="0"/>
              <a:t>Краткий разбор пакетов </a:t>
            </a:r>
            <a:r>
              <a:rPr lang="en-US" dirty="0" smtClean="0"/>
              <a:t>1.2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://medium.com/@</a:t>
            </a:r>
            <a:r>
              <a:rPr lang="en-US" dirty="0" smtClean="0">
                <a:hlinkClick r:id="rId6"/>
              </a:rPr>
              <a:t>ethicalevil/tls-handshake-protocol-overview-a39e8eee2cf5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5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Каркасная модель построения протоколов (</a:t>
            </a:r>
            <a:r>
              <a:rPr lang="en-US" dirty="0" smtClean="0"/>
              <a:t>Protocol framework)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Основная идея – построения </a:t>
            </a:r>
            <a:r>
              <a:rPr lang="en-US" dirty="0" smtClean="0"/>
              <a:t>tls</a:t>
            </a:r>
            <a:r>
              <a:rPr lang="ru-RU" dirty="0" smtClean="0"/>
              <a:t>-образных протоколов с необходимым набором свойств.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Используемые примитивы – </a:t>
            </a:r>
            <a:r>
              <a:rPr lang="en-US" dirty="0" smtClean="0"/>
              <a:t>ECDH 25519/448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Согласование ключей)</a:t>
            </a:r>
            <a:r>
              <a:rPr lang="en-US" dirty="0" smtClean="0"/>
              <a:t>, SHA256/512</a:t>
            </a:r>
            <a:r>
              <a:rPr lang="ru-RU" dirty="0" smtClean="0"/>
              <a:t> </a:t>
            </a:r>
            <a:r>
              <a:rPr lang="en-US" dirty="0" smtClean="0"/>
              <a:t>/ BLAKE2b/BLAKE2s (hash, </a:t>
            </a:r>
            <a:r>
              <a:rPr lang="ru-RU" dirty="0" smtClean="0"/>
              <a:t>построение </a:t>
            </a:r>
            <a:r>
              <a:rPr lang="en-US" dirty="0" smtClean="0"/>
              <a:t>PRF </a:t>
            </a:r>
            <a:r>
              <a:rPr lang="ru-RU" dirty="0" smtClean="0"/>
              <a:t>в </a:t>
            </a:r>
            <a:r>
              <a:rPr lang="en-US" dirty="0" smtClean="0"/>
              <a:t>HKDF</a:t>
            </a:r>
            <a:r>
              <a:rPr lang="ru-RU" dirty="0" smtClean="0"/>
              <a:t>),</a:t>
            </a:r>
            <a:r>
              <a:rPr lang="en-US" dirty="0" smtClean="0"/>
              <a:t> AES-GCM/ChaChaPoly (AEAD).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6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 основных этапа – согласование ключа и использование ключа в защищенном канале связи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Согласование ключа – Диффи-Хеллман + </a:t>
            </a:r>
            <a:r>
              <a:rPr lang="en-US" dirty="0" smtClean="0"/>
              <a:t>HKDF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Защищенный канал – </a:t>
            </a:r>
            <a:r>
              <a:rPr lang="en-US" dirty="0" smtClean="0"/>
              <a:t>AEAD </a:t>
            </a:r>
            <a:r>
              <a:rPr lang="ru-RU" dirty="0" smtClean="0"/>
              <a:t>шифрование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5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протокол состоит из шаблонов</a:t>
            </a:r>
          </a:p>
          <a:p>
            <a:r>
              <a:rPr lang="ru-RU" dirty="0" smtClean="0"/>
              <a:t>шаблон описываем передаваемые сообщения в виде одного или нескольких токенов</a:t>
            </a:r>
          </a:p>
          <a:p>
            <a:r>
              <a:rPr lang="ru-RU" dirty="0" smtClean="0"/>
              <a:t>Каждая сторона протокола обрабатывает последовательность токенов. Сначала постностью происходит обработка на передающей стороне.</a:t>
            </a:r>
            <a:r>
              <a:rPr lang="en-US" dirty="0" smtClean="0"/>
              <a:t> </a:t>
            </a:r>
          </a:p>
          <a:p>
            <a:r>
              <a:rPr lang="ru-RU" dirty="0" smtClean="0"/>
              <a:t>После каждого обработки каждой строки в паттерне отправителем может быть передано сообщение, для защиты которого используется текущий симметричный ключ, при его наличии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7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Токены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"</a:t>
            </a:r>
            <a:r>
              <a:rPr lang="es-ES" dirty="0" smtClean="0"/>
              <a:t>e" –</a:t>
            </a:r>
            <a:r>
              <a:rPr lang="ru-RU" dirty="0" smtClean="0"/>
              <a:t> сгенерировать и передать эфемерный ключ Диффи-Хеллмана </a:t>
            </a:r>
            <a:r>
              <a:rPr lang="en-US" dirty="0" smtClean="0"/>
              <a:t>/ </a:t>
            </a:r>
            <a:r>
              <a:rPr lang="ru-RU" dirty="0" smtClean="0"/>
              <a:t>получить эфемерный ключ Диффи-Хеллмана</a:t>
            </a:r>
            <a:endParaRPr lang="es-ES" dirty="0" smtClean="0"/>
          </a:p>
          <a:p>
            <a:r>
              <a:rPr lang="es-ES" dirty="0" smtClean="0"/>
              <a:t>"s"</a:t>
            </a:r>
            <a:r>
              <a:rPr lang="ru-RU" dirty="0" smtClean="0"/>
              <a:t> – передать статический </a:t>
            </a:r>
            <a:r>
              <a:rPr lang="es-ES" dirty="0" smtClean="0"/>
              <a:t> </a:t>
            </a:r>
            <a:r>
              <a:rPr lang="ru-RU" dirty="0"/>
              <a:t>ключ Диффи-Хеллмана </a:t>
            </a:r>
            <a:r>
              <a:rPr lang="en-US" dirty="0"/>
              <a:t>/ </a:t>
            </a:r>
            <a:r>
              <a:rPr lang="ru-RU" dirty="0"/>
              <a:t>получить эфемерный ключ </a:t>
            </a:r>
            <a:r>
              <a:rPr lang="ru-RU" dirty="0" smtClean="0"/>
              <a:t>Диффи-Хеллмана</a:t>
            </a:r>
            <a:endParaRPr lang="es-ES" dirty="0" smtClean="0"/>
          </a:p>
          <a:p>
            <a:r>
              <a:rPr lang="es-ES" dirty="0" smtClean="0"/>
              <a:t>"ee"</a:t>
            </a:r>
            <a:r>
              <a:rPr lang="ru-RU" dirty="0" smtClean="0"/>
              <a:t> – использовать свой эфемерный ключ и эфемерный ключ получателя для выработки симметричного ключа. Данный ключ используется для </a:t>
            </a:r>
            <a:r>
              <a:rPr lang="en-US" dirty="0" smtClean="0"/>
              <a:t>AEAD </a:t>
            </a:r>
            <a:r>
              <a:rPr lang="ru-RU" dirty="0" smtClean="0"/>
              <a:t>шифрование всех передаваемый в дальнейшем данных, пока не будет выработан новый ключ</a:t>
            </a:r>
            <a:endParaRPr lang="es-ES" dirty="0" smtClean="0"/>
          </a:p>
          <a:p>
            <a:r>
              <a:rPr lang="es-ES" dirty="0" smtClean="0"/>
              <a:t>"</a:t>
            </a:r>
            <a:r>
              <a:rPr lang="es-ES" dirty="0"/>
              <a:t>es</a:t>
            </a:r>
            <a:r>
              <a:rPr lang="es-ES" dirty="0" smtClean="0"/>
              <a:t>",“se","</a:t>
            </a:r>
            <a:r>
              <a:rPr lang="es-ES" dirty="0"/>
              <a:t>ss</a:t>
            </a:r>
            <a:r>
              <a:rPr lang="es-ES" dirty="0" smtClean="0"/>
              <a:t>",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аналогично </a:t>
            </a:r>
            <a:r>
              <a:rPr lang="en-US" dirty="0" smtClean="0"/>
              <a:t>“ee”</a:t>
            </a:r>
            <a:r>
              <a:rPr lang="ru-RU" dirty="0" smtClean="0"/>
              <a:t>, но для комбинаций эфемерный-статический ключ. Первая буква в токене</a:t>
            </a:r>
            <a:r>
              <a:rPr lang="ru-RU" dirty="0"/>
              <a:t> </a:t>
            </a:r>
            <a:r>
              <a:rPr lang="ru-RU" dirty="0" smtClean="0"/>
              <a:t>означает ключ передающей стороны.</a:t>
            </a:r>
            <a:r>
              <a:rPr lang="es-ES" dirty="0" smtClean="0"/>
              <a:t> </a:t>
            </a:r>
          </a:p>
          <a:p>
            <a:r>
              <a:rPr lang="es-ES" dirty="0" smtClean="0"/>
              <a:t>"psk“</a:t>
            </a:r>
            <a:r>
              <a:rPr lang="en-US" dirty="0" smtClean="0"/>
              <a:t> – </a:t>
            </a:r>
            <a:r>
              <a:rPr lang="ru-RU" dirty="0" smtClean="0"/>
              <a:t>использование пред-согласованного симметрично ключа для выработки сессионного ключа. Полученный </a:t>
            </a:r>
            <a:r>
              <a:rPr lang="ru-RU" dirty="0"/>
              <a:t>ключ используется для </a:t>
            </a:r>
            <a:r>
              <a:rPr lang="en-US" dirty="0"/>
              <a:t>AEAD </a:t>
            </a:r>
            <a:r>
              <a:rPr lang="ru-RU" dirty="0"/>
              <a:t>шифрование всех передаваемый в дальнейшем данных, пока не будет выработан новый ключ</a:t>
            </a:r>
            <a:endParaRPr lang="es-E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Классический Диффи-Хеллман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-&gt; </a:t>
            </a:r>
            <a:r>
              <a:rPr lang="en-US" dirty="0" smtClean="0"/>
              <a:t>e</a:t>
            </a:r>
            <a:endParaRPr lang="ru-RU" dirty="0" smtClean="0"/>
          </a:p>
          <a:p>
            <a:r>
              <a:rPr lang="en-US" dirty="0"/>
              <a:t>&lt;- e, </a:t>
            </a:r>
            <a:r>
              <a:rPr lang="en-US" dirty="0" smtClean="0"/>
              <a:t>ee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Строка 1.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Шаг 1. Генерация и отправка эфемерного ключа </a:t>
            </a:r>
            <a:r>
              <a:rPr lang="en-US" dirty="0" smtClean="0"/>
              <a:t>Ae-&gt;B</a:t>
            </a:r>
          </a:p>
          <a:p>
            <a:pPr marL="0" indent="0">
              <a:buNone/>
            </a:pPr>
            <a:r>
              <a:rPr lang="ru-RU" dirty="0" smtClean="0"/>
              <a:t>Шаг 2. Сторона </a:t>
            </a:r>
            <a:r>
              <a:rPr lang="en-US" dirty="0" smtClean="0"/>
              <a:t>B </a:t>
            </a:r>
            <a:r>
              <a:rPr lang="ru-RU" dirty="0" smtClean="0"/>
              <a:t>получает эфемерный ключ </a:t>
            </a:r>
            <a:r>
              <a:rPr lang="en-US" dirty="0" smtClean="0"/>
              <a:t>Ae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Строка 2.</a:t>
            </a:r>
          </a:p>
          <a:p>
            <a:pPr marL="0" indent="0">
              <a:buNone/>
            </a:pPr>
            <a:r>
              <a:rPr lang="ru-RU" dirty="0" smtClean="0"/>
              <a:t>Шаг 3. Генерация и отправка эфемерного ключа </a:t>
            </a:r>
            <a:r>
              <a:rPr lang="en-US" dirty="0" smtClean="0"/>
              <a:t>Be-&gt;A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4. Выработка сессионного ключа из </a:t>
            </a:r>
            <a:r>
              <a:rPr lang="en-US" dirty="0" smtClean="0"/>
              <a:t>Ae </a:t>
            </a:r>
            <a:r>
              <a:rPr lang="ru-RU" dirty="0" smtClean="0"/>
              <a:t>и </a:t>
            </a:r>
            <a:r>
              <a:rPr lang="en-US" dirty="0" smtClean="0"/>
              <a:t>Be </a:t>
            </a:r>
            <a:r>
              <a:rPr lang="ru-RU" dirty="0" smtClean="0"/>
              <a:t>на стороне </a:t>
            </a:r>
            <a:r>
              <a:rPr lang="en-US" dirty="0" smtClean="0"/>
              <a:t>B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5. Сторона </a:t>
            </a:r>
            <a:r>
              <a:rPr lang="en-US" dirty="0" smtClean="0"/>
              <a:t>A </a:t>
            </a:r>
            <a:r>
              <a:rPr lang="ru-RU" dirty="0" smtClean="0"/>
              <a:t>получает эфемерный ключ </a:t>
            </a:r>
            <a:r>
              <a:rPr lang="en-US" dirty="0" smtClean="0"/>
              <a:t>Bb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6. </a:t>
            </a:r>
            <a:r>
              <a:rPr lang="ru-RU" dirty="0"/>
              <a:t>Выработка сессионного ключа из </a:t>
            </a:r>
            <a:r>
              <a:rPr lang="en-US" dirty="0"/>
              <a:t>Ae </a:t>
            </a:r>
            <a:r>
              <a:rPr lang="ru-RU" dirty="0"/>
              <a:t>и </a:t>
            </a:r>
            <a:r>
              <a:rPr lang="en-US" dirty="0"/>
              <a:t>Be </a:t>
            </a:r>
            <a:r>
              <a:rPr lang="ru-RU" dirty="0"/>
              <a:t>на стороне </a:t>
            </a:r>
            <a:r>
              <a:rPr lang="en-US" dirty="0"/>
              <a:t>B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7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Диффи-Хеллман с односторонней </a:t>
            </a:r>
            <a:r>
              <a:rPr lang="ru-RU" dirty="0"/>
              <a:t>и двухсторонней </a:t>
            </a:r>
            <a:r>
              <a:rPr lang="ru-RU" dirty="0" smtClean="0"/>
              <a:t>аутентификацией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-&gt; e</a:t>
            </a:r>
          </a:p>
          <a:p>
            <a:r>
              <a:rPr lang="en-US" dirty="0"/>
              <a:t>&lt;- e, ee, s, </a:t>
            </a:r>
            <a:r>
              <a:rPr lang="en-US" dirty="0" smtClean="0"/>
              <a:t>es</a:t>
            </a:r>
            <a:endParaRPr lang="ru-RU" dirty="0" smtClean="0"/>
          </a:p>
          <a:p>
            <a:endParaRPr lang="ru-RU" dirty="0"/>
          </a:p>
          <a:p>
            <a:r>
              <a:rPr lang="pt-BR" dirty="0"/>
              <a:t>-&gt; e</a:t>
            </a:r>
          </a:p>
          <a:p>
            <a:r>
              <a:rPr lang="pt-BR" dirty="0"/>
              <a:t>&lt;- e, ee, s, es</a:t>
            </a:r>
          </a:p>
          <a:p>
            <a:r>
              <a:rPr lang="pt-BR" dirty="0"/>
              <a:t>-&gt; s, 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5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Защищенный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 основных стороны – инициатор (</a:t>
            </a:r>
            <a:r>
              <a:rPr lang="en-US" dirty="0"/>
              <a:t>I</a:t>
            </a:r>
            <a:r>
              <a:rPr lang="en-US" dirty="0" smtClean="0"/>
              <a:t>nit) </a:t>
            </a:r>
            <a:r>
              <a:rPr lang="ru-RU" dirty="0" smtClean="0"/>
              <a:t>и получатель </a:t>
            </a:r>
            <a:r>
              <a:rPr lang="en-US" dirty="0" smtClean="0"/>
              <a:t>(Rec)</a:t>
            </a:r>
          </a:p>
          <a:p>
            <a:pPr marL="0" indent="0">
              <a:buNone/>
            </a:pPr>
            <a:r>
              <a:rPr lang="ru-RU" dirty="0" smtClean="0"/>
              <a:t>Нулевая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фаза</a:t>
            </a:r>
            <a:r>
              <a:rPr lang="ru-RU" dirty="0" smtClean="0"/>
              <a:t> – согласование параметров</a:t>
            </a:r>
          </a:p>
          <a:p>
            <a:pPr marL="0" indent="0">
              <a:buNone/>
            </a:pPr>
            <a:r>
              <a:rPr lang="ru-RU" dirty="0" smtClean="0"/>
              <a:t>Первая </a:t>
            </a:r>
            <a:r>
              <a:rPr lang="ru-RU" dirty="0" smtClean="0">
                <a:solidFill>
                  <a:srgbClr val="FFC000"/>
                </a:solidFill>
              </a:rPr>
              <a:t>фаза</a:t>
            </a:r>
            <a:r>
              <a:rPr lang="ru-RU" dirty="0" smtClean="0"/>
              <a:t> – согласование сессионного ключа</a:t>
            </a:r>
          </a:p>
          <a:p>
            <a:pPr marL="0" indent="0">
              <a:buNone/>
            </a:pPr>
            <a:r>
              <a:rPr lang="ru-RU" dirty="0" smtClean="0"/>
              <a:t>Вторая </a:t>
            </a:r>
            <a:r>
              <a:rPr lang="ru-RU" dirty="0" smtClean="0">
                <a:solidFill>
                  <a:srgbClr val="FF0000"/>
                </a:solidFill>
              </a:rPr>
              <a:t>фаза</a:t>
            </a:r>
            <a:r>
              <a:rPr lang="ru-RU" dirty="0" smtClean="0"/>
              <a:t> – обмен сообщениями через защищенный канал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6193" y="4755662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88470" y="4755662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75185" y="4755662"/>
            <a:ext cx="3789484" cy="484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255477" y="4897315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255477" y="5059973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3672255" y="5287228"/>
            <a:ext cx="3789484" cy="4845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252547" y="5428881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4252547" y="5591539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3672255" y="5835100"/>
            <a:ext cx="3789484" cy="4845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4252547" y="5976753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252547" y="6139411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7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паттернов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Односторонние шаблоны реализуют неинтерактивное согласование ключа, при котором инициатор передаёт единственное сообщение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A():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pre-messages&gt;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messages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ru-RU" dirty="0"/>
              <a:t>где A - имя шаблона, pre-message - сообщения, передаваемые в шаблоне пред-сообщения, message - сообщения передаваемые в шаблоне сообщения.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N: отсутствие статического ключа инициатора </a:t>
            </a:r>
          </a:p>
          <a:p>
            <a:r>
              <a:rPr lang="ru-RU" dirty="0"/>
              <a:t>K: статический ключ инициатора известен получателю </a:t>
            </a:r>
          </a:p>
          <a:p>
            <a:r>
              <a:rPr lang="ru-RU" dirty="0"/>
              <a:t>X: статический ключ инициатора передаётся </a:t>
            </a:r>
            <a:r>
              <a:rPr lang="ru-RU" dirty="0" smtClean="0"/>
              <a:t>получателю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Токены "s", "e", "e, s" внутри скобок означают что инициатор инициирован со следующими статическими / эфемерными ключами. Токены "rs", "re","</a:t>
            </a:r>
            <a:r>
              <a:rPr lang="ru-RU" dirty="0" smtClean="0"/>
              <a:t>re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rs</a:t>
            </a:r>
            <a:r>
              <a:rPr lang="ru-RU" dirty="0"/>
              <a:t>" обозначают инициатор инициирован со знанием следующих открытых статических / эфемерных ключей получателя. 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N(rs):</a:t>
            </a:r>
          </a:p>
          <a:p>
            <a:pPr marL="0" indent="0">
              <a:buNone/>
            </a:pPr>
            <a:r>
              <a:rPr lang="en-US" dirty="0"/>
              <a:t>&lt;- s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-&gt; e, 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6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Интерактивные шаблоны состоят из одного или нескольких шаблонов сообщений, передаваемых между получателем и инициатором.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AA():</a:t>
            </a:r>
          </a:p>
          <a:p>
            <a:pPr marL="0" indent="0">
              <a:buNone/>
            </a:pPr>
            <a:r>
              <a:rPr lang="en-US" dirty="0"/>
              <a:t>  &lt;pre-messages&gt;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  &lt;messages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ru-RU" dirty="0"/>
              <a:t>где AA - имя шаблона, pre-message - сообщения, передаваемые в шаблоне пред-сообщения, message - сообщения передаваемые в шаблоне.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4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</a:t>
            </a: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Первая буква в имени шаблона определяет статический ключ инициатора, и может принимать одно из следующих значений: </a:t>
            </a:r>
          </a:p>
          <a:p>
            <a:r>
              <a:rPr lang="ru-RU" dirty="0"/>
              <a:t>N: отсутствие статического ключа инициатора </a:t>
            </a:r>
          </a:p>
          <a:p>
            <a:r>
              <a:rPr lang="ru-RU" dirty="0"/>
              <a:t>K: статический ключ инициатора известен получателю </a:t>
            </a:r>
          </a:p>
          <a:p>
            <a:r>
              <a:rPr lang="ru-RU" dirty="0"/>
              <a:t>X: Статический ключ инициатора передаётся получателю </a:t>
            </a:r>
          </a:p>
          <a:p>
            <a:r>
              <a:rPr lang="ru-RU" dirty="0"/>
              <a:t>I: Статический ключ инициатора немедленно передаётся получателю, даже в условиях </a:t>
            </a:r>
            <a:r>
              <a:rPr lang="ru-RU" dirty="0" smtClean="0"/>
              <a:t>отсутствия </a:t>
            </a:r>
            <a:r>
              <a:rPr lang="ru-RU" dirty="0"/>
              <a:t>зашиты идентичности. </a:t>
            </a:r>
          </a:p>
          <a:p>
            <a:pPr marL="0" indent="0">
              <a:buNone/>
            </a:pPr>
            <a:r>
              <a:rPr lang="ru-RU" dirty="0"/>
              <a:t>Вторая буква в имени шаблона определяет статический ключ получателя, и может принимать одно из следующих значений: </a:t>
            </a:r>
          </a:p>
          <a:p>
            <a:r>
              <a:rPr lang="ru-RU" dirty="0"/>
              <a:t>N: отсутствие статического ключа получателя </a:t>
            </a:r>
          </a:p>
          <a:p>
            <a:r>
              <a:rPr lang="ru-RU" dirty="0"/>
              <a:t>K: статический ключ получателя известен инициатору </a:t>
            </a:r>
          </a:p>
          <a:p>
            <a:r>
              <a:rPr lang="ru-RU" dirty="0"/>
              <a:t>X: статический ключ получателя передаётся инициатору.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6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паттернов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</a:t>
            </a:r>
            <a:endParaRPr lang="en-US" dirty="0" smtClean="0"/>
          </a:p>
          <a:p>
            <a:pPr marL="0" indent="0">
              <a:buNone/>
            </a:pPr>
            <a:r>
              <a:rPr lang="pt-BR" dirty="0"/>
              <a:t>IK(s, rs):</a:t>
            </a:r>
          </a:p>
          <a:p>
            <a:pPr marL="0" indent="0">
              <a:buNone/>
            </a:pPr>
            <a:r>
              <a:rPr lang="pt-BR" dirty="0"/>
              <a:t>&lt;- s</a:t>
            </a:r>
          </a:p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/>
              <a:t>-&gt; e, es, s, ss</a:t>
            </a:r>
          </a:p>
          <a:p>
            <a:pPr marL="0" indent="0">
              <a:buNone/>
            </a:pPr>
            <a:r>
              <a:rPr lang="pt-BR" dirty="0"/>
              <a:t>&lt;- e, ee, 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2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Функционирование протокола </a:t>
            </a:r>
            <a:r>
              <a:rPr lang="en-US" dirty="0" smtClean="0"/>
              <a:t>Noise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92" y="1825625"/>
            <a:ext cx="7497015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7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Больше про </a:t>
            </a:r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http://cryptowiki.net/index.php?title=%D0%9A%D0%B0%D1%80%D0%BA%D0%B0%D1%81%D0%BD%D0%B0%D1%8F_%D0%BC%D0%BE%D0%B4%D0%B5%D0%BB%D1%8C_%D0%BF%D0%BE%D1%81%D1%82%D1%80%D0%BE%D0%B5%D0%BD%D0%B8%D1%8F_%</a:t>
            </a:r>
            <a:r>
              <a:rPr lang="en-US" dirty="0" smtClean="0"/>
              <a:t>D0%BF%D1%80%D0%BE%D1%82%D0%BE%D0%BA%D0%BE%D0%BB%D0%BE%D0%B2_Noise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cryptowiki.net/index.php?title=Noise_Protocol_Framework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https://noiseprotocol.org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https://www.nccgroup.com/us/about-us/newsroom-and-events/blog/2018/august/introducing-disco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Черновик стандарта построения </a:t>
            </a:r>
            <a:r>
              <a:rPr lang="en-US" dirty="0" smtClean="0"/>
              <a:t>VPN </a:t>
            </a:r>
            <a:r>
              <a:rPr lang="ru-RU" dirty="0" smtClean="0"/>
              <a:t>соединений.</a:t>
            </a:r>
            <a:endParaRPr lang="en-US" dirty="0" smtClean="0"/>
          </a:p>
          <a:p>
            <a:r>
              <a:rPr lang="ru-RU" dirty="0" smtClean="0"/>
              <a:t>Все пакеты аутентифицированы, неаутентифицированные отбрасываются. Не отвечать на неаутентифицированные пакеты.</a:t>
            </a:r>
          </a:p>
          <a:p>
            <a:r>
              <a:rPr lang="en-US" dirty="0"/>
              <a:t>1 RRT handshake</a:t>
            </a:r>
            <a:r>
              <a:rPr lang="ru-RU" dirty="0"/>
              <a:t> (</a:t>
            </a:r>
            <a:r>
              <a:rPr lang="en-US" dirty="0"/>
              <a:t>Noise IK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Использование метки времени </a:t>
            </a:r>
            <a:r>
              <a:rPr lang="en-US" dirty="0" smtClean="0"/>
              <a:t>TAI64N</a:t>
            </a:r>
            <a:r>
              <a:rPr lang="ru-RU" dirty="0" smtClean="0"/>
              <a:t> в первом сообщении</a:t>
            </a:r>
          </a:p>
          <a:p>
            <a:r>
              <a:rPr lang="ru-RU" dirty="0"/>
              <a:t>Опциональное использование </a:t>
            </a:r>
            <a:r>
              <a:rPr lang="en-US" dirty="0"/>
              <a:t>psk </a:t>
            </a:r>
            <a:r>
              <a:rPr lang="ru-RU" dirty="0"/>
              <a:t>для смягчения угрозы перед квантовым противником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cookie </a:t>
            </a:r>
            <a:r>
              <a:rPr lang="ru-RU" dirty="0" smtClean="0"/>
              <a:t>для смягчения </a:t>
            </a:r>
            <a:r>
              <a:rPr lang="en-US" dirty="0" smtClean="0"/>
              <a:t>DOS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Сетевой интерфейс имеет статическую пару ключей, назначенный порт и таблицу маршрутизации. В таблице маршрутизации для каждой записи хранится статический открытый ключ принимающей стороны.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6" y="3529013"/>
            <a:ext cx="10125075" cy="26479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 отправке или получении пакета через интерфейс </a:t>
            </a:r>
            <a:r>
              <a:rPr lang="en-US" dirty="0" err="1" smtClean="0"/>
              <a:t>WireGuard</a:t>
            </a:r>
            <a:r>
              <a:rPr lang="ru-RU" dirty="0" smtClean="0"/>
              <a:t> из таблицы маршрутизации извлекается соответствующий открытый ключ, используемый для построения защищенного канала связи.</a:t>
            </a:r>
          </a:p>
          <a:p>
            <a:pPr marL="0" indent="0">
              <a:buNone/>
            </a:pPr>
            <a:r>
              <a:rPr lang="ru-RU" dirty="0" smtClean="0"/>
              <a:t>При получении пакета от других узлов их адреса добавляются в таблицу маршрутизации в поле </a:t>
            </a:r>
            <a:r>
              <a:rPr lang="en-US" dirty="0" smtClean="0"/>
              <a:t>Internet Endpoint</a:t>
            </a:r>
            <a:r>
              <a:rPr lang="ru-RU" dirty="0" smtClean="0"/>
              <a:t>. Данное поле может быть заполнено вручную на этапе конфигурации.</a:t>
            </a:r>
          </a:p>
          <a:p>
            <a:pPr marL="0" indent="0">
              <a:buNone/>
            </a:pPr>
            <a:r>
              <a:rPr lang="ru-RU" dirty="0" smtClean="0"/>
              <a:t>Пусть узел с конфигурацией 2</a:t>
            </a:r>
            <a:r>
              <a:rPr lang="en-US" dirty="0" smtClean="0"/>
              <a:t>b </a:t>
            </a:r>
            <a:r>
              <a:rPr lang="ru-RU" dirty="0" smtClean="0"/>
              <a:t>отправляет пакет узлу с предконфигурированном адресом 192.95.5.69:41414. Тогда на узле получателя при получении пакеты будет добавлена запись </a:t>
            </a:r>
            <a:r>
              <a:rPr lang="en-US" dirty="0"/>
              <a:t>Internet </a:t>
            </a:r>
            <a:r>
              <a:rPr lang="en-US" dirty="0" smtClean="0"/>
              <a:t>Endpoint</a:t>
            </a:r>
            <a:r>
              <a:rPr lang="ru-RU" dirty="0" smtClean="0"/>
              <a:t> об узле отправителя (конфигурация </a:t>
            </a:r>
            <a:r>
              <a:rPr lang="en-US" dirty="0" smtClean="0"/>
              <a:t>1b)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Порты отправки и получения должны совпадать.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Защищенный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4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Нулевая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фаза</a:t>
            </a:r>
            <a:r>
              <a:rPr lang="ru-RU" dirty="0" smtClean="0"/>
              <a:t> может отсутствовать, если параметры заранее известны сторонам. Результат – согласованные параметры на обоих сторонах.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Цель первой </a:t>
            </a:r>
            <a:r>
              <a:rPr lang="ru-RU" dirty="0" smtClean="0">
                <a:solidFill>
                  <a:srgbClr val="FFC000"/>
                </a:solidFill>
              </a:rPr>
              <a:t>фазы </a:t>
            </a:r>
            <a:r>
              <a:rPr lang="ru-RU" dirty="0" smtClean="0"/>
              <a:t>выработка общего симметричного ключа, как правило асимметричным способом из общего ключевого материала</a:t>
            </a:r>
            <a:r>
              <a:rPr lang="en-US" dirty="0" smtClean="0"/>
              <a:t> (</a:t>
            </a:r>
            <a:r>
              <a:rPr lang="ru-RU" dirty="0" smtClean="0"/>
              <a:t>согласование ключа, </a:t>
            </a:r>
            <a:r>
              <a:rPr lang="en-US" dirty="0"/>
              <a:t>Key </a:t>
            </a:r>
            <a:r>
              <a:rPr lang="en-US" dirty="0" smtClean="0"/>
              <a:t>establishment</a:t>
            </a:r>
            <a:r>
              <a:rPr lang="ru-RU" dirty="0" smtClean="0"/>
              <a:t>). </a:t>
            </a:r>
          </a:p>
          <a:p>
            <a:pPr marL="0" indent="0">
              <a:buNone/>
            </a:pPr>
            <a:r>
              <a:rPr lang="ru-RU" dirty="0" smtClean="0"/>
              <a:t>Третья </a:t>
            </a:r>
            <a:r>
              <a:rPr lang="ru-RU" dirty="0" smtClean="0">
                <a:solidFill>
                  <a:srgbClr val="FF0000"/>
                </a:solidFill>
              </a:rPr>
              <a:t>фаза</a:t>
            </a:r>
            <a:r>
              <a:rPr lang="ru-RU" dirty="0" smtClean="0"/>
              <a:t> как правило осуществляется с помощью симметричной криптографии (</a:t>
            </a:r>
            <a:r>
              <a:rPr lang="en-US" dirty="0" smtClean="0"/>
              <a:t>AEAD)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27739" y="5127808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50016" y="5127808"/>
            <a:ext cx="1679330" cy="15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736731" y="5127808"/>
            <a:ext cx="3789484" cy="484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317023" y="5269461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317023" y="5432119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3733801" y="5659374"/>
            <a:ext cx="3789484" cy="4845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314093" y="5801027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4314093" y="5963685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3733801" y="6207246"/>
            <a:ext cx="3789484" cy="4845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4314093" y="6348899"/>
            <a:ext cx="27871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314093" y="6511557"/>
            <a:ext cx="2787161" cy="17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6" idx="1"/>
            <a:endCxn id="16" idx="1"/>
          </p:cNvCxnSpPr>
          <p:nvPr/>
        </p:nvCxnSpPr>
        <p:spPr>
          <a:xfrm rot="10800000" flipV="1">
            <a:off x="3733801" y="5370085"/>
            <a:ext cx="2930" cy="531566"/>
          </a:xfrm>
          <a:prstGeom prst="curvedConnector3">
            <a:avLst>
              <a:gd name="adj1" fmla="val 790204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16" idx="1"/>
            <a:endCxn id="19" idx="1"/>
          </p:cNvCxnSpPr>
          <p:nvPr/>
        </p:nvCxnSpPr>
        <p:spPr>
          <a:xfrm rot="10800000" flipV="1">
            <a:off x="3733801" y="5901651"/>
            <a:ext cx="12700" cy="547872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2851443" y="5115778"/>
            <a:ext cx="8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params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345475" y="6348899"/>
            <a:ext cx="25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7" name="Скругленная соединительная линия 26"/>
          <p:cNvCxnSpPr>
            <a:stCxn id="6" idx="3"/>
            <a:endCxn id="16" idx="3"/>
          </p:cNvCxnSpPr>
          <p:nvPr/>
        </p:nvCxnSpPr>
        <p:spPr>
          <a:xfrm flipH="1">
            <a:off x="7523285" y="5370085"/>
            <a:ext cx="2930" cy="531566"/>
          </a:xfrm>
          <a:prstGeom prst="curvedConnector3">
            <a:avLst>
              <a:gd name="adj1" fmla="val -780204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Скругленная соединительная линия 29"/>
          <p:cNvCxnSpPr>
            <a:stCxn id="16" idx="3"/>
            <a:endCxn id="19" idx="3"/>
          </p:cNvCxnSpPr>
          <p:nvPr/>
        </p:nvCxnSpPr>
        <p:spPr>
          <a:xfrm>
            <a:off x="7523285" y="5901651"/>
            <a:ext cx="12700" cy="547872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7523285" y="6378033"/>
            <a:ext cx="9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7450016" y="5072242"/>
            <a:ext cx="8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params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6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Маршрутизация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690688"/>
            <a:ext cx="9496425" cy="2057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3025"/>
            <a:ext cx="10191750" cy="25717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6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Процедура инкапсуляции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Пакет с </a:t>
            </a:r>
            <a:r>
              <a:rPr lang="en-US" dirty="0" smtClean="0"/>
              <a:t>PT </a:t>
            </a:r>
            <a:r>
              <a:rPr lang="ru-RU" dirty="0" smtClean="0"/>
              <a:t>приходит на интерфейс</a:t>
            </a:r>
            <a:r>
              <a:rPr lang="en-US" dirty="0" smtClean="0"/>
              <a:t> </a:t>
            </a:r>
            <a:r>
              <a:rPr lang="en-US" dirty="0" err="1" smtClean="0"/>
              <a:t>WireGuard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Определяется узел получателя и его открытый ключ.</a:t>
            </a:r>
          </a:p>
          <a:p>
            <a:pPr marL="0" indent="0">
              <a:buNone/>
            </a:pPr>
            <a:r>
              <a:rPr lang="ru-RU" dirty="0" smtClean="0"/>
              <a:t>Определяется ключ и счётчик для использования в </a:t>
            </a:r>
            <a:r>
              <a:rPr lang="en-US" dirty="0" smtClean="0"/>
              <a:t>ChaCha20Poly1305</a:t>
            </a:r>
            <a:r>
              <a:rPr lang="ru-RU" dirty="0" smtClean="0"/>
              <a:t>. Содержимое пакета шифруется.</a:t>
            </a:r>
          </a:p>
          <a:p>
            <a:pPr marL="0" indent="0">
              <a:buNone/>
            </a:pPr>
            <a:r>
              <a:rPr lang="ru-RU" dirty="0" smtClean="0"/>
              <a:t>К содержимому пакета добавляется заголовок.</a:t>
            </a:r>
          </a:p>
          <a:p>
            <a:pPr marL="0" indent="0">
              <a:buNone/>
            </a:pPr>
            <a:r>
              <a:rPr lang="ru-RU" dirty="0" smtClean="0"/>
              <a:t>Результат отправляется узлу в виде </a:t>
            </a:r>
            <a:r>
              <a:rPr lang="en-US" dirty="0" smtClean="0"/>
              <a:t>UDP </a:t>
            </a:r>
            <a:r>
              <a:rPr lang="ru-RU" dirty="0" smtClean="0"/>
              <a:t>пакета по адресу </a:t>
            </a:r>
            <a:r>
              <a:rPr lang="en-US" dirty="0"/>
              <a:t>Internet </a:t>
            </a:r>
            <a:r>
              <a:rPr lang="en-US" dirty="0" smtClean="0"/>
              <a:t>Endpoint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5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</a:t>
            </a:r>
            <a:r>
              <a:rPr lang="en-US" dirty="0" err="1" smtClean="0"/>
              <a:t>WireGuard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Основа – </a:t>
            </a:r>
            <a:r>
              <a:rPr lang="en-US" dirty="0" smtClean="0"/>
              <a:t>Noise </a:t>
            </a:r>
            <a:r>
              <a:rPr lang="ru-RU" dirty="0" smtClean="0"/>
              <a:t>«</a:t>
            </a:r>
            <a:r>
              <a:rPr lang="en-US" dirty="0" smtClean="0"/>
              <a:t>IK</a:t>
            </a:r>
            <a:r>
              <a:rPr lang="ru-RU" dirty="0" smtClean="0"/>
              <a:t>»</a:t>
            </a:r>
            <a:r>
              <a:rPr lang="ru-RU" dirty="0"/>
              <a:t> </a:t>
            </a:r>
            <a:r>
              <a:rPr lang="ru-RU" dirty="0" smtClean="0"/>
              <a:t>(явная аутентичность ключа + </a:t>
            </a:r>
            <a:r>
              <a:rPr lang="en-US" dirty="0" smtClean="0"/>
              <a:t>forward secrecy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IK(s</a:t>
            </a:r>
            <a:r>
              <a:rPr lang="pt-BR" dirty="0"/>
              <a:t>, rs):</a:t>
            </a:r>
          </a:p>
          <a:p>
            <a:pPr marL="0" indent="0">
              <a:buNone/>
            </a:pPr>
            <a:r>
              <a:rPr lang="pt-BR" dirty="0"/>
              <a:t>&lt;- s</a:t>
            </a:r>
          </a:p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/>
              <a:t>-&gt; e, es, s, ss</a:t>
            </a:r>
          </a:p>
          <a:p>
            <a:pPr marL="0" indent="0">
              <a:buNone/>
            </a:pPr>
            <a:r>
              <a:rPr lang="pt-BR" dirty="0"/>
              <a:t>&lt;- e, ee, </a:t>
            </a:r>
            <a:r>
              <a:rPr lang="pt-BR" dirty="0" smtClean="0"/>
              <a:t>se</a:t>
            </a:r>
          </a:p>
          <a:p>
            <a:pPr marL="0" indent="0">
              <a:buNone/>
            </a:pPr>
            <a:r>
              <a:rPr lang="ru-RU" dirty="0" smtClean="0"/>
              <a:t>Первое передаваемое сообщение после </a:t>
            </a:r>
            <a:r>
              <a:rPr lang="en-US" dirty="0" smtClean="0"/>
              <a:t>handshake </a:t>
            </a:r>
            <a:r>
              <a:rPr lang="ru-RU" dirty="0" smtClean="0"/>
              <a:t>аутентифицирует инициатора.</a:t>
            </a:r>
          </a:p>
          <a:p>
            <a:pPr marL="0" indent="0">
              <a:buNone/>
            </a:pPr>
            <a:r>
              <a:rPr lang="ru-RU" dirty="0" smtClean="0"/>
              <a:t>Используемые </a:t>
            </a:r>
            <a:r>
              <a:rPr lang="ru-RU" dirty="0"/>
              <a:t>примитивы – </a:t>
            </a:r>
            <a:r>
              <a:rPr lang="en-US" dirty="0"/>
              <a:t>ECDH </a:t>
            </a:r>
            <a:r>
              <a:rPr lang="ru-RU" dirty="0"/>
              <a:t>2551</a:t>
            </a:r>
            <a:r>
              <a:rPr lang="en-US" dirty="0"/>
              <a:t>9, ChaCha20Poly1305, HKDF, BLAKE2s (MAC, PRF), BLAKE2s (Hash), HMAC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0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метки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Благодаря </a:t>
            </a:r>
            <a:r>
              <a:rPr lang="en-US" dirty="0" smtClean="0"/>
              <a:t>1-RTT </a:t>
            </a:r>
            <a:r>
              <a:rPr lang="ru-RU" dirty="0" smtClean="0"/>
              <a:t>нет необходимости хранить состояние при согласовании ключа. </a:t>
            </a:r>
          </a:p>
          <a:p>
            <a:pPr marL="0" indent="0">
              <a:buNone/>
            </a:pPr>
            <a:r>
              <a:rPr lang="ru-RU" dirty="0" smtClean="0"/>
              <a:t>Возможна атака повтором, в которой противник повторяет </a:t>
            </a:r>
            <a:r>
              <a:rPr lang="en-US" dirty="0" smtClean="0"/>
              <a:t>handshake</a:t>
            </a:r>
            <a:r>
              <a:rPr lang="ru-RU" dirty="0" smtClean="0"/>
              <a:t>, заставляя получателя разорвать существующую сессию (</a:t>
            </a:r>
            <a:r>
              <a:rPr lang="en-US" dirty="0" smtClean="0"/>
              <a:t>DOS)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защиты используется метка времени в формате </a:t>
            </a:r>
            <a:r>
              <a:rPr lang="en-US" dirty="0" smtClean="0"/>
              <a:t>TAI64N</a:t>
            </a:r>
            <a:r>
              <a:rPr lang="ru-RU" dirty="0" smtClean="0"/>
              <a:t>, используемая в теле первого передаваемого инициатором сообщения. Получатель хранит последнюю полученную метку времени. Все метки времени, младше полученной считаются недействительными.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6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Стойкость протокола основана на стойкости </a:t>
            </a:r>
            <a:r>
              <a:rPr lang="en-US" dirty="0" smtClean="0"/>
              <a:t>ECDH</a:t>
            </a:r>
            <a:r>
              <a:rPr lang="ru-RU" dirty="0" smtClean="0"/>
              <a:t>, которая сводится к сложности задачи дискретного логарифмирования.</a:t>
            </a:r>
          </a:p>
          <a:p>
            <a:pPr marL="0" indent="0">
              <a:buNone/>
            </a:pPr>
            <a:r>
              <a:rPr lang="ru-RU" dirty="0" smtClean="0"/>
              <a:t>При квантовом противники данная задача является эффективно вычислимой.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Возможна квантовая атака – противник хранит все текущие сессии, до момента получения в своё распоряжение квантового компьютера. Затем он может расшифровать весь перехваченный трафик, построив атаку на </a:t>
            </a:r>
            <a:r>
              <a:rPr lang="en-US" dirty="0" smtClean="0"/>
              <a:t>ECDH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Возможно использование смягчения – использования статического симметричного ключа </a:t>
            </a:r>
            <a:r>
              <a:rPr lang="en-US" dirty="0" smtClean="0"/>
              <a:t>psk</a:t>
            </a:r>
            <a:r>
              <a:rPr lang="ru-RU" dirty="0" smtClean="0"/>
              <a:t>, который используется для «подмешивания» в </a:t>
            </a:r>
            <a:r>
              <a:rPr lang="en-US" dirty="0" err="1" smtClean="0"/>
              <a:t>ck</a:t>
            </a:r>
            <a:r>
              <a:rPr lang="en-US" dirty="0" smtClean="0"/>
              <a:t> symmetric state </a:t>
            </a:r>
            <a:r>
              <a:rPr lang="ru-RU" dirty="0" smtClean="0"/>
              <a:t>(см токен </a:t>
            </a:r>
            <a:r>
              <a:rPr lang="en-US" dirty="0" smtClean="0"/>
              <a:t>psk Noise)</a:t>
            </a:r>
            <a:r>
              <a:rPr lang="ru-RU" dirty="0" smtClean="0"/>
              <a:t> как начальный ключевой материал </a:t>
            </a:r>
            <a:r>
              <a:rPr lang="en-US" dirty="0" smtClean="0"/>
              <a:t>HKDF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</a:t>
            </a:r>
            <a:r>
              <a:rPr lang="ru-RU" dirty="0" smtClean="0"/>
              <a:t>и </a:t>
            </a:r>
            <a:r>
              <a:rPr lang="en-US" dirty="0" smtClean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06840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Возможна атака на узел получателя в виде отправки множества сообщений в рамках </a:t>
            </a:r>
            <a:r>
              <a:rPr lang="en-US" dirty="0" smtClean="0"/>
              <a:t>handshake</a:t>
            </a:r>
            <a:r>
              <a:rPr lang="ru-RU" dirty="0" smtClean="0"/>
              <a:t>. Для ответов ему необходимо вычислять </a:t>
            </a:r>
            <a:r>
              <a:rPr lang="en-US" dirty="0" smtClean="0"/>
              <a:t>ECDH</a:t>
            </a:r>
            <a:r>
              <a:rPr lang="ru-RU" dirty="0" smtClean="0"/>
              <a:t>, что является трудозатратой операций и может привести к </a:t>
            </a:r>
            <a:r>
              <a:rPr lang="en-US" dirty="0" smtClean="0"/>
              <a:t>DOS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Смягчение – при нагрузке узел может не отвечать на </a:t>
            </a:r>
            <a:r>
              <a:rPr lang="en-US" dirty="0" smtClean="0"/>
              <a:t>handshake </a:t>
            </a:r>
            <a:r>
              <a:rPr lang="ru-RU" dirty="0" smtClean="0"/>
              <a:t>а отправлять специальный ответ с </a:t>
            </a:r>
            <a:r>
              <a:rPr lang="en-US" dirty="0" smtClean="0"/>
              <a:t>cookie</a:t>
            </a:r>
            <a:r>
              <a:rPr lang="ru-RU" dirty="0" smtClean="0"/>
              <a:t>, ожидая особый ответ от инициатора.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84" y="1952381"/>
            <a:ext cx="3253824" cy="313836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ru-RU" dirty="0"/>
              <a:t>и </a:t>
            </a:r>
            <a:r>
              <a:rPr lang="en-US" dirty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68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Получатель хранит секретное случайное значение, изменяемое каждые 2 минуты. </a:t>
            </a:r>
            <a:r>
              <a:rPr lang="en-US" dirty="0"/>
              <a:t>Cookie – </a:t>
            </a:r>
            <a:r>
              <a:rPr lang="ru-RU" dirty="0"/>
              <a:t>есть </a:t>
            </a:r>
            <a:r>
              <a:rPr lang="en-US" dirty="0"/>
              <a:t>MAC </a:t>
            </a:r>
            <a:r>
              <a:rPr lang="ru-RU" dirty="0"/>
              <a:t>от </a:t>
            </a:r>
            <a:r>
              <a:rPr lang="en-US" dirty="0"/>
              <a:t>Ip </a:t>
            </a:r>
            <a:r>
              <a:rPr lang="ru-RU" dirty="0"/>
              <a:t>инициатора, с использованием секретного значения в качестве ключа.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Инициатор при получении </a:t>
            </a:r>
            <a:r>
              <a:rPr lang="en-US" dirty="0" smtClean="0"/>
              <a:t>cookie </a:t>
            </a:r>
            <a:r>
              <a:rPr lang="ru-RU" dirty="0" smtClean="0"/>
              <a:t>использует его в качестве ключа для вычисления </a:t>
            </a:r>
            <a:r>
              <a:rPr lang="en-US" dirty="0" smtClean="0"/>
              <a:t>MAC </a:t>
            </a:r>
            <a:r>
              <a:rPr lang="ru-RU" dirty="0" smtClean="0"/>
              <a:t>от собственного запроса.</a:t>
            </a:r>
          </a:p>
          <a:p>
            <a:pPr marL="0" indent="0">
              <a:buNone/>
            </a:pPr>
            <a:r>
              <a:rPr lang="ru-RU" dirty="0" smtClean="0"/>
              <a:t>Получатель проверяет </a:t>
            </a:r>
            <a:r>
              <a:rPr lang="en-US" dirty="0" smtClean="0"/>
              <a:t>MAC </a:t>
            </a:r>
            <a:r>
              <a:rPr lang="ru-RU" dirty="0" smtClean="0"/>
              <a:t>от запроса пользователя.</a:t>
            </a:r>
          </a:p>
          <a:p>
            <a:pPr marL="0" indent="0">
              <a:buNone/>
            </a:pPr>
            <a:r>
              <a:rPr lang="ru-RU" dirty="0" smtClean="0"/>
              <a:t>Цель – привязка источника сообщений к его адресу. Количество сообщений с фиксированного </a:t>
            </a:r>
            <a:r>
              <a:rPr lang="en-US" dirty="0" smtClean="0"/>
              <a:t>Ip </a:t>
            </a:r>
            <a:r>
              <a:rPr lang="ru-RU" dirty="0" smtClean="0"/>
              <a:t>можно ограничивать стандартными средствами.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ru-RU" dirty="0"/>
              <a:t>и </a:t>
            </a:r>
            <a:r>
              <a:rPr lang="en-US" dirty="0"/>
              <a:t>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Возможны проблемы – </a:t>
            </a:r>
            <a:r>
              <a:rPr lang="en-US" dirty="0" smtClean="0"/>
              <a:t>cookie </a:t>
            </a:r>
            <a:r>
              <a:rPr lang="ru-RU" dirty="0" smtClean="0"/>
              <a:t>не защищены,</a:t>
            </a:r>
            <a:r>
              <a:rPr lang="en-US" dirty="0" smtClean="0"/>
              <a:t> </a:t>
            </a:r>
            <a:r>
              <a:rPr lang="ru-RU" dirty="0" smtClean="0"/>
              <a:t>приходится отвечать на неаутентифицированные сообщения, противник может организовать </a:t>
            </a:r>
            <a:r>
              <a:rPr lang="en-US" dirty="0" smtClean="0"/>
              <a:t>DOS </a:t>
            </a:r>
            <a:r>
              <a:rPr lang="ru-RU" dirty="0" smtClean="0"/>
              <a:t>инициатора, отправляя невалидные </a:t>
            </a:r>
            <a:r>
              <a:rPr lang="en-US" dirty="0" smtClean="0"/>
              <a:t>cookie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Решение – больше </a:t>
            </a:r>
            <a:r>
              <a:rPr lang="en-US" dirty="0" smtClean="0"/>
              <a:t>cookie </a:t>
            </a:r>
            <a:r>
              <a:rPr lang="ru-RU" dirty="0" smtClean="0"/>
              <a:t>богу </a:t>
            </a:r>
            <a:r>
              <a:rPr lang="en-US" dirty="0" smtClean="0"/>
              <a:t>cookie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Использование двух различных </a:t>
            </a:r>
            <a:r>
              <a:rPr lang="en-US" dirty="0" smtClean="0"/>
              <a:t>mac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качестве ответов на </a:t>
            </a:r>
            <a:r>
              <a:rPr lang="en-US" dirty="0" smtClean="0"/>
              <a:t>cookie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92" y="3431522"/>
            <a:ext cx="4519246" cy="27454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8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</a:t>
            </a:r>
            <a:r>
              <a:rPr lang="ru-RU" dirty="0"/>
              <a:t> приходится отвечать на неаутентифицированные сообщения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86" y="2309752"/>
            <a:ext cx="4476730" cy="2666694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1825625"/>
            <a:ext cx="6169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msg.mac1</a:t>
            </a:r>
            <a:r>
              <a:rPr lang="ru-RU" dirty="0" smtClean="0"/>
              <a:t> – используем хэш от открытого ключа получателя в качестве ключа и вычисляем для всех байтов сообщения до </a:t>
            </a:r>
            <a:r>
              <a:rPr lang="en-US" dirty="0" smtClean="0"/>
              <a:t>msg.mac1</a:t>
            </a:r>
            <a:r>
              <a:rPr lang="ru-RU" dirty="0" smtClean="0"/>
              <a:t>. Присутствует в сообщении инициатора при </a:t>
            </a:r>
            <a:r>
              <a:rPr lang="en-US" dirty="0" smtClean="0"/>
              <a:t>handshake</a:t>
            </a:r>
            <a:r>
              <a:rPr lang="ru-RU" dirty="0" smtClean="0"/>
              <a:t> всегда, даже без нагрузки. Цель – узел должен знать с кем он общается (нет атак «из вне» от сторонних систем).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8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</a:t>
            </a:r>
            <a:r>
              <a:rPr lang="en-US" dirty="0" smtClean="0"/>
              <a:t>cookie </a:t>
            </a:r>
            <a:r>
              <a:rPr lang="ru-RU" dirty="0"/>
              <a:t>не защищены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будут шифроваться </a:t>
            </a:r>
            <a:r>
              <a:rPr lang="en-US" dirty="0" smtClean="0"/>
              <a:t>AEAD</a:t>
            </a:r>
            <a:r>
              <a:rPr lang="ru-RU" dirty="0" smtClean="0"/>
              <a:t> с использованием открытого ключа получателя. Цель – не знаешь </a:t>
            </a:r>
            <a:r>
              <a:rPr lang="en-US" dirty="0" smtClean="0"/>
              <a:t>PK </a:t>
            </a:r>
            <a:r>
              <a:rPr lang="ru-RU" dirty="0" smtClean="0"/>
              <a:t>получателя, не можешь пользоваться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7" y="3121269"/>
            <a:ext cx="4526954" cy="305569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в каналах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Очевидно, что для построения защищенного канала связи необходимо построение отношения доверия между сторонами (иначе стороны не будут знать, с кем они общаются).</a:t>
            </a:r>
          </a:p>
          <a:p>
            <a:pPr marL="0" indent="0">
              <a:buNone/>
            </a:pPr>
            <a:r>
              <a:rPr lang="ru-RU" dirty="0" smtClean="0"/>
              <a:t>Отношение доверия бывает односторонним и двухсторонним.</a:t>
            </a:r>
          </a:p>
          <a:p>
            <a:pPr marL="0" indent="0">
              <a:buNone/>
            </a:pPr>
            <a:r>
              <a:rPr lang="ru-RU" dirty="0" smtClean="0"/>
              <a:t>Одностороннее отношение доверия аутентифицирует только получателя.</a:t>
            </a:r>
          </a:p>
          <a:p>
            <a:pPr marL="0" indent="0">
              <a:buNone/>
            </a:pPr>
            <a:r>
              <a:rPr lang="ru-RU" dirty="0" smtClean="0"/>
              <a:t>Двухстороннее отношение доверия аутентифицирует и получателя и отправителя.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3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</a:t>
            </a:r>
            <a:r>
              <a:rPr lang="en-US" dirty="0" smtClean="0"/>
              <a:t>DOS </a:t>
            </a:r>
            <a:r>
              <a:rPr lang="ru-RU" dirty="0" smtClean="0"/>
              <a:t>на инициатора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Отвечая зашифрованной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cookie </a:t>
            </a:r>
            <a:r>
              <a:rPr lang="ru-RU" dirty="0" smtClean="0"/>
              <a:t>инициатор добавляет в присоединённые данные </a:t>
            </a:r>
            <a:r>
              <a:rPr lang="en-US" dirty="0" smtClean="0"/>
              <a:t>(AD) msg.mac1</a:t>
            </a:r>
            <a:r>
              <a:rPr lang="ru-RU" dirty="0" smtClean="0"/>
              <a:t> исходного сообщения инициатора. Цель – инициатор уверен, что </a:t>
            </a:r>
            <a:r>
              <a:rPr lang="en-US" dirty="0" smtClean="0"/>
              <a:t>cookie </a:t>
            </a:r>
            <a:r>
              <a:rPr lang="ru-RU" dirty="0" smtClean="0"/>
              <a:t>создана для его запроса.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96" y="3327400"/>
            <a:ext cx="4965700" cy="2984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0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msg.mac2 </a:t>
            </a:r>
            <a:r>
              <a:rPr lang="ru-RU" dirty="0" smtClean="0"/>
              <a:t>использует </a:t>
            </a:r>
            <a:r>
              <a:rPr lang="en-US" dirty="0" smtClean="0"/>
              <a:t>cookie </a:t>
            </a:r>
            <a:r>
              <a:rPr lang="ru-RU" dirty="0" smtClean="0"/>
              <a:t>в качестве ключа и вычисляется для всех байтов сообщения до </a:t>
            </a:r>
            <a:r>
              <a:rPr lang="en-US" dirty="0"/>
              <a:t>msg.mac2</a:t>
            </a:r>
            <a:r>
              <a:rPr lang="ru-RU" dirty="0" smtClean="0"/>
              <a:t>. Получатель проверяет данный</a:t>
            </a:r>
            <a:r>
              <a:rPr lang="en-US" dirty="0" smtClean="0"/>
              <a:t> MAC</a:t>
            </a:r>
            <a:r>
              <a:rPr lang="ru-RU" dirty="0" smtClean="0"/>
              <a:t> и отвечает на </a:t>
            </a:r>
            <a:r>
              <a:rPr lang="en-US" dirty="0" smtClean="0"/>
              <a:t>handshake.</a:t>
            </a:r>
            <a:r>
              <a:rPr lang="ru-RU" dirty="0" smtClean="0"/>
              <a:t> Используется только под нагрузкой.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Итого – получатель всегда проверяет </a:t>
            </a:r>
            <a:r>
              <a:rPr lang="en-US" dirty="0" smtClean="0"/>
              <a:t>msg.mac1 </a:t>
            </a:r>
            <a:r>
              <a:rPr lang="ru-RU" dirty="0" smtClean="0"/>
              <a:t>в первом сообщение, если под нагрузкой отправляет зашифрованную </a:t>
            </a:r>
            <a:r>
              <a:rPr lang="en-US" dirty="0" smtClean="0"/>
              <a:t>cookie </a:t>
            </a:r>
            <a:r>
              <a:rPr lang="ru-RU" dirty="0" smtClean="0"/>
              <a:t>с </a:t>
            </a:r>
            <a:r>
              <a:rPr lang="en-US" dirty="0" smtClean="0"/>
              <a:t>msg.mac1</a:t>
            </a:r>
            <a:r>
              <a:rPr lang="ru-RU" dirty="0" smtClean="0"/>
              <a:t> в качестве </a:t>
            </a:r>
            <a:r>
              <a:rPr lang="en-US" dirty="0" smtClean="0"/>
              <a:t>AD</a:t>
            </a:r>
            <a:r>
              <a:rPr lang="ru-RU" dirty="0" smtClean="0"/>
              <a:t>, затем проверяет </a:t>
            </a:r>
            <a:r>
              <a:rPr lang="en-US" dirty="0" smtClean="0"/>
              <a:t>msg.mac2</a:t>
            </a:r>
            <a:r>
              <a:rPr lang="ru-RU" dirty="0" smtClean="0"/>
              <a:t> и продолжает </a:t>
            </a:r>
            <a:r>
              <a:rPr lang="en-US" dirty="0" smtClean="0"/>
              <a:t>handshake.</a:t>
            </a:r>
            <a:r>
              <a:rPr lang="en-US" dirty="0"/>
              <a:t> </a:t>
            </a:r>
            <a:r>
              <a:rPr lang="ru-RU" dirty="0" smtClean="0"/>
              <a:t>Если нагрузки нет - </a:t>
            </a:r>
            <a:r>
              <a:rPr lang="en-US" dirty="0" smtClean="0"/>
              <a:t>msg.mac2 </a:t>
            </a:r>
            <a:r>
              <a:rPr lang="ru-RU" dirty="0" smtClean="0"/>
              <a:t>не проверяется.</a:t>
            </a:r>
          </a:p>
          <a:p>
            <a:pPr marL="0" indent="0">
              <a:buNone/>
            </a:pPr>
            <a:r>
              <a:rPr lang="en-US" dirty="0" smtClean="0"/>
              <a:t>msg.mac</a:t>
            </a:r>
            <a:r>
              <a:rPr lang="ru-RU" dirty="0" smtClean="0"/>
              <a:t>1 и </a:t>
            </a:r>
            <a:r>
              <a:rPr lang="en-US" dirty="0" smtClean="0"/>
              <a:t>msg.mac2</a:t>
            </a:r>
            <a:r>
              <a:rPr lang="ru-RU" dirty="0" smtClean="0"/>
              <a:t> аутентифицируют все передаваемые данные в сообщении на момент их формирования.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6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2246043"/>
            <a:ext cx="8513518" cy="430862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5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инициатора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5" y="2492254"/>
            <a:ext cx="6011008" cy="2829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3" y="4545928"/>
            <a:ext cx="5103535" cy="16762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684" y="573516"/>
            <a:ext cx="4124231" cy="383747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7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получателя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59" y="2467340"/>
            <a:ext cx="6126310" cy="2439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662" y="1275801"/>
            <a:ext cx="3429000" cy="3495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65" y="4906413"/>
            <a:ext cx="5103535" cy="167620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1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с </a:t>
            </a:r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891445"/>
            <a:ext cx="4933950" cy="1685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4001294"/>
            <a:ext cx="10191750" cy="17430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2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Выработка транспортного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Нулевые начальные </a:t>
            </a:r>
            <a:r>
              <a:rPr lang="en-US" dirty="0" smtClean="0"/>
              <a:t>nonce</a:t>
            </a:r>
            <a:r>
              <a:rPr lang="ru-RU" dirty="0" smtClean="0"/>
              <a:t>, </a:t>
            </a:r>
            <a:r>
              <a:rPr lang="en-US" dirty="0" smtClean="0"/>
              <a:t>KDF </a:t>
            </a:r>
            <a:r>
              <a:rPr lang="ru-RU" dirty="0" smtClean="0"/>
              <a:t>от </a:t>
            </a:r>
            <a:r>
              <a:rPr lang="en-US" dirty="0" smtClean="0"/>
              <a:t>ck (</a:t>
            </a:r>
            <a:r>
              <a:rPr lang="ru-RU" dirty="0" smtClean="0"/>
              <a:t>см </a:t>
            </a:r>
            <a:r>
              <a:rPr lang="en-US" dirty="0" smtClean="0"/>
              <a:t>Noise).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387" y="2927839"/>
            <a:ext cx="4895846" cy="114299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транспортного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3852"/>
            <a:ext cx="5086350" cy="1771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73" y="2916482"/>
            <a:ext cx="4405483" cy="182257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6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</a:t>
            </a:r>
            <a:r>
              <a:rPr lang="en-US" dirty="0" err="1"/>
              <a:t>G</a:t>
            </a:r>
            <a:r>
              <a:rPr lang="en-US" dirty="0" err="1" smtClean="0"/>
              <a:t>uard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Всё ещё в разработке. Текущая версия не рекомендована к использованию в продакшене.</a:t>
            </a:r>
          </a:p>
          <a:p>
            <a:r>
              <a:rPr lang="ru-RU" dirty="0" smtClean="0"/>
              <a:t>Активно внедряется с 2020 года</a:t>
            </a:r>
            <a:endParaRPr lang="en-US" dirty="0" smtClean="0"/>
          </a:p>
          <a:p>
            <a:r>
              <a:rPr lang="en-US" dirty="0" smtClean="0"/>
              <a:t>Whitepaper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www.wireguard.com/papers/wireguard.pdf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2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в каналах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Криптографическая аутентификация должна производится на основе знания некоторого секрета, неизвестного противнику.</a:t>
            </a:r>
          </a:p>
          <a:p>
            <a:r>
              <a:rPr lang="ru-RU" dirty="0" smtClean="0"/>
              <a:t>Аутентифицируемая сторона должна иметь некоторый долгоживущий </a:t>
            </a:r>
            <a:r>
              <a:rPr lang="ru-RU" dirty="0" smtClean="0">
                <a:solidFill>
                  <a:srgbClr val="FF0000"/>
                </a:solidFill>
              </a:rPr>
              <a:t>секрет</a:t>
            </a:r>
          </a:p>
          <a:p>
            <a:r>
              <a:rPr lang="ru-RU" dirty="0" smtClean="0"/>
              <a:t>Аутентифицирующая сторона должна иметь возможность </a:t>
            </a:r>
            <a:r>
              <a:rPr lang="ru-RU" dirty="0" smtClean="0">
                <a:solidFill>
                  <a:srgbClr val="7030A0"/>
                </a:solidFill>
              </a:rPr>
              <a:t>проверить</a:t>
            </a:r>
            <a:r>
              <a:rPr lang="ru-RU" dirty="0" smtClean="0"/>
              <a:t> владение секретом</a:t>
            </a:r>
          </a:p>
          <a:p>
            <a:r>
              <a:rPr lang="ru-RU" dirty="0" smtClean="0"/>
              <a:t>Аутентифицирующая сторона должна иметь возможность сопоставить наличие секрета другой стороной с её </a:t>
            </a:r>
            <a:r>
              <a:rPr lang="ru-RU" dirty="0" smtClean="0">
                <a:solidFill>
                  <a:srgbClr val="00B0F0"/>
                </a:solidFill>
              </a:rPr>
              <a:t>идентичностью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0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с использованием аси</a:t>
            </a:r>
            <a:r>
              <a:rPr lang="ru-RU" dirty="0"/>
              <a:t>м</a:t>
            </a:r>
            <a:r>
              <a:rPr lang="ru-RU" dirty="0" smtClean="0"/>
              <a:t>метричной криптографии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ru-RU" dirty="0" smtClean="0"/>
              <a:t>Секрет – </a:t>
            </a:r>
            <a:r>
              <a:rPr lang="ru-RU" dirty="0" smtClean="0">
                <a:solidFill>
                  <a:srgbClr val="FF0000"/>
                </a:solidFill>
              </a:rPr>
              <a:t>закрытый статический долговременный ключ</a:t>
            </a:r>
          </a:p>
          <a:p>
            <a:r>
              <a:rPr lang="ru-RU" dirty="0" smtClean="0"/>
              <a:t>Проверка секрета – доказательство владения секретным ключом, </a:t>
            </a:r>
            <a:r>
              <a:rPr lang="ru-RU" dirty="0" smtClean="0">
                <a:solidFill>
                  <a:srgbClr val="7030A0"/>
                </a:solidFill>
              </a:rPr>
              <a:t>путём его использования</a:t>
            </a:r>
          </a:p>
          <a:p>
            <a:r>
              <a:rPr lang="ru-RU" dirty="0" smtClean="0"/>
              <a:t>Привязка идентичности к </a:t>
            </a:r>
            <a:r>
              <a:rPr lang="ru-RU" dirty="0" smtClean="0">
                <a:solidFill>
                  <a:srgbClr val="00B0F0"/>
                </a:solidFill>
              </a:rPr>
              <a:t>открытому ключу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Возникает вопрос обмена открытыми ключами.</a:t>
            </a:r>
          </a:p>
          <a:p>
            <a:pPr marL="0" indent="0">
              <a:buNone/>
            </a:pPr>
            <a:r>
              <a:rPr lang="ru-RU" dirty="0" smtClean="0"/>
              <a:t>Решения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Использование удостоверяющего центра</a:t>
            </a:r>
          </a:p>
          <a:p>
            <a:r>
              <a:rPr lang="ru-RU" dirty="0" smtClean="0"/>
              <a:t>Прямой обмен ключами до протокольного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требования к протоколам согласования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Аутентичность сущности (</a:t>
            </a:r>
            <a:r>
              <a:rPr lang="en-US" dirty="0" smtClean="0"/>
              <a:t>entity authentication) – </a:t>
            </a:r>
            <a:r>
              <a:rPr lang="ru-RU" dirty="0" smtClean="0"/>
              <a:t>кто то действует от лица конкретной сущности в ходе протокола</a:t>
            </a:r>
          </a:p>
          <a:p>
            <a:r>
              <a:rPr lang="ru-RU" dirty="0" smtClean="0"/>
              <a:t>Аутентичность источника (</a:t>
            </a:r>
            <a:r>
              <a:rPr lang="en-US" dirty="0" smtClean="0"/>
              <a:t>data origin authentication)</a:t>
            </a:r>
            <a:r>
              <a:rPr lang="ru-RU" dirty="0" smtClean="0"/>
              <a:t> – сообщения приходят от конкретного источника</a:t>
            </a:r>
          </a:p>
          <a:p>
            <a:r>
              <a:rPr lang="ru-RU" dirty="0"/>
              <a:t>(неявная) </a:t>
            </a:r>
            <a:r>
              <a:rPr lang="ru-RU" dirty="0" smtClean="0"/>
              <a:t>Аутентичность ключа (</a:t>
            </a:r>
            <a:r>
              <a:rPr lang="en-US" dirty="0" smtClean="0"/>
              <a:t>implicit key authentication)</a:t>
            </a:r>
            <a:r>
              <a:rPr lang="ru-RU" dirty="0" smtClean="0"/>
              <a:t> – никто, кроме определённой сущности не может получить секретный ключ</a:t>
            </a:r>
          </a:p>
          <a:p>
            <a:r>
              <a:rPr lang="ru-RU" dirty="0" smtClean="0"/>
              <a:t>Подтверждение ключа (</a:t>
            </a:r>
            <a:r>
              <a:rPr lang="en-US" dirty="0" smtClean="0"/>
              <a:t>key confirmation)</a:t>
            </a:r>
            <a:r>
              <a:rPr lang="ru-RU" dirty="0" smtClean="0"/>
              <a:t> – возможность подтверждения какой-либо другой стороной факта владения выработанным секретным ключом</a:t>
            </a:r>
          </a:p>
          <a:p>
            <a:r>
              <a:rPr lang="ru-RU" dirty="0" smtClean="0"/>
              <a:t>Явная аутентичность ключа (</a:t>
            </a:r>
            <a:r>
              <a:rPr lang="en-US" dirty="0" smtClean="0"/>
              <a:t>explicit key authentication) </a:t>
            </a:r>
            <a:r>
              <a:rPr lang="ru-RU" dirty="0" smtClean="0"/>
              <a:t>– возможность подтверждения конкретной другой стороной факта обладания выработанным секретным ключом (неявная аутентичность + подтверждение ключа)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7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модели стойкости протоколов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Защита от чтения назад (</a:t>
            </a:r>
            <a:r>
              <a:rPr lang="en-US" dirty="0" smtClean="0"/>
              <a:t>forward secrecy, </a:t>
            </a:r>
            <a:r>
              <a:rPr lang="ru-RU" dirty="0" smtClean="0"/>
              <a:t>т.е. «дальнейшая стойкость») – компрометация </a:t>
            </a:r>
            <a:r>
              <a:rPr lang="ru-RU" b="1" dirty="0" smtClean="0"/>
              <a:t>долговременных</a:t>
            </a:r>
            <a:r>
              <a:rPr lang="ru-RU" dirty="0" smtClean="0"/>
              <a:t> ключей не приводит к компрометации прошлых </a:t>
            </a:r>
            <a:r>
              <a:rPr lang="ru-RU" b="1" dirty="0" smtClean="0"/>
              <a:t>сессионных ключей</a:t>
            </a:r>
          </a:p>
          <a:p>
            <a:r>
              <a:rPr lang="ru-RU" dirty="0" smtClean="0"/>
              <a:t>Защита от чтения вперёд (</a:t>
            </a:r>
            <a:r>
              <a:rPr lang="en-US" dirty="0" smtClean="0"/>
              <a:t>future secrecy, </a:t>
            </a:r>
            <a:r>
              <a:rPr lang="ru-RU" dirty="0" smtClean="0"/>
              <a:t>т.е. «будущая стойкость») – компрометация </a:t>
            </a:r>
            <a:r>
              <a:rPr lang="ru-RU" b="1" dirty="0" smtClean="0"/>
              <a:t>сессионных ключей </a:t>
            </a:r>
            <a:r>
              <a:rPr lang="ru-RU" dirty="0" smtClean="0"/>
              <a:t>не приводит к компрометации </a:t>
            </a:r>
            <a:r>
              <a:rPr lang="ru-RU" b="1" dirty="0" smtClean="0"/>
              <a:t>будущих сессионных ключей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EA2-3DAB-415A-81B1-2E2A41D203B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2421</Words>
  <Application>Microsoft Office PowerPoint</Application>
  <PresentationFormat>Широкоэкранный</PresentationFormat>
  <Paragraphs>329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Тема Office</vt:lpstr>
      <vt:lpstr>Построение защищенных каналов связи</vt:lpstr>
      <vt:lpstr>Защищенный канал связи</vt:lpstr>
      <vt:lpstr>Защищенный канал связи</vt:lpstr>
      <vt:lpstr>Защищенный канал связи</vt:lpstr>
      <vt:lpstr>Аутентификация в каналах связи</vt:lpstr>
      <vt:lpstr>Аутентификация в каналах связи</vt:lpstr>
      <vt:lpstr>Аутентификация с использованием асимметричной криптографии</vt:lpstr>
      <vt:lpstr>Некоторые требования к протоколам согласования ключей</vt:lpstr>
      <vt:lpstr>Некоторые модели стойкости протоколов</vt:lpstr>
      <vt:lpstr>Презентация PowerPoint</vt:lpstr>
      <vt:lpstr>Padding oracle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TLS 1.3</vt:lpstr>
      <vt:lpstr>Согласование ключей в TSL 1.3</vt:lpstr>
      <vt:lpstr>Аутентифицированное шифрование</vt:lpstr>
      <vt:lpstr>TLS 1.2 vs TLS 1.3 handshake</vt:lpstr>
      <vt:lpstr>Электронные подписи</vt:lpstr>
      <vt:lpstr>Наборы алгоритмов</vt:lpstr>
      <vt:lpstr>TLS 1.3 vs 1.2 public key Handshake</vt:lpstr>
      <vt:lpstr>TSL 1.3 ссылки</vt:lpstr>
      <vt:lpstr>Noise</vt:lpstr>
      <vt:lpstr>Протоколы Noise</vt:lpstr>
      <vt:lpstr>Протоколы Noise</vt:lpstr>
      <vt:lpstr>Токены Noise</vt:lpstr>
      <vt:lpstr>Пример Классический Диффи-Хеллман</vt:lpstr>
      <vt:lpstr>Пример Диффи-Хеллман с односторонней и двухсторонней аутентификацией</vt:lpstr>
      <vt:lpstr>Именование паттернов</vt:lpstr>
      <vt:lpstr>Именование Шаблонов</vt:lpstr>
      <vt:lpstr>Именование шаблонов</vt:lpstr>
      <vt:lpstr>Именование шаблонов</vt:lpstr>
      <vt:lpstr>Именование паттернов</vt:lpstr>
      <vt:lpstr>Функционирование протокола Noise</vt:lpstr>
      <vt:lpstr>Больше про noise</vt:lpstr>
      <vt:lpstr>WireGuard</vt:lpstr>
      <vt:lpstr>Маршрутизация WireGuard</vt:lpstr>
      <vt:lpstr>Маршрутизация WireGuard</vt:lpstr>
      <vt:lpstr>Маршрутизация WireGuard</vt:lpstr>
      <vt:lpstr>Процедура инкапсуляции WireGuard</vt:lpstr>
      <vt:lpstr>Криптография WireGuard</vt:lpstr>
      <vt:lpstr>Использование метки времени</vt:lpstr>
      <vt:lpstr>Использование psk</vt:lpstr>
      <vt:lpstr>Cookie и DOS</vt:lpstr>
      <vt:lpstr>Cookie и DOS</vt:lpstr>
      <vt:lpstr>Cookie и DOS</vt:lpstr>
      <vt:lpstr>… приходится отвечать на неаутентифицированные сообщения</vt:lpstr>
      <vt:lpstr>… cookie не защищены</vt:lpstr>
      <vt:lpstr>… DOS на инициатора</vt:lpstr>
      <vt:lpstr>Второй MAC</vt:lpstr>
      <vt:lpstr>Итого</vt:lpstr>
      <vt:lpstr>Сообщение инициатора</vt:lpstr>
      <vt:lpstr>Сообщение получателя </vt:lpstr>
      <vt:lpstr>Сообщение с cookie</vt:lpstr>
      <vt:lpstr>Выработка транспортного ключа</vt:lpstr>
      <vt:lpstr>Использование транспортного ключа</vt:lpstr>
      <vt:lpstr>WireGuard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защищенных каналов связи</dc:title>
  <dc:creator>Fasjeit</dc:creator>
  <cp:lastModifiedBy>Fasjeit</cp:lastModifiedBy>
  <cp:revision>263</cp:revision>
  <dcterms:created xsi:type="dcterms:W3CDTF">2020-12-07T06:38:42Z</dcterms:created>
  <dcterms:modified xsi:type="dcterms:W3CDTF">2021-12-23T12:59:45Z</dcterms:modified>
</cp:coreProperties>
</file>