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2"/>
  </p:notesMasterIdLst>
  <p:sldIdLst>
    <p:sldId id="296" r:id="rId2"/>
    <p:sldId id="545" r:id="rId3"/>
    <p:sldId id="546" r:id="rId4"/>
    <p:sldId id="547" r:id="rId5"/>
    <p:sldId id="548" r:id="rId6"/>
    <p:sldId id="549" r:id="rId7"/>
    <p:sldId id="550" r:id="rId8"/>
    <p:sldId id="553" r:id="rId9"/>
    <p:sldId id="551" r:id="rId10"/>
    <p:sldId id="552" r:id="rId11"/>
    <p:sldId id="585" r:id="rId12"/>
    <p:sldId id="554" r:id="rId13"/>
    <p:sldId id="588" r:id="rId14"/>
    <p:sldId id="587" r:id="rId15"/>
    <p:sldId id="555" r:id="rId16"/>
    <p:sldId id="556" r:id="rId17"/>
    <p:sldId id="557" r:id="rId18"/>
    <p:sldId id="558" r:id="rId19"/>
    <p:sldId id="559" r:id="rId20"/>
    <p:sldId id="560" r:id="rId21"/>
    <p:sldId id="561" r:id="rId22"/>
    <p:sldId id="562" r:id="rId23"/>
    <p:sldId id="565" r:id="rId24"/>
    <p:sldId id="563" r:id="rId25"/>
    <p:sldId id="566" r:id="rId26"/>
    <p:sldId id="572" r:id="rId27"/>
    <p:sldId id="567" r:id="rId28"/>
    <p:sldId id="568" r:id="rId29"/>
    <p:sldId id="569" r:id="rId30"/>
    <p:sldId id="571" r:id="rId31"/>
    <p:sldId id="570" r:id="rId32"/>
    <p:sldId id="573" r:id="rId33"/>
    <p:sldId id="574" r:id="rId34"/>
    <p:sldId id="576" r:id="rId35"/>
    <p:sldId id="579" r:id="rId36"/>
    <p:sldId id="577" r:id="rId37"/>
    <p:sldId id="578" r:id="rId38"/>
    <p:sldId id="580" r:id="rId39"/>
    <p:sldId id="583" r:id="rId40"/>
    <p:sldId id="581" r:id="rId4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Введение" id="{A1F0E3F0-4189-4C84-9419-D9D631A1680D}">
          <p14:sldIdLst>
            <p14:sldId id="545"/>
            <p14:sldId id="546"/>
            <p14:sldId id="547"/>
            <p14:sldId id="548"/>
            <p14:sldId id="549"/>
            <p14:sldId id="550"/>
          </p14:sldIdLst>
        </p14:section>
        <p14:section name="Определения" id="{E32D4CF3-96D2-43FB-8B36-52EF6166F43F}">
          <p14:sldIdLst>
            <p14:sldId id="553"/>
            <p14:sldId id="551"/>
            <p14:sldId id="552"/>
            <p14:sldId id="585"/>
            <p14:sldId id="554"/>
            <p14:sldId id="588"/>
            <p14:sldId id="587"/>
            <p14:sldId id="555"/>
          </p14:sldIdLst>
        </p14:section>
        <p14:section name="CCA" id="{D824828A-FD6C-44A8-A4FC-66860C9240C5}">
          <p14:sldIdLst>
            <p14:sldId id="556"/>
            <p14:sldId id="557"/>
            <p14:sldId id="558"/>
            <p14:sldId id="559"/>
            <p14:sldId id="560"/>
            <p14:sldId id="561"/>
          </p14:sldIdLst>
        </p14:section>
        <p14:section name="CCA и AE" id="{5070B96E-F8CA-483A-921F-FAE502A76B81}">
          <p14:sldIdLst>
            <p14:sldId id="562"/>
            <p14:sldId id="565"/>
            <p14:sldId id="563"/>
            <p14:sldId id="566"/>
          </p14:sldIdLst>
        </p14:section>
        <p14:section name="Конструкции" id="{FFDC31B8-2C17-411D-9475-61339938CB6D}">
          <p14:sldIdLst>
            <p14:sldId id="572"/>
            <p14:sldId id="567"/>
            <p14:sldId id="568"/>
            <p14:sldId id="569"/>
            <p14:sldId id="571"/>
            <p14:sldId id="570"/>
            <p14:sldId id="573"/>
          </p14:sldIdLst>
        </p14:section>
        <p14:section name="Стандарты" id="{02F6E49B-9E5A-4A22-91A2-6F45ABD52C8E}">
          <p14:sldIdLst>
            <p14:sldId id="574"/>
            <p14:sldId id="576"/>
            <p14:sldId id="579"/>
            <p14:sldId id="577"/>
            <p14:sldId id="578"/>
            <p14:sldId id="580"/>
            <p14:sldId id="583"/>
            <p14:sldId id="58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69" autoAdjust="0"/>
    <p:restoredTop sz="94746" autoAdjust="0"/>
  </p:normalViewPr>
  <p:slideViewPr>
    <p:cSldViewPr snapToGrid="0">
      <p:cViewPr varScale="1">
        <p:scale>
          <a:sx n="109" d="100"/>
          <a:sy n="109" d="100"/>
        </p:scale>
        <p:origin x="55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17.12.2020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Without integrity,</a:t>
            </a:r>
            <a:r>
              <a:rPr lang="en-US" baseline="0" dirty="0" smtClean="0"/>
              <a:t> one cannot ensure confidentiality.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1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Draw  CI </a:t>
            </a:r>
            <a:r>
              <a:rPr lang="en-US" baseline="0" dirty="0" smtClean="0"/>
              <a:t>  and  CPA  arrows on equalities.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429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17.12.2020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17.12.2020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17.12.2020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17.12.2020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17.12.2020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0.png"/><Relationship Id="rId7" Type="http://schemas.openxmlformats.org/officeDocument/2006/relationships/image" Target="../media/image22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0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</a:t>
            </a:r>
            <a:r>
              <a:rPr lang="ru-RU" dirty="0" err="1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является </a:t>
                </a:r>
                <a:r>
                  <a:rPr lang="ru-RU" b="1" dirty="0" smtClean="0"/>
                  <a:t>шифром обеспечивающим 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 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4901502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4901502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4002028" y="5116474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4040128" y="5639016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2009718" y="4607626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608419" y="582978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49875" y="5209218"/>
                <a:ext cx="471365" cy="461665"/>
              </a:xfrm>
              <a:prstGeom prst="rect">
                <a:avLst/>
              </a:prstGeom>
              <a:blipFill rotWithShape="0">
                <a:blip r:embed="rId6"/>
                <a:stretch>
                  <a:fillRect r="-129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608419" y="4725210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6526" y="5522086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30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открытых 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открытых текстов </a:t>
                </a:r>
                <a:r>
                  <a:rPr lang="en-US" dirty="0" smtClean="0"/>
                  <a:t>(INT-PTXT)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корректный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для</a:t>
                </a:r>
                <a:r>
                  <a:rPr lang="ru-RU" b="1" dirty="0" smtClean="0"/>
                  <a:t> нового сообщения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85662" y="5050120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67262" y="5050120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2838212" y="5265092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2876312" y="5787634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845902" y="4756244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444603" y="5978406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8770702" y="571633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</m:t>
                      </m:r>
                    </m:oMath>
                  </m:oMathPara>
                </a14:m>
                <a:endParaRPr lang="en-US" sz="2400" b="0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63750" y="5328154"/>
                <a:ext cx="2618562" cy="859531"/>
              </a:xfrm>
              <a:prstGeom prst="rect">
                <a:avLst/>
              </a:prstGeom>
              <a:blipFill rotWithShape="0">
                <a:blip r:embed="rId6"/>
                <a:stretch>
                  <a:fillRect b="-3546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4444603" y="4873828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02710" y="5670704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9273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Целостность открытых текстов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Преимущество </a:t>
                </a: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≠⊥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является </a:t>
                </a:r>
                <a:r>
                  <a:rPr lang="ru-RU" b="1" dirty="0"/>
                  <a:t>шифром обеспечивающим целостность </a:t>
                </a:r>
                <a:r>
                  <a:rPr lang="ru-RU" b="1" dirty="0" smtClean="0"/>
                  <a:t>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пренебрежимо малая </a:t>
                </a:r>
                <a:r>
                  <a:rPr lang="ru-RU" dirty="0" smtClean="0"/>
                  <a:t>величина.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3727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 </a:t>
            </a:r>
            <a:r>
              <a:rPr lang="ru-RU" dirty="0" smtClean="0"/>
              <a:t>и </a:t>
            </a:r>
            <a:r>
              <a:rPr lang="en-US" dirty="0" smtClean="0"/>
              <a:t>CI </a:t>
            </a:r>
            <a:r>
              <a:rPr lang="ru-RU" dirty="0" smtClean="0"/>
              <a:t>стойкость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CI </a:t>
            </a:r>
            <a:r>
              <a:rPr lang="ru-RU" dirty="0" smtClean="0"/>
              <a:t>более сильное понятие стойкости</a:t>
            </a:r>
            <a:endParaRPr lang="en-US" dirty="0" smtClean="0"/>
          </a:p>
          <a:p>
            <a:r>
              <a:rPr lang="en-US" dirty="0" smtClean="0"/>
              <a:t>CI </a:t>
            </a:r>
            <a:r>
              <a:rPr lang="ru-RU" dirty="0" smtClean="0"/>
              <a:t>стойкость говорит, что сложно навязать новый </a:t>
            </a:r>
            <a:r>
              <a:rPr lang="ru-RU" dirty="0" err="1" smtClean="0"/>
              <a:t>шифртекст</a:t>
            </a:r>
            <a:r>
              <a:rPr lang="ru-RU" dirty="0" smtClean="0"/>
              <a:t> получателю</a:t>
            </a:r>
          </a:p>
          <a:p>
            <a:r>
              <a:rPr lang="en-US" dirty="0"/>
              <a:t>P</a:t>
            </a:r>
            <a:r>
              <a:rPr lang="en-US" dirty="0" smtClean="0"/>
              <a:t>I </a:t>
            </a:r>
            <a:r>
              <a:rPr lang="ru-RU" dirty="0" smtClean="0"/>
              <a:t>стойкость говорит, что сложно навязать новые расшифрованные данные получателю</a:t>
            </a:r>
          </a:p>
          <a:p>
            <a:r>
              <a:rPr lang="ru-RU" dirty="0" smtClean="0"/>
              <a:t>Возможно существование шифра </a:t>
            </a:r>
            <a:r>
              <a:rPr lang="en-US" dirty="0" smtClean="0"/>
              <a:t>PI </a:t>
            </a:r>
            <a:r>
              <a:rPr lang="ru-RU" dirty="0" smtClean="0"/>
              <a:t>стойкого, но не </a:t>
            </a:r>
            <a:r>
              <a:rPr lang="en-US" dirty="0" smtClean="0"/>
              <a:t>CI </a:t>
            </a:r>
            <a:r>
              <a:rPr lang="ru-RU" dirty="0" smtClean="0"/>
              <a:t>стойкого</a:t>
            </a:r>
          </a:p>
          <a:p>
            <a:pPr marL="0" indent="0">
              <a:buNone/>
            </a:pPr>
            <a:r>
              <a:rPr lang="ru-RU" dirty="0" smtClean="0"/>
              <a:t>Например – пусть шифр недетерминированный. Тогда одному </a:t>
            </a:r>
            <a:r>
              <a:rPr lang="en-US" dirty="0" smtClean="0"/>
              <a:t>PT </a:t>
            </a:r>
            <a:r>
              <a:rPr lang="ru-RU" dirty="0" smtClean="0"/>
              <a:t>соответствует множество </a:t>
            </a:r>
            <a:r>
              <a:rPr lang="en-US" dirty="0" smtClean="0"/>
              <a:t>CT</a:t>
            </a:r>
            <a:r>
              <a:rPr lang="ru-RU" dirty="0" smtClean="0"/>
              <a:t>. Если противник может создавать </a:t>
            </a:r>
            <a:r>
              <a:rPr lang="ru-RU" b="1" dirty="0" smtClean="0"/>
              <a:t>новые </a:t>
            </a:r>
            <a:r>
              <a:rPr lang="en-US" b="1" dirty="0" smtClean="0"/>
              <a:t>CT </a:t>
            </a:r>
            <a:r>
              <a:rPr lang="ru-RU" dirty="0" smtClean="0"/>
              <a:t>для </a:t>
            </a:r>
            <a:r>
              <a:rPr lang="ru-RU" b="1" dirty="0" smtClean="0"/>
              <a:t>существующих сообщений</a:t>
            </a:r>
            <a:r>
              <a:rPr lang="ru-RU" dirty="0" smtClean="0"/>
              <a:t>, </a:t>
            </a:r>
            <a:r>
              <a:rPr lang="ru-RU" b="1" dirty="0" smtClean="0"/>
              <a:t>но не может для новых </a:t>
            </a:r>
            <a:r>
              <a:rPr lang="ru-RU" dirty="0" smtClean="0"/>
              <a:t>то он </a:t>
            </a:r>
            <a:r>
              <a:rPr lang="en-US" dirty="0" smtClean="0"/>
              <a:t>PI</a:t>
            </a:r>
            <a:r>
              <a:rPr lang="ru-RU" smtClean="0"/>
              <a:t>, </a:t>
            </a:r>
            <a:r>
              <a:rPr lang="ru-RU" dirty="0" smtClean="0"/>
              <a:t>но не </a:t>
            </a:r>
            <a:r>
              <a:rPr lang="en-US" dirty="0" smtClean="0"/>
              <a:t>CI </a:t>
            </a:r>
            <a:r>
              <a:rPr lang="ru-RU" dirty="0" smtClean="0"/>
              <a:t>стойкий.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6119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Стойкость</a:t>
            </a:r>
            <a:r>
              <a:rPr lang="en-US" dirty="0"/>
              <a:t>:</a:t>
            </a:r>
            <a:endParaRPr lang="ru-RU" dirty="0"/>
          </a:p>
          <a:p>
            <a:r>
              <a:rPr lang="ru-RU" b="1" dirty="0"/>
              <a:t>Семантическая стойкость против </a:t>
            </a:r>
            <a:r>
              <a:rPr lang="en-US" b="1" dirty="0"/>
              <a:t>CPA</a:t>
            </a:r>
            <a:endParaRPr lang="ru-RU" b="1" dirty="0"/>
          </a:p>
          <a:p>
            <a:r>
              <a:rPr lang="ru-RU" b="1" dirty="0"/>
              <a:t>Целостность </a:t>
            </a:r>
            <a:r>
              <a:rPr lang="ru-RU" b="1" dirty="0" err="1" smtClean="0"/>
              <a:t>шифртекстов</a:t>
            </a:r>
            <a:r>
              <a:rPr lang="ru-RU" b="1" dirty="0" smtClean="0"/>
              <a:t> </a:t>
            </a:r>
            <a:r>
              <a:rPr lang="ru-RU" dirty="0" smtClean="0"/>
              <a:t>(</a:t>
            </a:r>
            <a:r>
              <a:rPr lang="en-US" dirty="0" smtClean="0"/>
              <a:t>CI)</a:t>
            </a:r>
            <a:r>
              <a:rPr lang="ru-RU" dirty="0" smtClean="0"/>
              <a:t> </a:t>
            </a:r>
            <a:r>
              <a:rPr lang="ru-RU" dirty="0"/>
              <a:t>(противник не может получить корректный </a:t>
            </a:r>
            <a:r>
              <a:rPr lang="ru-RU" dirty="0" err="1"/>
              <a:t>шифртекст</a:t>
            </a:r>
            <a:r>
              <a:rPr lang="ru-RU" dirty="0"/>
              <a:t>)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41654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Следствия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64325"/>
            <a:ext cx="10515600" cy="1484422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Пассивный противник не может расшифровать сообщения</a:t>
            </a:r>
          </a:p>
          <a:p>
            <a:r>
              <a:rPr lang="ru-RU" dirty="0" smtClean="0"/>
              <a:t>Активный противник не может вставлять или изменять сообщения в канале</a:t>
            </a:r>
            <a:endParaRPr lang="en-US" dirty="0" smtClean="0"/>
          </a:p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r>
              <a:rPr lang="ru-RU" dirty="0" smtClean="0"/>
              <a:t> обеспечивает целостность открытых текстов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414657" y="5665896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  <p:pic>
        <p:nvPicPr>
          <p:cNvPr id="5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6642" y="3598584"/>
            <a:ext cx="685800" cy="718868"/>
          </a:xfrm>
          <a:prstGeom prst="rect">
            <a:avLst/>
          </a:prstGeom>
        </p:spPr>
      </p:pic>
      <p:sp>
        <p:nvSpPr>
          <p:cNvPr id="6" name="Rectangle 4"/>
          <p:cNvSpPr/>
          <p:nvPr/>
        </p:nvSpPr>
        <p:spPr>
          <a:xfrm>
            <a:off x="1346642" y="35223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Alice</a:t>
            </a:r>
            <a:endParaRPr lang="en-US" sz="2400" dirty="0"/>
          </a:p>
        </p:txBody>
      </p:sp>
      <p:sp>
        <p:nvSpPr>
          <p:cNvPr id="7" name="Rectangle 5"/>
          <p:cNvSpPr/>
          <p:nvPr/>
        </p:nvSpPr>
        <p:spPr>
          <a:xfrm>
            <a:off x="8585642" y="3446184"/>
            <a:ext cx="12192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Bob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651442" y="4436784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00696" y="4346093"/>
            <a:ext cx="3323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 smtClean="0">
                <a:solidFill>
                  <a:srgbClr val="FF0000"/>
                </a:solidFill>
              </a:rPr>
              <a:t>k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1" name="Straight Arrow Connector 9"/>
          <p:cNvCxnSpPr/>
          <p:nvPr/>
        </p:nvCxnSpPr>
        <p:spPr>
          <a:xfrm flipH="1">
            <a:off x="2718242" y="3750984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2"/>
          <p:cNvCxnSpPr/>
          <p:nvPr/>
        </p:nvCxnSpPr>
        <p:spPr>
          <a:xfrm>
            <a:off x="2718242" y="4208184"/>
            <a:ext cx="2209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24"/>
          <p:cNvGrpSpPr/>
          <p:nvPr/>
        </p:nvGrpSpPr>
        <p:grpSpPr>
          <a:xfrm>
            <a:off x="5994842" y="3446184"/>
            <a:ext cx="2362200" cy="461665"/>
            <a:chOff x="4953000" y="2419350"/>
            <a:chExt cx="2362200" cy="461665"/>
          </a:xfrm>
        </p:grpSpPr>
        <p:cxnSp>
          <p:nvCxnSpPr>
            <p:cNvPr id="17" name="Straight Arrow Connector 15"/>
            <p:cNvCxnSpPr/>
            <p:nvPr/>
          </p:nvCxnSpPr>
          <p:spPr>
            <a:xfrm>
              <a:off x="4953000" y="2876550"/>
              <a:ext cx="23622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5867400" y="2419350"/>
              <a:ext cx="31481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i="1" dirty="0" smtClean="0"/>
                <a:t>c</a:t>
              </a:r>
              <a:endParaRPr lang="en-US" sz="2400" i="1" dirty="0"/>
            </a:p>
          </p:txBody>
        </p:sp>
      </p:grpSp>
      <p:grpSp>
        <p:nvGrpSpPr>
          <p:cNvPr id="19" name="Group 25"/>
          <p:cNvGrpSpPr/>
          <p:nvPr/>
        </p:nvGrpSpPr>
        <p:grpSpPr>
          <a:xfrm>
            <a:off x="5064676" y="3907849"/>
            <a:ext cx="4126964" cy="2913459"/>
            <a:chOff x="4022834" y="2881015"/>
            <a:chExt cx="4126964" cy="29134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ru-RU" sz="2400" dirty="0" smtClean="0"/>
                    <a:t>Не может создать</a:t>
                  </a:r>
                  <a:r>
                    <a:rPr lang="en-US" sz="2400" dirty="0" smtClean="0"/>
                    <a:t> </a:t>
                  </a:r>
                  <a:r>
                    <a:rPr lang="ru-RU" sz="2400" dirty="0" smtClean="0"/>
                    <a:t>корректный</a:t>
                  </a:r>
                  <a:r>
                    <a:rPr lang="en-US" sz="2400" dirty="0" smtClean="0"/>
                    <a:t/>
                  </a:r>
                  <a:br>
                    <a:rPr lang="en-US" sz="2400" dirty="0" smtClean="0"/>
                  </a:br>
                  <a:r>
                    <a:rPr lang="en-US" sz="2400" i="1" dirty="0" smtClean="0"/>
                    <a:t>c</a:t>
                  </a:r>
                  <a:r>
                    <a:rPr lang="en-US" sz="2400" dirty="0" smtClean="0"/>
                    <a:t> ∉ { </a:t>
                  </a:r>
                  <a:r>
                    <a:rPr lang="en-US" sz="2400" i="1" dirty="0" smtClean="0"/>
                    <a:t>c</a:t>
                  </a:r>
                  <a:r>
                    <a:rPr lang="en-US" sz="2400" baseline="-25000" dirty="0" smtClean="0"/>
                    <a:t>1</a:t>
                  </a:r>
                  <a:r>
                    <a:rPr lang="en-US" sz="2400" dirty="0" smtClean="0"/>
                    <a:t>, …, </a:t>
                  </a:r>
                  <a:r>
                    <a:rPr lang="en-US" sz="2400" i="1" dirty="0" err="1" smtClean="0"/>
                    <a:t>c</a:t>
                  </a:r>
                  <a:r>
                    <a:rPr lang="en-US" sz="2400" i="1" baseline="-25000" dirty="0" err="1" smtClean="0"/>
                    <a:t>q</a:t>
                  </a:r>
                  <a:r>
                    <a:rPr lang="en-US" sz="2400" dirty="0" smtClean="0"/>
                    <a:t>}</a:t>
                  </a:r>
                </a:p>
                <a:p>
                  <a:pPr algn="ctr"/>
                  <a:r>
                    <a:rPr lang="ru-RU" sz="2400" dirty="0" smtClean="0"/>
                    <a:t>Не может различить</a:t>
                  </a:r>
                </a:p>
                <a:p>
                  <a:pPr algn="ctr"/>
                  <a:r>
                    <a:rPr lang="ru-RU" sz="2400" dirty="0" smtClean="0"/>
                    <a:t> </a:t>
                  </a:r>
                  <a:r>
                    <a:rPr lang="ru-RU" sz="2400" dirty="0" err="1" smtClean="0"/>
                    <a:t>зашифрования</a:t>
                  </a:r>
                  <a:r>
                    <a:rPr lang="ru-RU" sz="2400" dirty="0" smtClean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400" dirty="0" smtClean="0"/>
                </a:p>
                <a:p>
                  <a:pPr algn="ctr"/>
                  <a:r>
                    <a:rPr lang="ru-RU" sz="2400" dirty="0" smtClean="0"/>
                    <a:t>Не может расшифровать</a:t>
                  </a:r>
                  <a:endParaRPr lang="en-US" sz="2400" dirty="0" smtClean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ru-RU" sz="2400" dirty="0" smtClean="0"/>
                    <a:t>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2834" y="3486150"/>
                  <a:ext cx="4126964" cy="2308324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216" t="-2111" r="-1920"/>
                  </a:stretch>
                </a:blipFill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Curved Connector 20"/>
            <p:cNvCxnSpPr>
              <a:stCxn id="20" idx="0"/>
              <a:endCxn id="18" idx="2"/>
            </p:cNvCxnSpPr>
            <p:nvPr/>
          </p:nvCxnSpPr>
          <p:spPr>
            <a:xfrm rot="16200000" flipV="1">
              <a:off x="5752994" y="3152827"/>
              <a:ext cx="605135" cy="61511"/>
            </a:xfrm>
            <a:prstGeom prst="curvedConnector3">
              <a:avLst>
                <a:gd name="adj1" fmla="val 50000"/>
              </a:avLst>
            </a:prstGeom>
            <a:ln w="38100">
              <a:tailEnd type="arrow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1" y="3215351"/>
                <a:ext cx="2842181" cy="461665"/>
              </a:xfrm>
              <a:prstGeom prst="rect">
                <a:avLst/>
              </a:prstGeom>
              <a:blipFill rotWithShape="0">
                <a:blip r:embed="rId4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 smtClean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2050" y="4216640"/>
                <a:ext cx="2842181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05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Пусть </a:t>
            </a:r>
            <a:r>
              <a:rPr lang="en-US" dirty="0" smtClean="0"/>
              <a:t>Alice </a:t>
            </a:r>
            <a:r>
              <a:rPr lang="ru-RU" dirty="0" smtClean="0"/>
              <a:t>отправляет сообщение </a:t>
            </a:r>
            <a:r>
              <a:rPr lang="en-US" dirty="0" smtClean="0"/>
              <a:t>Bob</a:t>
            </a:r>
            <a:r>
              <a:rPr lang="ru-RU" dirty="0" smtClean="0"/>
              <a:t>. Для простоты рассмотрим </a:t>
            </a:r>
            <a:r>
              <a:rPr lang="en-US" dirty="0" smtClean="0"/>
              <a:t>email </a:t>
            </a:r>
            <a:r>
              <a:rPr lang="ru-RU" dirty="0" smtClean="0"/>
              <a:t>с фиксированным заголовком</a:t>
            </a:r>
            <a:r>
              <a:rPr lang="en-US" dirty="0" smtClean="0"/>
              <a:t> “To:”.</a:t>
            </a:r>
            <a:r>
              <a:rPr lang="ru-RU" dirty="0" smtClean="0"/>
              <a:t> (пример – </a:t>
            </a:r>
            <a:r>
              <a:rPr lang="en-US" dirty="0" err="1" smtClean="0"/>
              <a:t>To:Bob@SecretNet.gov</a:t>
            </a:r>
            <a:r>
              <a:rPr lang="en-US" dirty="0" smtClean="0"/>
              <a:t>) </a:t>
            </a:r>
            <a:r>
              <a:rPr lang="ru-RU" dirty="0" smtClean="0"/>
              <a:t>Сообщения зашифровываются в сторону почтового сервера, расшифровываются им, и отправляются нужному адресату.</a:t>
            </a:r>
          </a:p>
          <a:p>
            <a:pPr marL="0" indent="0">
              <a:buNone/>
            </a:pPr>
            <a:r>
              <a:rPr lang="ru-RU" dirty="0" smtClean="0"/>
              <a:t>Идея атаки – модифицировать сообщения сервера так, чтобы адресатом выступал адрес противника.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108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Для реализации атаки</a:t>
                </a:r>
                <a:r>
                  <a:rPr lang="en-US" dirty="0"/>
                  <a:t> </a:t>
                </a:r>
                <a:r>
                  <a:rPr lang="ru-RU" dirty="0"/>
                  <a:t>необходимо решить следующую задачу – имея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некоторого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найти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для сообщения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Даная задача может быть легко решена для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стойких шифров</a:t>
                </a:r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CTR: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Рандомизированный</a:t>
                </a:r>
                <a:r>
                  <a:rPr lang="ru-RU" dirty="0" smtClean="0"/>
                  <a:t> </a:t>
                </a:r>
                <a:r>
                  <a:rPr lang="en-US" dirty="0" smtClean="0"/>
                  <a:t>CBC: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если противник может расшифровывать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,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стойкости недостаточно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344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Данная задача является частным случает атаки по выбранным </a:t>
                </a:r>
                <a:r>
                  <a:rPr lang="ru-RU" dirty="0" err="1" smtClean="0"/>
                  <a:t>шифртекстам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</a:t>
                </a:r>
                <a:r>
                  <a:rPr lang="en-US" dirty="0" smtClean="0"/>
                  <a:t> AE </a:t>
                </a:r>
                <a:r>
                  <a:rPr lang="ru-RU" dirty="0" smtClean="0"/>
                  <a:t>шифров данная атака невозможна, т.к. </a:t>
                </a:r>
                <a:r>
                  <a:rPr lang="ru-RU" dirty="0" smtClean="0"/>
                  <a:t>шифр </a:t>
                </a:r>
                <a:r>
                  <a:rPr lang="ru-RU" dirty="0" smtClean="0"/>
                  <a:t>гарантирует невозможность получения корректного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без знания секретного ключа.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566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Рассмотрим игру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произвольных сообщений</a:t>
                </a:r>
              </a:p>
              <a:p>
                <a:r>
                  <a:rPr lang="ru-RU" dirty="0" smtClean="0"/>
                  <a:t>Противник может запрашивать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произвольных </a:t>
                </a:r>
                <a:r>
                  <a:rPr lang="ru-RU" dirty="0" err="1" smtClean="0"/>
                  <a:t>шифртекстов</a:t>
                </a:r>
                <a:endParaRPr lang="ru-RU" dirty="0" smtClean="0"/>
              </a:p>
              <a:p>
                <a:r>
                  <a:rPr lang="ru-RU" dirty="0" smtClean="0"/>
                  <a:t>Цель противника – атака на семантическую стойкость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67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Обеспечение конфиденциальности</a:t>
            </a:r>
            <a:endParaRPr lang="ru-RU" dirty="0"/>
          </a:p>
          <a:p>
            <a:r>
              <a:rPr lang="ru-RU" dirty="0" smtClean="0"/>
              <a:t>семантическая стойкость против </a:t>
            </a:r>
            <a:r>
              <a:rPr lang="en-US" dirty="0" smtClean="0"/>
              <a:t>CPA </a:t>
            </a:r>
            <a:r>
              <a:rPr lang="ru-RU" dirty="0" smtClean="0"/>
              <a:t>атаки</a:t>
            </a:r>
          </a:p>
          <a:p>
            <a:r>
              <a:rPr lang="ru-RU" dirty="0" smtClean="0"/>
              <a:t>Зашита только против пассивных противников (не вносящих изменения в канал связи)</a:t>
            </a:r>
          </a:p>
          <a:p>
            <a:r>
              <a:rPr lang="ru-RU" dirty="0" smtClean="0"/>
              <a:t>Поточные и блочные шифры</a:t>
            </a:r>
          </a:p>
          <a:p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Обеспечение целостности</a:t>
            </a:r>
          </a:p>
          <a:p>
            <a:r>
              <a:rPr lang="ru-RU" dirty="0" smtClean="0"/>
              <a:t>Защита от подделки при атаке по выбранным сообщениям</a:t>
            </a:r>
          </a:p>
          <a:p>
            <a:r>
              <a:rPr lang="en-US" dirty="0" smtClean="0"/>
              <a:t>CBC-MAC, HMAC, CW-MAC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864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CCA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2903683"/>
                <a:ext cx="1295400" cy="2763898"/>
              </a:xfrm>
              <a:prstGeom prst="rect">
                <a:avLst/>
              </a:prstGeom>
              <a:blipFill rotWithShape="0">
                <a:blip r:embed="rId2"/>
                <a:stretch>
                  <a:fillRect t="-87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3296490"/>
            <a:ext cx="3771900" cy="413147"/>
            <a:chOff x="1776" y="1783"/>
            <a:chExt cx="2400" cy="347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:|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,0</m:t>
                          </m:r>
                        </m:sub>
                      </m:sSub>
                    </m:oMath>
                  </a14:m>
                  <a:r>
                    <a:rPr lang="en-US" sz="2000" dirty="0" smtClean="0">
                      <a:sym typeface="Symbol" pitchFamily="18" charset="2"/>
                    </a:rPr>
                    <a:t>|=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𝑖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sym typeface="Symbol" pitchFamily="18" charset="2"/>
                            </a:rPr>
                            <m:t>,1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  <a:sym typeface="Symbol" pitchFamily="18" charset="2"/>
                        </a:rPr>
                        <m:t>|</m:t>
                      </m:r>
                    </m:oMath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642" cy="347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7353" r="-236" b="-23529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31073" y="3713208"/>
            <a:ext cx="3733800" cy="413148"/>
            <a:chOff x="1776" y="2107"/>
            <a:chExt cx="2352" cy="347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202" cy="34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23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2743200"/>
            <a:ext cx="7924800" cy="3095829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 flipV="1">
            <a:off x="9744513" y="4922953"/>
            <a:ext cx="1101724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792138" y="4461288"/>
                <a:ext cx="1684925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488048" y="2903683"/>
            <a:ext cx="1295400" cy="272977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840598" y="2903683"/>
            <a:ext cx="1127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i="1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r>
              <a:rPr lang="en-US" dirty="0" smtClean="0"/>
              <a:t>:</a:t>
            </a:r>
            <a:endParaRPr lang="ru-RU" dirty="0"/>
          </a:p>
        </p:txBody>
      </p: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3840598" y="4438969"/>
            <a:ext cx="3775043" cy="425053"/>
            <a:chOff x="1776" y="1783"/>
            <a:chExt cx="2402" cy="357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𝐶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∉{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25" y="1783"/>
                  <a:ext cx="1853" cy="35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59648" y="4855686"/>
            <a:ext cx="3733800" cy="425054"/>
            <a:chOff x="1776" y="2107"/>
            <a:chExt cx="2352" cy="357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13" cy="35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Line 5"/>
          <p:cNvSpPr>
            <a:spLocks noChangeShapeType="1"/>
          </p:cNvSpPr>
          <p:nvPr/>
        </p:nvSpPr>
        <p:spPr bwMode="auto">
          <a:xfrm flipV="1">
            <a:off x="1159726" y="4036441"/>
            <a:ext cx="1328321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7560" y="3513914"/>
                <a:ext cx="1684925" cy="461665"/>
              </a:xfrm>
              <a:prstGeom prst="rect">
                <a:avLst/>
              </a:prstGeom>
              <a:blipFill rotWithShape="0">
                <a:blip r:embed="rId8"/>
                <a:stretch>
                  <a:fillRect b="-17105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492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CCA</a:t>
            </a:r>
            <a:r>
              <a:rPr lang="ru-RU" dirty="0" smtClean="0"/>
              <a:t> 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событие того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Введём преимущество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</a:t>
                </a:r>
                <a:r>
                  <a:rPr lang="ru-RU" b="1" dirty="0" smtClean="0"/>
                  <a:t>стойким </a:t>
                </a:r>
                <a:r>
                  <a:rPr lang="en-US" b="1" dirty="0" smtClean="0"/>
                  <a:t>CCA </a:t>
                </a:r>
                <a:r>
                  <a:rPr lang="ru-RU" b="1" dirty="0" smtClean="0"/>
                  <a:t>шифром</a:t>
                </a:r>
                <a:r>
                  <a:rPr lang="en-US" b="1" dirty="0" smtClean="0"/>
                  <a:t> </a:t>
                </a:r>
                <a:r>
                  <a:rPr lang="en-US" dirty="0" smtClean="0"/>
                  <a:t>(</a:t>
                </a:r>
                <a:r>
                  <a:rPr lang="ru-RU" dirty="0" smtClean="0"/>
                  <a:t>стойким к атаке по выбранным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, </a:t>
                </a:r>
                <a:r>
                  <a:rPr lang="ru-RU" dirty="0"/>
                  <a:t>стойким к атаке по выбранным </a:t>
                </a:r>
                <a:r>
                  <a:rPr lang="ru-RU" dirty="0" err="1"/>
                  <a:t>шифртекстам</a:t>
                </a:r>
                <a:r>
                  <a:rPr lang="ru-RU" dirty="0" smtClean="0"/>
                  <a:t> и соответствующим </a:t>
                </a:r>
                <a:r>
                  <a:rPr lang="ru-RU" dirty="0"/>
                  <a:t>им </a:t>
                </a:r>
                <a:r>
                  <a:rPr lang="ru-RU" dirty="0" smtClean="0"/>
                  <a:t>открытым </a:t>
                </a:r>
                <a:r>
                  <a:rPr lang="ru-RU" dirty="0"/>
                  <a:t>текстам, </a:t>
                </a:r>
                <a:r>
                  <a:rPr lang="en-US" dirty="0"/>
                  <a:t>Chosen </a:t>
                </a:r>
                <a:r>
                  <a:rPr lang="en-US" dirty="0" err="1"/>
                  <a:t>Ciphertext</a:t>
                </a:r>
                <a:r>
                  <a:rPr lang="en-US" dirty="0"/>
                  <a:t> Attack</a:t>
                </a:r>
                <a:r>
                  <a:rPr lang="en-US" dirty="0" smtClean="0"/>
                  <a:t>)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Более сильное определение, чем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5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58282" y="1690688"/>
            <a:ext cx="10439401" cy="31489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 и </a:t>
            </a:r>
            <a:r>
              <a:rPr lang="en-US" dirty="0" smtClean="0"/>
              <a:t>CCA </a:t>
            </a:r>
            <a:r>
              <a:rPr lang="ru-RU" dirty="0" smtClean="0"/>
              <a:t>стойкость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12.1.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шифр. Если он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стойкий, то он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стойкий, причём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</a:t>
                </a:r>
                <a:r>
                  <a:rPr lang="en-US" dirty="0" smtClean="0"/>
                  <a:t>CCA</a:t>
                </a:r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, делающего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шифрование и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запросов на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𝑐𝑝𝑎</m:t>
                        </m:r>
                      </m:sub>
                    </m:sSub>
                  </m:oMath>
                </a14:m>
                <a:r>
                  <a:rPr lang="ru-RU" dirty="0" smtClean="0"/>
                  <a:t> в игре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𝐶𝑃𝐴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целостность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</m:oMath>
                </a14:m>
                <a:r>
                  <a:rPr lang="ru-RU" dirty="0" smtClean="0"/>
                  <a:t> запросов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𝐶𝐼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b="0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b="0" dirty="0" smtClean="0"/>
              </a:p>
              <a:p>
                <a:pPr marL="0" indent="0">
                  <a:buNone/>
                </a:pP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509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Proof by pictures</a:t>
            </a:r>
            <a:endParaRPr lang="en-US" dirty="0"/>
          </a:p>
        </p:txBody>
      </p:sp>
      <p:grpSp>
        <p:nvGrpSpPr>
          <p:cNvPr id="49" name="Group 48"/>
          <p:cNvGrpSpPr/>
          <p:nvPr/>
        </p:nvGrpSpPr>
        <p:grpSpPr>
          <a:xfrm>
            <a:off x="203200" y="787401"/>
            <a:ext cx="5384800" cy="2743200"/>
            <a:chOff x="152400" y="895350"/>
            <a:chExt cx="4038600" cy="2057400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8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12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1552191" y="167306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0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46" name="Straight Arrow Connector 45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1700519" y="2555701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203200" y="3937001"/>
            <a:ext cx="5384800" cy="2743200"/>
            <a:chOff x="152400" y="895350"/>
            <a:chExt cx="4038600" cy="2057400"/>
          </a:xfrm>
        </p:grpSpPr>
        <p:sp>
          <p:nvSpPr>
            <p:cNvPr id="51" name="Rectangle 4"/>
            <p:cNvSpPr>
              <a:spLocks noChangeArrowheads="1"/>
            </p:cNvSpPr>
            <p:nvPr/>
          </p:nvSpPr>
          <p:spPr bwMode="auto">
            <a:xfrm>
              <a:off x="3048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52" name="Rectangle 7"/>
            <p:cNvSpPr>
              <a:spLocks noChangeArrowheads="1"/>
            </p:cNvSpPr>
            <p:nvPr/>
          </p:nvSpPr>
          <p:spPr bwMode="auto">
            <a:xfrm>
              <a:off x="3429000" y="10477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279400" y="17335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54" name="Rectangle 16"/>
            <p:cNvSpPr>
              <a:spLocks noChangeArrowheads="1"/>
            </p:cNvSpPr>
            <p:nvPr/>
          </p:nvSpPr>
          <p:spPr bwMode="auto">
            <a:xfrm>
              <a:off x="152400" y="8953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914400" y="1047750"/>
              <a:ext cx="2372813" cy="13620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  <a:p>
              <a:pPr>
                <a:spcBef>
                  <a:spcPts val="3200"/>
                </a:spcBef>
              </a:pPr>
              <a:endParaRPr lang="en-US" sz="2667" b="1" dirty="0"/>
            </a:p>
            <a:p>
              <a:r>
                <a:rPr lang="en-US" sz="2667" b="1" dirty="0"/>
                <a:t>CCA query:  </a:t>
              </a:r>
              <a:r>
                <a:rPr lang="en-US" sz="3200" dirty="0"/>
                <a:t>c</a:t>
              </a:r>
              <a:r>
                <a:rPr lang="en-US" sz="3200" baseline="-25000" dirty="0"/>
                <a:t>i</a:t>
              </a:r>
              <a:r>
                <a:rPr lang="en-US" sz="2667" dirty="0">
                  <a:sym typeface="Symbol" pitchFamily="18" charset="2"/>
                </a:rPr>
                <a:t> </a:t>
              </a:r>
              <a:endParaRPr lang="en-US" sz="2667" b="1" dirty="0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990600" y="14795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990600" y="16573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1552191" y="1631951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990600" y="2431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990600" y="26088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1613587" y="2578742"/>
              <a:ext cx="714379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D(</a:t>
              </a:r>
              <a:r>
                <a:rPr lang="en-US" sz="2400" dirty="0" err="1"/>
                <a:t>k,c</a:t>
              </a:r>
              <a:r>
                <a:rPr lang="en-US" sz="2400" baseline="-25000" dirty="0" err="1"/>
                <a:t>i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6197600" y="787400"/>
            <a:ext cx="5384800" cy="2743200"/>
            <a:chOff x="4648200" y="590550"/>
            <a:chExt cx="4038600" cy="2057400"/>
          </a:xfrm>
        </p:grpSpPr>
        <p:sp>
          <p:nvSpPr>
            <p:cNvPr id="67" name="TextBox 66"/>
            <p:cNvSpPr txBox="1"/>
            <p:nvPr/>
          </p:nvSpPr>
          <p:spPr>
            <a:xfrm>
              <a:off x="5410200" y="7429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grpSp>
          <p:nvGrpSpPr>
            <p:cNvPr id="87" name="Group 86"/>
            <p:cNvGrpSpPr/>
            <p:nvPr/>
          </p:nvGrpSpPr>
          <p:grpSpPr>
            <a:xfrm>
              <a:off x="4648200" y="590550"/>
              <a:ext cx="4038600" cy="2057400"/>
              <a:chOff x="4648200" y="590550"/>
              <a:chExt cx="4038600" cy="2057400"/>
            </a:xfrm>
          </p:grpSpPr>
          <p:sp>
            <p:nvSpPr>
              <p:cNvPr id="63" name="Rectangle 4"/>
              <p:cNvSpPr>
                <a:spLocks noChangeArrowheads="1"/>
              </p:cNvSpPr>
              <p:nvPr/>
            </p:nvSpPr>
            <p:spPr bwMode="auto">
              <a:xfrm>
                <a:off x="48006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64" name="Rectangle 7"/>
              <p:cNvSpPr>
                <a:spLocks noChangeArrowheads="1"/>
              </p:cNvSpPr>
              <p:nvPr/>
            </p:nvSpPr>
            <p:spPr bwMode="auto">
              <a:xfrm>
                <a:off x="7924800" y="742950"/>
                <a:ext cx="609600" cy="1676400"/>
              </a:xfrm>
              <a:prstGeom prst="rect">
                <a:avLst/>
              </a:prstGeom>
              <a:solidFill>
                <a:srgbClr val="FAC09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65" name="Text Box 8"/>
              <p:cNvSpPr txBox="1">
                <a:spLocks noChangeArrowheads="1"/>
              </p:cNvSpPr>
              <p:nvPr/>
            </p:nvSpPr>
            <p:spPr bwMode="auto">
              <a:xfrm>
                <a:off x="4775200" y="1428750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66" name="Rectangle 16"/>
              <p:cNvSpPr>
                <a:spLocks noChangeArrowheads="1"/>
              </p:cNvSpPr>
              <p:nvPr/>
            </p:nvSpPr>
            <p:spPr bwMode="auto">
              <a:xfrm>
                <a:off x="4648200" y="590550"/>
                <a:ext cx="4038600" cy="2057400"/>
              </a:xfrm>
              <a:prstGeom prst="rect">
                <a:avLst/>
              </a:prstGeom>
              <a:noFill/>
              <a:ln w="38100">
                <a:solidFill>
                  <a:schemeClr val="folHlink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2400"/>
              </a:p>
            </p:txBody>
          </p:sp>
          <p:cxnSp>
            <p:nvCxnSpPr>
              <p:cNvPr id="68" name="Straight Arrow Connector 67"/>
              <p:cNvCxnSpPr/>
              <p:nvPr/>
            </p:nvCxnSpPr>
            <p:spPr>
              <a:xfrm flipH="1">
                <a:off x="5486400" y="11747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/>
              <p:cNvCxnSpPr/>
              <p:nvPr/>
            </p:nvCxnSpPr>
            <p:spPr>
              <a:xfrm>
                <a:off x="5486400" y="1352550"/>
                <a:ext cx="24384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TextBox 69"/>
              <p:cNvSpPr txBox="1"/>
              <p:nvPr/>
            </p:nvSpPr>
            <p:spPr>
              <a:xfrm>
                <a:off x="6113899" y="1338867"/>
                <a:ext cx="1162818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c</a:t>
                </a:r>
                <a:r>
                  <a:rPr lang="en-US" sz="2400" baseline="-25000" dirty="0"/>
                  <a:t>i</a:t>
                </a:r>
                <a:r>
                  <a:rPr lang="en-US" sz="2400" dirty="0"/>
                  <a:t>=E(k,m</a:t>
                </a:r>
                <a:r>
                  <a:rPr lang="en-US" sz="2400" baseline="-25000" dirty="0"/>
                  <a:t>i,</a:t>
                </a:r>
                <a:r>
                  <a:rPr lang="en-US" sz="3200" b="1" baseline="-25000" dirty="0"/>
                  <a:t>0</a:t>
                </a:r>
                <a:r>
                  <a:rPr lang="en-US" sz="2400" dirty="0"/>
                  <a:t>)</a:t>
                </a:r>
              </a:p>
            </p:txBody>
          </p:sp>
        </p:grpSp>
      </p:grpSp>
      <p:grpSp>
        <p:nvGrpSpPr>
          <p:cNvPr id="91" name="Group 90"/>
          <p:cNvGrpSpPr/>
          <p:nvPr/>
        </p:nvGrpSpPr>
        <p:grpSpPr>
          <a:xfrm>
            <a:off x="6197600" y="3937000"/>
            <a:ext cx="5384800" cy="2743200"/>
            <a:chOff x="4648200" y="2952750"/>
            <a:chExt cx="4038600" cy="2057400"/>
          </a:xfrm>
        </p:grpSpPr>
        <p:sp>
          <p:nvSpPr>
            <p:cNvPr id="75" name="Rectangle 4"/>
            <p:cNvSpPr>
              <a:spLocks noChangeArrowheads="1"/>
            </p:cNvSpPr>
            <p:nvPr/>
          </p:nvSpPr>
          <p:spPr bwMode="auto">
            <a:xfrm>
              <a:off x="48006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Chal.</a:t>
              </a:r>
            </a:p>
          </p:txBody>
        </p:sp>
        <p:sp>
          <p:nvSpPr>
            <p:cNvPr id="76" name="Rectangle 7"/>
            <p:cNvSpPr>
              <a:spLocks noChangeArrowheads="1"/>
            </p:cNvSpPr>
            <p:nvPr/>
          </p:nvSpPr>
          <p:spPr bwMode="auto">
            <a:xfrm>
              <a:off x="7924800" y="3105150"/>
              <a:ext cx="609600" cy="1676400"/>
            </a:xfrm>
            <a:prstGeom prst="rect">
              <a:avLst/>
            </a:prstGeom>
            <a:solidFill>
              <a:srgbClr val="FAC09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/>
            <a:lstStyle/>
            <a:p>
              <a:pPr algn="ctr"/>
              <a:r>
                <a:rPr lang="en-US" sz="2400"/>
                <a:t>Adv.</a:t>
              </a:r>
            </a:p>
          </p:txBody>
        </p:sp>
        <p:sp>
          <p:nvSpPr>
            <p:cNvPr id="77" name="Text Box 8"/>
            <p:cNvSpPr txBox="1">
              <a:spLocks noChangeArrowheads="1"/>
            </p:cNvSpPr>
            <p:nvPr/>
          </p:nvSpPr>
          <p:spPr bwMode="auto">
            <a:xfrm>
              <a:off x="4775200" y="3790950"/>
              <a:ext cx="590546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 err="1"/>
                <a:t>k</a:t>
              </a:r>
              <a:r>
                <a:rPr lang="en-US" sz="2400" dirty="0" err="1">
                  <a:sym typeface="Symbol" pitchFamily="18" charset="2"/>
                </a:rPr>
                <a:t>K</a:t>
              </a:r>
              <a:endParaRPr lang="en-US" sz="2400" b="1" dirty="0">
                <a:cs typeface="Arial" charset="0"/>
                <a:sym typeface="Symbol" pitchFamily="18" charset="2"/>
              </a:endParaRPr>
            </a:p>
          </p:txBody>
        </p:sp>
        <p:sp>
          <p:nvSpPr>
            <p:cNvPr id="78" name="Rectangle 16"/>
            <p:cNvSpPr>
              <a:spLocks noChangeArrowheads="1"/>
            </p:cNvSpPr>
            <p:nvPr/>
          </p:nvSpPr>
          <p:spPr bwMode="auto">
            <a:xfrm>
              <a:off x="4648200" y="2952750"/>
              <a:ext cx="4038600" cy="2057400"/>
            </a:xfrm>
            <a:prstGeom prst="rect">
              <a:avLst/>
            </a:prstGeom>
            <a:noFill/>
            <a:ln w="38100">
              <a:solidFill>
                <a:schemeClr val="folHlink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5410200" y="3105150"/>
              <a:ext cx="237281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spcBef>
                  <a:spcPts val="1600"/>
                </a:spcBef>
              </a:pPr>
              <a:r>
                <a:rPr lang="en-US" sz="2667" b="1" dirty="0"/>
                <a:t>CPA query:  </a:t>
              </a:r>
              <a:r>
                <a:rPr lang="en-US" sz="2667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m</a:t>
              </a:r>
              <a:r>
                <a:rPr lang="en-US" sz="2667" baseline="-25000" dirty="0"/>
                <a:t>i,1 </a:t>
              </a:r>
              <a:endParaRPr lang="en-US" sz="2667" b="1" dirty="0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 flipH="1">
              <a:off x="5486400" y="35369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/>
            <p:cNvCxnSpPr/>
            <p:nvPr/>
          </p:nvCxnSpPr>
          <p:spPr>
            <a:xfrm>
              <a:off x="5486400" y="3714750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6113899" y="3728989"/>
              <a:ext cx="1162818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</a:t>
              </a:r>
              <a:r>
                <a:rPr lang="en-US" sz="2400" baseline="-25000" dirty="0"/>
                <a:t>i</a:t>
              </a:r>
              <a:r>
                <a:rPr lang="en-US" sz="2400" dirty="0"/>
                <a:t>=E(k,m</a:t>
              </a:r>
              <a:r>
                <a:rPr lang="en-US" sz="2400" baseline="-25000" dirty="0"/>
                <a:t>i,</a:t>
              </a:r>
              <a:r>
                <a:rPr lang="en-US" sz="3200" b="1" baseline="-25000" dirty="0"/>
                <a:t>1</a:t>
              </a:r>
              <a:r>
                <a:rPr lang="en-US" sz="2400" dirty="0"/>
                <a:t>)</a:t>
              </a:r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7315200" y="2311402"/>
            <a:ext cx="3251200" cy="1209932"/>
            <a:chOff x="5486400" y="1733550"/>
            <a:chExt cx="2438400" cy="907449"/>
          </a:xfrm>
        </p:grpSpPr>
        <p:cxnSp>
          <p:nvCxnSpPr>
            <p:cNvPr id="71" name="Straight Arrow Connector 70"/>
            <p:cNvCxnSpPr/>
            <p:nvPr/>
          </p:nvCxnSpPr>
          <p:spPr>
            <a:xfrm flipH="1">
              <a:off x="5486400" y="212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5486400" y="23040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6289357" y="2202418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5511800" y="1733550"/>
              <a:ext cx="1498055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7315200" y="5503256"/>
            <a:ext cx="3251200" cy="1152122"/>
            <a:chOff x="5486400" y="4127440"/>
            <a:chExt cx="2438400" cy="864091"/>
          </a:xfrm>
        </p:grpSpPr>
        <p:cxnSp>
          <p:nvCxnSpPr>
            <p:cNvPr id="83" name="Straight Arrow Connector 82"/>
            <p:cNvCxnSpPr/>
            <p:nvPr/>
          </p:nvCxnSpPr>
          <p:spPr>
            <a:xfrm flipH="1">
              <a:off x="5486400" y="44884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5486400" y="4666218"/>
              <a:ext cx="24384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6400800" y="4552950"/>
              <a:ext cx="339276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⊥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549900" y="4127440"/>
              <a:ext cx="1498055" cy="3770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CCA query:  </a:t>
              </a:r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400" dirty="0">
                  <a:sym typeface="Symbol" pitchFamily="18" charset="2"/>
                </a:rPr>
                <a:t> </a:t>
              </a:r>
              <a:endParaRPr lang="en-US" sz="2400" b="1" dirty="0"/>
            </a:p>
          </p:txBody>
        </p:sp>
      </p:grpSp>
      <p:sp>
        <p:nvSpPr>
          <p:cNvPr id="94" name="TextBox 93"/>
          <p:cNvSpPr txBox="1"/>
          <p:nvPr/>
        </p:nvSpPr>
        <p:spPr>
          <a:xfrm>
            <a:off x="5588001" y="19050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5" name="TextBox 94"/>
          <p:cNvSpPr txBox="1"/>
          <p:nvPr/>
        </p:nvSpPr>
        <p:spPr>
          <a:xfrm>
            <a:off x="5571068" y="4782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6" name="TextBox 95"/>
          <p:cNvSpPr txBox="1"/>
          <p:nvPr/>
        </p:nvSpPr>
        <p:spPr>
          <a:xfrm>
            <a:off x="8636821" y="3258899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  <p:sp>
        <p:nvSpPr>
          <p:cNvPr id="97" name="TextBox 96"/>
          <p:cNvSpPr txBox="1"/>
          <p:nvPr/>
        </p:nvSpPr>
        <p:spPr>
          <a:xfrm>
            <a:off x="2302934" y="3225800"/>
            <a:ext cx="649537" cy="748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267" dirty="0"/>
              <a:t>≈</a:t>
            </a:r>
            <a:r>
              <a:rPr lang="en-US" sz="4267" baseline="-25000" dirty="0"/>
              <a:t>p</a:t>
            </a:r>
            <a:endParaRPr lang="en-US" sz="4267" dirty="0"/>
          </a:p>
        </p:txBody>
      </p:sp>
    </p:spTree>
    <p:extLst>
      <p:ext uri="{BB962C8B-B14F-4D97-AF65-F5344CB8AC3E}">
        <p14:creationId xmlns:p14="http://schemas.microsoft.com/office/powerpoint/2010/main" val="349456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" grpId="0"/>
      <p:bldP spid="95" grpId="0"/>
      <p:bldP spid="96" grpId="0"/>
      <p:bldP spid="9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58282" y="1690688"/>
            <a:ext cx="10439401" cy="11570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 и </a:t>
            </a:r>
            <a:r>
              <a:rPr lang="en-US" dirty="0"/>
              <a:t>CCA </a:t>
            </a:r>
            <a:r>
              <a:rPr lang="ru-RU" dirty="0"/>
              <a:t>стойкость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739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12.2.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шифр. Если </a:t>
                </a:r>
                <a:r>
                  <a:rPr lang="ru-RU" dirty="0" smtClean="0"/>
                  <a:t>он </a:t>
                </a:r>
                <a:r>
                  <a:rPr lang="en-US" dirty="0"/>
                  <a:t>CCA</a:t>
                </a:r>
                <a:r>
                  <a:rPr lang="ru-RU" dirty="0" smtClean="0"/>
                  <a:t> стойкий </a:t>
                </a:r>
                <a:r>
                  <a:rPr lang="ru-RU" b="1" dirty="0" smtClean="0"/>
                  <a:t>и обеспечивает целостность открытых текстов</a:t>
                </a:r>
                <a:r>
                  <a:rPr lang="ru-RU" dirty="0" smtClean="0"/>
                  <a:t>, </a:t>
                </a:r>
                <a:r>
                  <a:rPr lang="ru-RU" dirty="0"/>
                  <a:t>то </a:t>
                </a:r>
                <a:r>
                  <a:rPr lang="ru-RU" dirty="0" smtClean="0"/>
                  <a:t>он </a:t>
                </a:r>
                <a:r>
                  <a:rPr lang="en-US" dirty="0" smtClean="0"/>
                  <a:t>AE</a:t>
                </a:r>
                <a:r>
                  <a:rPr lang="ru-RU" dirty="0" smtClean="0"/>
                  <a:t> стойкий</a:t>
                </a:r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Т.е. </a:t>
                </a:r>
                <a:r>
                  <a:rPr lang="en-US" dirty="0" smtClean="0"/>
                  <a:t>AE </a:t>
                </a:r>
                <a:r>
                  <a:rPr lang="ru-RU" dirty="0" smtClean="0"/>
                  <a:t>стойкость </a:t>
                </a:r>
                <a:r>
                  <a:rPr lang="en-US" dirty="0" smtClean="0"/>
                  <a:t>&lt;</a:t>
                </a:r>
                <a:r>
                  <a:rPr lang="ru-RU" dirty="0" smtClean="0"/>
                  <a:t>=</a:t>
                </a:r>
                <a:r>
                  <a:rPr lang="en-US" dirty="0" smtClean="0"/>
                  <a:t>&gt; </a:t>
                </a:r>
                <a:r>
                  <a:rPr lang="en-US" dirty="0" smtClean="0"/>
                  <a:t>CPA </a:t>
                </a:r>
                <a:r>
                  <a:rPr lang="en-US" dirty="0" smtClean="0"/>
                  <a:t>+</a:t>
                </a:r>
                <a:r>
                  <a:rPr lang="ru-RU" dirty="0" smtClean="0"/>
                  <a:t> </a:t>
                </a:r>
                <a:r>
                  <a:rPr lang="en-US" dirty="0" smtClean="0"/>
                  <a:t>CI (</a:t>
                </a:r>
                <a:r>
                  <a:rPr lang="ru-RU" dirty="0" smtClean="0"/>
                  <a:t>целостность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CT</a:t>
                </a:r>
                <a:r>
                  <a:rPr lang="en-US" dirty="0" smtClean="0"/>
                  <a:t>) </a:t>
                </a:r>
                <a:r>
                  <a:rPr lang="en-US" dirty="0" smtClean="0"/>
                  <a:t>=&gt;</a:t>
                </a:r>
                <a:r>
                  <a:rPr lang="ru-RU" dirty="0" smtClean="0"/>
                  <a:t> </a:t>
                </a:r>
                <a:r>
                  <a:rPr lang="en-US" dirty="0" smtClean="0"/>
                  <a:t>CCA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</a:t>
                </a:r>
                <a:r>
                  <a:rPr lang="ru-RU" dirty="0"/>
                  <a:t>+ </a:t>
                </a:r>
                <a:r>
                  <a:rPr lang="en-US" dirty="0" smtClean="0"/>
                  <a:t> PI (</a:t>
                </a:r>
                <a:r>
                  <a:rPr lang="ru-RU" dirty="0" smtClean="0"/>
                  <a:t>целостность</a:t>
                </a:r>
                <a:r>
                  <a:rPr lang="en-US" dirty="0" smtClean="0"/>
                  <a:t> </a:t>
                </a:r>
                <a:r>
                  <a:rPr lang="en-US" b="1" dirty="0" smtClean="0"/>
                  <a:t>PT</a:t>
                </a:r>
                <a:r>
                  <a:rPr lang="en-US" dirty="0" smtClean="0"/>
                  <a:t>) </a:t>
                </a:r>
                <a:r>
                  <a:rPr lang="en-US" dirty="0" smtClean="0"/>
                  <a:t>=&gt; AE </a:t>
                </a:r>
                <a:r>
                  <a:rPr lang="ru-RU" dirty="0" smtClean="0"/>
                  <a:t>стойкость</a:t>
                </a:r>
              </a:p>
              <a:p>
                <a:pPr marL="0" indent="0">
                  <a:buNone/>
                </a:pPr>
                <a:r>
                  <a:rPr lang="en-US" dirty="0" smtClean="0"/>
                  <a:t>CCA </a:t>
                </a:r>
                <a:r>
                  <a:rPr lang="ru-RU" dirty="0" smtClean="0"/>
                  <a:t>стойкость =</a:t>
                </a:r>
                <a:r>
                  <a:rPr lang="en-US" dirty="0" smtClean="0"/>
                  <a:t>&gt; CPA </a:t>
                </a:r>
                <a:r>
                  <a:rPr lang="ru-RU" dirty="0" smtClean="0"/>
                  <a:t>стойкость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CI =&gt; PI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7399"/>
              </a:xfrm>
              <a:blipFill>
                <a:blip r:embed="rId2"/>
                <a:stretch>
                  <a:fillRect l="-1043" t="-1913" b="-11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1984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Аутентифицированное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Использует модель </a:t>
            </a:r>
            <a:r>
              <a:rPr lang="en-US" dirty="0" smtClean="0"/>
              <a:t>CPA + CI</a:t>
            </a:r>
            <a:endParaRPr lang="ru-RU" dirty="0" smtClean="0"/>
          </a:p>
          <a:p>
            <a:r>
              <a:rPr lang="ru-RU" dirty="0" smtClean="0"/>
              <a:t>Обеспечивает целостность сообщений и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Обеспечивает конфиденциальность</a:t>
            </a:r>
          </a:p>
          <a:p>
            <a:r>
              <a:rPr lang="ru-RU" dirty="0" smtClean="0"/>
              <a:t>Защита от активных противников</a:t>
            </a:r>
          </a:p>
          <a:p>
            <a:r>
              <a:rPr lang="ru-RU" dirty="0" smtClean="0"/>
              <a:t>В общем случае не защищает от атак повтором (повторная пересылка пакетов)</a:t>
            </a:r>
          </a:p>
          <a:p>
            <a:pPr lvl="1"/>
            <a:r>
              <a:rPr lang="ru-RU" dirty="0" smtClean="0"/>
              <a:t>Можно решить введя специальный формат сообщений, включающих счётчики или идентификаторы</a:t>
            </a:r>
            <a:endParaRPr lang="en-US" dirty="0" smtClean="0"/>
          </a:p>
          <a:p>
            <a:pPr lvl="1"/>
            <a:r>
              <a:rPr lang="ru-RU" dirty="0" smtClean="0"/>
              <a:t>Вообще говоря это задача протоколов, а не конструкций (примитивов)</a:t>
            </a:r>
          </a:p>
          <a:p>
            <a:r>
              <a:rPr lang="ru-RU" dirty="0" smtClean="0"/>
              <a:t>Возможны атаки по побочным каналам (например, атаки по времени)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0489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48" name="Rectangle 32"/>
          <p:cNvSpPr>
            <a:spLocks noChangeArrowheads="1"/>
          </p:cNvSpPr>
          <p:nvPr/>
        </p:nvSpPr>
        <p:spPr bwMode="auto">
          <a:xfrm>
            <a:off x="203200" y="3327400"/>
            <a:ext cx="11988800" cy="15240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10363200" cy="762000"/>
          </a:xfrm>
        </p:spPr>
        <p:txBody>
          <a:bodyPr>
            <a:noAutofit/>
          </a:bodyPr>
          <a:lstStyle/>
          <a:p>
            <a:pPr algn="ctr" eaLnBrk="1" hangingPunct="1"/>
            <a:r>
              <a:rPr lang="en-US" dirty="0" smtClean="0"/>
              <a:t>Combining MAC and ENC</a:t>
            </a:r>
          </a:p>
        </p:txBody>
      </p:sp>
      <p:sp>
        <p:nvSpPr>
          <p:cNvPr id="3379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04800" y="1016000"/>
            <a:ext cx="10905067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67" dirty="0">
                <a:latin typeface="Tahoma"/>
                <a:cs typeface="Tahoma"/>
              </a:rPr>
              <a:t>		Encryption key 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E</a:t>
            </a:r>
            <a:r>
              <a:rPr lang="en-US" sz="2667" dirty="0">
                <a:latin typeface="Tahoma"/>
                <a:cs typeface="Tahoma"/>
              </a:rPr>
              <a:t>.      MAC key = </a:t>
            </a:r>
            <a:r>
              <a:rPr lang="en-US" sz="2667" dirty="0" err="1">
                <a:latin typeface="Tahoma"/>
                <a:cs typeface="Tahoma"/>
              </a:rPr>
              <a:t>k</a:t>
            </a:r>
            <a:r>
              <a:rPr lang="en-US" sz="2667" baseline="-25000" dirty="0" err="1">
                <a:latin typeface="Tahoma"/>
                <a:cs typeface="Tahoma"/>
              </a:rPr>
              <a:t>I</a:t>
            </a:r>
            <a:endParaRPr lang="en-US" sz="2667" baseline="-25000" dirty="0">
              <a:latin typeface="Tahoma"/>
              <a:cs typeface="Tahoma"/>
            </a:endParaRPr>
          </a:p>
          <a:p>
            <a:pPr marL="0" indent="0">
              <a:spcBef>
                <a:spcPct val="90000"/>
              </a:spcBef>
              <a:buNone/>
            </a:pPr>
            <a:r>
              <a:rPr lang="en-US" sz="2667" u="sng" dirty="0"/>
              <a:t>Option 1</a:t>
            </a:r>
            <a:r>
              <a:rPr lang="en-US" sz="2667" dirty="0"/>
              <a:t>:   (SSL)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ct val="60000"/>
              </a:spcBef>
              <a:buNone/>
            </a:pPr>
            <a:r>
              <a:rPr lang="en-US" sz="2667" u="sng" dirty="0"/>
              <a:t>Option 2</a:t>
            </a:r>
            <a:r>
              <a:rPr lang="en-US" sz="2667" dirty="0"/>
              <a:t>:   (</a:t>
            </a:r>
            <a:r>
              <a:rPr lang="en-US" sz="2667" dirty="0" err="1"/>
              <a:t>IPsec</a:t>
            </a:r>
            <a:r>
              <a:rPr lang="en-US" sz="2667" dirty="0"/>
              <a:t>)</a:t>
            </a:r>
          </a:p>
          <a:p>
            <a:pPr marL="615935" indent="-615935"/>
            <a:endParaRPr lang="en-US" sz="2667" dirty="0"/>
          </a:p>
          <a:p>
            <a:pPr marL="0" indent="0">
              <a:buNone/>
            </a:pPr>
            <a:endParaRPr lang="en-US" sz="2667" dirty="0"/>
          </a:p>
          <a:p>
            <a:pPr marL="0" indent="0">
              <a:spcBef>
                <a:spcPts val="4000"/>
              </a:spcBef>
              <a:buNone/>
            </a:pPr>
            <a:r>
              <a:rPr lang="en-US" sz="2667" u="sng" dirty="0"/>
              <a:t>Option 3</a:t>
            </a:r>
            <a:r>
              <a:rPr lang="en-US" sz="2667" dirty="0"/>
              <a:t>:   (SSH)</a:t>
            </a:r>
          </a:p>
        </p:txBody>
      </p:sp>
      <p:sp>
        <p:nvSpPr>
          <p:cNvPr id="33799" name="Rectangle 5"/>
          <p:cNvSpPr>
            <a:spLocks noChangeArrowheads="1"/>
          </p:cNvSpPr>
          <p:nvPr/>
        </p:nvSpPr>
        <p:spPr bwMode="auto">
          <a:xfrm>
            <a:off x="2571751" y="2487613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0" name="AutoShape 6"/>
          <p:cNvSpPr>
            <a:spLocks noChangeArrowheads="1"/>
          </p:cNvSpPr>
          <p:nvPr/>
        </p:nvSpPr>
        <p:spPr bwMode="auto">
          <a:xfrm>
            <a:off x="46037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5314951" y="2487613"/>
            <a:ext cx="1727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7143751" y="24876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03" name="AutoShape 9"/>
          <p:cNvSpPr>
            <a:spLocks noChangeArrowheads="1"/>
          </p:cNvSpPr>
          <p:nvPr/>
        </p:nvSpPr>
        <p:spPr bwMode="auto">
          <a:xfrm>
            <a:off x="8464551" y="2563813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4" name="Rectangle 10" descr="Horizontal brick"/>
          <p:cNvSpPr>
            <a:spLocks noChangeArrowheads="1"/>
          </p:cNvSpPr>
          <p:nvPr/>
        </p:nvSpPr>
        <p:spPr bwMode="auto">
          <a:xfrm>
            <a:off x="9175751" y="2487613"/>
            <a:ext cx="2336800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9483239" y="1905001"/>
            <a:ext cx="180151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</a:t>
            </a:r>
            <a:r>
              <a:rPr kumimoji="1" lang="en-US" sz="2400" dirty="0" err="1"/>
              <a:t>m</a:t>
            </a:r>
            <a:r>
              <a:rPr kumimoji="1" lang="en-US" sz="3200" dirty="0" err="1"/>
              <a:t>ll</a:t>
            </a:r>
            <a:r>
              <a:rPr kumimoji="1" lang="en-US" sz="2400" dirty="0" err="1"/>
              <a:t>tag</a:t>
            </a:r>
            <a:r>
              <a:rPr kumimoji="1" lang="en-US" sz="2400" dirty="0"/>
              <a:t>)</a:t>
            </a:r>
            <a:endParaRPr kumimoji="1" lang="en-US" sz="3733" baseline="-25000" dirty="0"/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7083289" y="1920558"/>
            <a:ext cx="115448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S(</a:t>
            </a:r>
            <a:r>
              <a:rPr lang="en-US" sz="2400" dirty="0" err="1"/>
              <a:t>k</a:t>
            </a:r>
            <a:r>
              <a:rPr kumimoji="1" lang="en-US" sz="2400" baseline="-25000" dirty="0" err="1">
                <a:latin typeface="Comic Sans MS" pitchFamily="66" charset="0"/>
                <a:cs typeface="Arial" pitchFamily="34" charset="0"/>
              </a:rPr>
              <a:t>I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33807" name="Rectangle 13"/>
          <p:cNvSpPr>
            <a:spLocks noChangeArrowheads="1"/>
          </p:cNvSpPr>
          <p:nvPr/>
        </p:nvSpPr>
        <p:spPr bwMode="auto">
          <a:xfrm>
            <a:off x="2571751" y="41656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08" name="AutoShape 14"/>
          <p:cNvSpPr>
            <a:spLocks noChangeArrowheads="1"/>
          </p:cNvSpPr>
          <p:nvPr/>
        </p:nvSpPr>
        <p:spPr bwMode="auto">
          <a:xfrm>
            <a:off x="46037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09" name="AutoShape 15"/>
          <p:cNvSpPr>
            <a:spLocks noChangeArrowheads="1"/>
          </p:cNvSpPr>
          <p:nvPr/>
        </p:nvSpPr>
        <p:spPr bwMode="auto">
          <a:xfrm>
            <a:off x="7550151" y="42418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0" name="Rectangle 16" descr="Horizontal brick"/>
          <p:cNvSpPr>
            <a:spLocks noChangeArrowheads="1"/>
          </p:cNvSpPr>
          <p:nvPr/>
        </p:nvSpPr>
        <p:spPr bwMode="auto">
          <a:xfrm>
            <a:off x="5317069" y="41656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1" name="Text Box 17"/>
          <p:cNvSpPr txBox="1">
            <a:spLocks noChangeArrowheads="1"/>
          </p:cNvSpPr>
          <p:nvPr/>
        </p:nvSpPr>
        <p:spPr bwMode="auto">
          <a:xfrm>
            <a:off x="5755572" y="3647758"/>
            <a:ext cx="11528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, m)</a:t>
            </a:r>
            <a:endParaRPr kumimoji="1" lang="en-US" sz="3733" baseline="-25000" dirty="0"/>
          </a:p>
        </p:txBody>
      </p:sp>
      <p:sp>
        <p:nvSpPr>
          <p:cNvPr id="60434" name="Rectangle 18"/>
          <p:cNvSpPr>
            <a:spLocks noChangeArrowheads="1"/>
          </p:cNvSpPr>
          <p:nvPr/>
        </p:nvSpPr>
        <p:spPr bwMode="auto">
          <a:xfrm flipH="1">
            <a:off x="10293351" y="41513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13" name="Text Box 19"/>
          <p:cNvSpPr txBox="1">
            <a:spLocks noChangeArrowheads="1"/>
          </p:cNvSpPr>
          <p:nvPr/>
        </p:nvSpPr>
        <p:spPr bwMode="auto">
          <a:xfrm flipH="1">
            <a:off x="10214659" y="3580025"/>
            <a:ext cx="11881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c)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14" name="Rectangle 20" descr="Horizontal brick"/>
          <p:cNvSpPr>
            <a:spLocks noChangeArrowheads="1"/>
          </p:cNvSpPr>
          <p:nvPr/>
        </p:nvSpPr>
        <p:spPr bwMode="auto">
          <a:xfrm>
            <a:off x="8362951" y="41529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5" name="Rectangle 21"/>
          <p:cNvSpPr>
            <a:spLocks noChangeArrowheads="1"/>
          </p:cNvSpPr>
          <p:nvPr/>
        </p:nvSpPr>
        <p:spPr bwMode="auto">
          <a:xfrm>
            <a:off x="2571751" y="5994400"/>
            <a:ext cx="19304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sz="2400" dirty="0" err="1">
                <a:latin typeface="Tahoma" pitchFamily="34" charset="0"/>
              </a:rPr>
              <a:t>msg</a:t>
            </a:r>
            <a:r>
              <a:rPr lang="en-US" sz="2400" dirty="0">
                <a:latin typeface="Tahoma" pitchFamily="34" charset="0"/>
              </a:rPr>
              <a:t>  m</a:t>
            </a:r>
          </a:p>
        </p:txBody>
      </p:sp>
      <p:sp>
        <p:nvSpPr>
          <p:cNvPr id="33816" name="AutoShape 22"/>
          <p:cNvSpPr>
            <a:spLocks noChangeArrowheads="1"/>
          </p:cNvSpPr>
          <p:nvPr/>
        </p:nvSpPr>
        <p:spPr bwMode="auto">
          <a:xfrm>
            <a:off x="46037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7" name="AutoShape 23"/>
          <p:cNvSpPr>
            <a:spLocks noChangeArrowheads="1"/>
          </p:cNvSpPr>
          <p:nvPr/>
        </p:nvSpPr>
        <p:spPr bwMode="auto">
          <a:xfrm>
            <a:off x="7550151" y="6070600"/>
            <a:ext cx="406400" cy="228600"/>
          </a:xfrm>
          <a:prstGeom prst="rightArrow">
            <a:avLst>
              <a:gd name="adj1" fmla="val 50000"/>
              <a:gd name="adj2" fmla="val 3333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8" name="Rectangle 24" descr="Horizontal brick"/>
          <p:cNvSpPr>
            <a:spLocks noChangeArrowheads="1"/>
          </p:cNvSpPr>
          <p:nvPr/>
        </p:nvSpPr>
        <p:spPr bwMode="auto">
          <a:xfrm>
            <a:off x="5317069" y="5994400"/>
            <a:ext cx="1826684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33819" name="Text Box 25"/>
          <p:cNvSpPr txBox="1">
            <a:spLocks noChangeArrowheads="1"/>
          </p:cNvSpPr>
          <p:nvPr/>
        </p:nvSpPr>
        <p:spPr bwMode="auto">
          <a:xfrm>
            <a:off x="5595049" y="5469468"/>
            <a:ext cx="12218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/>
              <a:t>E(</a:t>
            </a:r>
            <a:r>
              <a:rPr lang="en-US" sz="2400" dirty="0" err="1"/>
              <a:t>k</a:t>
            </a:r>
            <a:r>
              <a:rPr kumimoji="1" lang="en-US" sz="2400" baseline="-25000" dirty="0" err="1"/>
              <a:t>E</a:t>
            </a:r>
            <a:r>
              <a:rPr kumimoji="1" lang="en-US" sz="2400" dirty="0"/>
              <a:t> , m)</a:t>
            </a:r>
            <a:endParaRPr kumimoji="1" lang="en-US" sz="3733" baseline="-25000" dirty="0"/>
          </a:p>
        </p:txBody>
      </p:sp>
      <p:sp>
        <p:nvSpPr>
          <p:cNvPr id="60442" name="Rectangle 26"/>
          <p:cNvSpPr>
            <a:spLocks noChangeArrowheads="1"/>
          </p:cNvSpPr>
          <p:nvPr/>
        </p:nvSpPr>
        <p:spPr bwMode="auto">
          <a:xfrm flipH="1">
            <a:off x="10293351" y="5980113"/>
            <a:ext cx="1117600" cy="381000"/>
          </a:xfrm>
          <a:prstGeom prst="rect">
            <a:avLst/>
          </a:prstGeom>
          <a:solidFill>
            <a:srgbClr val="FAC090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spcBef>
                <a:spcPct val="50000"/>
              </a:spcBef>
              <a:defRPr/>
            </a:pPr>
            <a:r>
              <a:rPr lang="en-US" sz="2667" dirty="0">
                <a:latin typeface="Tahoma" pitchFamily="34" charset="0"/>
              </a:rPr>
              <a:t>tag</a:t>
            </a:r>
          </a:p>
        </p:txBody>
      </p:sp>
      <p:sp>
        <p:nvSpPr>
          <p:cNvPr id="33821" name="Text Box 27"/>
          <p:cNvSpPr txBox="1">
            <a:spLocks noChangeArrowheads="1"/>
          </p:cNvSpPr>
          <p:nvPr/>
        </p:nvSpPr>
        <p:spPr bwMode="auto">
          <a:xfrm flipH="1">
            <a:off x="10157678" y="5410201"/>
            <a:ext cx="12682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latin typeface="Tahoma" pitchFamily="34" charset="0"/>
              </a:rPr>
              <a:t>S(</a:t>
            </a:r>
            <a:r>
              <a:rPr lang="en-US" sz="2400" dirty="0" err="1">
                <a:latin typeface="Tahoma" pitchFamily="34" charset="0"/>
              </a:rPr>
              <a:t>k</a:t>
            </a:r>
            <a:r>
              <a:rPr kumimoji="1" lang="en-US" sz="2400" baseline="-25000" dirty="0" err="1">
                <a:latin typeface="Comic Sans MS" pitchFamily="66" charset="0"/>
              </a:rPr>
              <a:t>I</a:t>
            </a:r>
            <a:r>
              <a:rPr kumimoji="1" lang="en-US" sz="2400" dirty="0">
                <a:latin typeface="Comic Sans MS" pitchFamily="66" charset="0"/>
              </a:rPr>
              <a:t>, m)</a:t>
            </a:r>
            <a:endParaRPr kumimoji="1" lang="en-US" sz="3733" baseline="-25000" dirty="0">
              <a:latin typeface="Comic Sans MS" pitchFamily="66" charset="0"/>
            </a:endParaRPr>
          </a:p>
        </p:txBody>
      </p:sp>
      <p:sp>
        <p:nvSpPr>
          <p:cNvPr id="33822" name="Rectangle 28" descr="Horizontal brick"/>
          <p:cNvSpPr>
            <a:spLocks noChangeArrowheads="1"/>
          </p:cNvSpPr>
          <p:nvPr/>
        </p:nvSpPr>
        <p:spPr bwMode="auto">
          <a:xfrm>
            <a:off x="8362951" y="5981700"/>
            <a:ext cx="1826683" cy="381000"/>
          </a:xfrm>
          <a:prstGeom prst="rect">
            <a:avLst/>
          </a:prstGeom>
          <a:pattFill prst="horzBrick">
            <a:fgClr>
              <a:schemeClr val="accent1"/>
            </a:fgClr>
            <a:bgClr>
              <a:schemeClr val="bg1"/>
            </a:bgClr>
          </a:patt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sz="2400"/>
          </a:p>
        </p:txBody>
      </p:sp>
      <p:sp>
        <p:nvSpPr>
          <p:cNvPr id="2" name="TextBox 1"/>
          <p:cNvSpPr txBox="1"/>
          <p:nvPr/>
        </p:nvSpPr>
        <p:spPr>
          <a:xfrm>
            <a:off x="609600" y="3845004"/>
            <a:ext cx="138352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8000"/>
                </a:solidFill>
              </a:rPr>
              <a:t>always</a:t>
            </a:r>
            <a:br>
              <a:rPr lang="en-US" sz="3200" b="1" dirty="0">
                <a:solidFill>
                  <a:srgbClr val="008000"/>
                </a:solidFill>
              </a:rPr>
            </a:br>
            <a:r>
              <a:rPr lang="en-US" sz="3200" b="1" dirty="0">
                <a:solidFill>
                  <a:srgbClr val="008000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3807753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48" grpId="0" animBg="1"/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MAC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190884"/>
            <a:ext cx="10101446" cy="145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49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10022"/>
            <a:ext cx="10439401" cy="12989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Encrypt-then-MAC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12.3.</a:t>
                </a:r>
                <a:r>
                  <a:rPr lang="ru-RU" dirty="0"/>
                  <a:t> Конструкция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</m:oMath>
                </a14:m>
                <a:r>
                  <a:rPr lang="ru-RU" dirty="0"/>
                  <a:t> - </a:t>
                </a:r>
                <a:r>
                  <a:rPr lang="en-US" dirty="0"/>
                  <a:t>AE </a:t>
                </a:r>
                <a:r>
                  <a:rPr lang="ru-RU" dirty="0"/>
                  <a:t>стойкая,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𝐶𝐼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𝑚𝑎𝑐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𝑐𝑝𝑎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𝐸𝑡𝑀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𝑐𝑝𝑎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</a:t>
                </a:r>
                <a14:m>
                  <m:oMath xmlns:m="http://schemas.openxmlformats.org/officeDocument/2006/math">
                    <m:r>
                      <a:rPr lang="ru-RU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ез доказательства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r>
                  <a:rPr lang="ru-RU" dirty="0" smtClean="0"/>
                  <a:t>Необходимо использование </a:t>
                </a:r>
                <a:r>
                  <a:rPr lang="ru-RU" b="1" dirty="0" smtClean="0"/>
                  <a:t>различных, независимых ключей</a:t>
                </a:r>
                <a:r>
                  <a:rPr lang="ru-RU" dirty="0" smtClean="0"/>
                  <a:t> для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шифрования (использование одинаковых ключей может вести к реальным атакам, например при использовании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шифрования и </a:t>
                </a:r>
                <a:r>
                  <a:rPr lang="en-US" dirty="0" smtClean="0"/>
                  <a:t>CBC MAC)</a:t>
                </a:r>
                <a:endParaRPr lang="ru-RU" dirty="0" smtClean="0"/>
              </a:p>
              <a:p>
                <a:r>
                  <a:rPr lang="en-US" dirty="0" smtClean="0"/>
                  <a:t>MAC </a:t>
                </a:r>
                <a:r>
                  <a:rPr lang="ru-RU" dirty="0" smtClean="0"/>
                  <a:t>должны вычисляться для </a:t>
                </a:r>
                <a:r>
                  <a:rPr lang="ru-RU" b="1" dirty="0" smtClean="0"/>
                  <a:t>всего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шифртекста</a:t>
                </a:r>
                <a:r>
                  <a:rPr lang="ru-RU" dirty="0" smtClean="0"/>
                  <a:t> (</a:t>
                </a:r>
                <a:r>
                  <a:rPr lang="ru-RU" b="1" dirty="0" smtClean="0"/>
                  <a:t>включая</a:t>
                </a:r>
                <a:r>
                  <a:rPr lang="ru-RU" dirty="0" smtClean="0"/>
                  <a:t> </a:t>
                </a:r>
                <a:r>
                  <a:rPr lang="en-US" dirty="0" smtClean="0"/>
                  <a:t>IV)</a:t>
                </a:r>
                <a:endParaRPr lang="en-US" dirty="0"/>
              </a:p>
              <a:p>
                <a:r>
                  <a:rPr lang="ru-RU" dirty="0" smtClean="0"/>
                  <a:t>Проверка целостности осуществляется </a:t>
                </a:r>
                <a:r>
                  <a:rPr lang="ru-RU" b="1" dirty="0" smtClean="0"/>
                  <a:t>строго до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расшифрования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159" b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1285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MAC-then-encrypt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=0: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return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⊥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else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55145"/>
            <a:ext cx="10222666" cy="1332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07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Криптографическая защита информации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Аутентифицированное шифрование</a:t>
            </a:r>
          </a:p>
          <a:p>
            <a:r>
              <a:rPr lang="ru-RU" dirty="0" smtClean="0"/>
              <a:t>Шифрование с защитой от подделки </a:t>
            </a:r>
            <a:r>
              <a:rPr lang="ru-RU" dirty="0" err="1" smtClean="0"/>
              <a:t>шифртекстов</a:t>
            </a:r>
            <a:r>
              <a:rPr lang="ru-RU" dirty="0" smtClean="0"/>
              <a:t> (т.е. обеспечение аутентичности и конфиденциальности)</a:t>
            </a:r>
          </a:p>
          <a:p>
            <a:r>
              <a:rPr lang="ru-RU" dirty="0" smtClean="0"/>
              <a:t>Защита от активных и пассивных противников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3281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MAC-then-encrypt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r>
              <a:rPr lang="ru-RU" b="1" dirty="0" smtClean="0"/>
              <a:t>Не </a:t>
            </a:r>
            <a:r>
              <a:rPr lang="ru-RU" b="1" dirty="0"/>
              <a:t>является </a:t>
            </a:r>
            <a:r>
              <a:rPr lang="en-US" b="1" dirty="0"/>
              <a:t>AE </a:t>
            </a:r>
            <a:r>
              <a:rPr lang="ru-RU" b="1" dirty="0"/>
              <a:t>стойким</a:t>
            </a:r>
            <a:r>
              <a:rPr lang="en-US" b="1" dirty="0"/>
              <a:t> </a:t>
            </a:r>
            <a:r>
              <a:rPr lang="ru-RU" b="1" dirty="0"/>
              <a:t>в общем случае</a:t>
            </a:r>
            <a:r>
              <a:rPr lang="ru-RU" dirty="0"/>
              <a:t>, возможны атаки (сл. Лекция </a:t>
            </a:r>
            <a:r>
              <a:rPr lang="en-US" dirty="0"/>
              <a:t>padding oracle</a:t>
            </a:r>
            <a:r>
              <a:rPr lang="ru-RU" dirty="0"/>
              <a:t>) </a:t>
            </a:r>
          </a:p>
          <a:p>
            <a:r>
              <a:rPr lang="ru-RU" dirty="0"/>
              <a:t>Является </a:t>
            </a:r>
            <a:r>
              <a:rPr lang="en-US" dirty="0" smtClean="0"/>
              <a:t>AE </a:t>
            </a:r>
            <a:r>
              <a:rPr lang="ru-RU" dirty="0" smtClean="0"/>
              <a:t>стойким </a:t>
            </a:r>
            <a:r>
              <a:rPr lang="ru-RU" dirty="0"/>
              <a:t>для </a:t>
            </a:r>
            <a:r>
              <a:rPr lang="ru-RU" b="1" dirty="0"/>
              <a:t>некоторых </a:t>
            </a:r>
            <a:r>
              <a:rPr lang="en-US" b="1" dirty="0"/>
              <a:t>CPA </a:t>
            </a:r>
            <a:r>
              <a:rPr lang="ru-RU" b="1" dirty="0"/>
              <a:t>стойких шифров </a:t>
            </a:r>
            <a:r>
              <a:rPr lang="ru-RU" dirty="0"/>
              <a:t>(</a:t>
            </a:r>
            <a:r>
              <a:rPr lang="ru-RU" dirty="0" err="1"/>
              <a:t>рандомизированный</a:t>
            </a:r>
            <a:r>
              <a:rPr lang="ru-RU" dirty="0"/>
              <a:t> </a:t>
            </a:r>
            <a:r>
              <a:rPr lang="en-US" dirty="0"/>
              <a:t>CTR, CBC</a:t>
            </a:r>
            <a:r>
              <a:rPr lang="ru-RU" dirty="0"/>
              <a:t> без дополнения сообщений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Проверка аутентичности происходит после </a:t>
            </a:r>
            <a:r>
              <a:rPr lang="ru-RU" dirty="0" err="1" smtClean="0"/>
              <a:t>расширования</a:t>
            </a:r>
            <a:r>
              <a:rPr lang="ru-RU" dirty="0" smtClean="0"/>
              <a:t> (что и ведёт к ряду атак, в том числе по времени)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25731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Encrypt-and-MAC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MAC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ru-RU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𝐸𝑡𝑀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𝐸𝑡𝑚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𝐸𝑡𝑀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if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=0: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return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⊥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else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970" y="4096795"/>
            <a:ext cx="9199101" cy="126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917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Encrypt-and-MAC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Необходимо использование </a:t>
            </a:r>
            <a:r>
              <a:rPr lang="ru-RU" b="1" dirty="0"/>
              <a:t>различных, независимых ключей</a:t>
            </a:r>
            <a:r>
              <a:rPr lang="ru-RU" dirty="0"/>
              <a:t> для </a:t>
            </a:r>
            <a:r>
              <a:rPr lang="en-US" dirty="0"/>
              <a:t>MAC </a:t>
            </a:r>
            <a:r>
              <a:rPr lang="ru-RU" dirty="0"/>
              <a:t>и </a:t>
            </a:r>
            <a:r>
              <a:rPr lang="ru-RU" dirty="0" smtClean="0"/>
              <a:t>шифрования</a:t>
            </a:r>
          </a:p>
          <a:p>
            <a:endParaRPr lang="ru-RU" dirty="0" smtClean="0"/>
          </a:p>
          <a:p>
            <a:r>
              <a:rPr lang="ru-RU" dirty="0"/>
              <a:t>Не является </a:t>
            </a:r>
            <a:r>
              <a:rPr lang="en-US" dirty="0"/>
              <a:t>AE </a:t>
            </a:r>
            <a:r>
              <a:rPr lang="ru-RU" dirty="0"/>
              <a:t>стойким</a:t>
            </a:r>
            <a:r>
              <a:rPr lang="en-US" dirty="0"/>
              <a:t> </a:t>
            </a:r>
            <a:r>
              <a:rPr lang="ru-RU" dirty="0"/>
              <a:t>в общем </a:t>
            </a:r>
            <a:r>
              <a:rPr lang="ru-RU" dirty="0" smtClean="0"/>
              <a:t>случае</a:t>
            </a:r>
          </a:p>
          <a:p>
            <a:endParaRPr lang="ru-RU" dirty="0"/>
          </a:p>
          <a:p>
            <a:r>
              <a:rPr lang="ru-RU" dirty="0" smtClean="0"/>
              <a:t>Вообще говоря, из </a:t>
            </a:r>
            <a:r>
              <a:rPr lang="en-US" dirty="0" smtClean="0"/>
              <a:t>MAC </a:t>
            </a:r>
            <a:r>
              <a:rPr lang="ru-RU" dirty="0" smtClean="0"/>
              <a:t>можно восстановить часть сообщения (на стойкий </a:t>
            </a:r>
            <a:r>
              <a:rPr lang="en-US" dirty="0" smtClean="0"/>
              <a:t>MAC </a:t>
            </a:r>
            <a:r>
              <a:rPr lang="ru-RU" dirty="0" smtClean="0"/>
              <a:t>не накладывается требования не раскрывать биты сообщения)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0236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Режимы аутентифицированного шифрования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Можем ли мы построить режимы, при которых будет обеспечивать </a:t>
            </a:r>
            <a:r>
              <a:rPr lang="en-US" dirty="0" smtClean="0"/>
              <a:t>AE </a:t>
            </a:r>
            <a:r>
              <a:rPr lang="ru-RU" dirty="0" smtClean="0"/>
              <a:t>стойкость изначально?</a:t>
            </a:r>
          </a:p>
          <a:p>
            <a:pPr marL="0" indent="0">
              <a:buNone/>
            </a:pPr>
            <a:r>
              <a:rPr lang="ru-RU" dirty="0" smtClean="0"/>
              <a:t>Можем –</a:t>
            </a:r>
            <a:r>
              <a:rPr lang="en-US" dirty="0" smtClean="0"/>
              <a:t>GCM, CCM, EAX, OCB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ru-RU" dirty="0" smtClean="0"/>
              <a:t>Описанные режимы являются не только </a:t>
            </a:r>
            <a:r>
              <a:rPr lang="en-US" dirty="0" smtClean="0"/>
              <a:t>AE </a:t>
            </a:r>
            <a:r>
              <a:rPr lang="ru-RU" dirty="0" smtClean="0"/>
              <a:t>шифрованием, но и </a:t>
            </a:r>
            <a:r>
              <a:rPr lang="en-US" dirty="0" smtClean="0"/>
              <a:t>AEAD</a:t>
            </a:r>
            <a:r>
              <a:rPr lang="ru-RU" dirty="0" smtClean="0"/>
              <a:t> </a:t>
            </a:r>
            <a:r>
              <a:rPr lang="en-US" dirty="0" smtClean="0"/>
              <a:t>(</a:t>
            </a:r>
            <a:r>
              <a:rPr lang="en-US" b="1" dirty="0" smtClean="0"/>
              <a:t>authenticated </a:t>
            </a:r>
            <a:r>
              <a:rPr lang="en-US" b="1" dirty="0"/>
              <a:t>encryption with associated </a:t>
            </a:r>
            <a:r>
              <a:rPr lang="en-US" b="1" dirty="0" smtClean="0"/>
              <a:t>data)</a:t>
            </a:r>
            <a:r>
              <a:rPr lang="ru-RU" dirty="0" smtClean="0"/>
              <a:t>, когда часть данных шифруется и аутентифицируется, а часть только аутентифицируется (</a:t>
            </a:r>
            <a:r>
              <a:rPr lang="en-US" b="1" dirty="0"/>
              <a:t>associated </a:t>
            </a:r>
            <a:r>
              <a:rPr lang="en-US" b="1" dirty="0" smtClean="0"/>
              <a:t>data</a:t>
            </a:r>
            <a:r>
              <a:rPr lang="ru-RU" b="1" dirty="0" smtClean="0"/>
              <a:t>)</a:t>
            </a:r>
            <a:r>
              <a:rPr lang="ru-RU" dirty="0" smtClean="0"/>
              <a:t>. Все режимы </a:t>
            </a:r>
            <a:r>
              <a:rPr lang="ru-RU" dirty="0"/>
              <a:t>используют </a:t>
            </a:r>
            <a:r>
              <a:rPr lang="en-US" dirty="0"/>
              <a:t>nonce</a:t>
            </a:r>
            <a:r>
              <a:rPr lang="ru-RU" dirty="0"/>
              <a:t>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222" y="5161079"/>
            <a:ext cx="5864684" cy="139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66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3"/>
          <p:cNvSpPr>
            <a:spLocks noGrp="1" noChangeArrowheads="1"/>
          </p:cNvSpPr>
          <p:nvPr>
            <p:ph type="title"/>
          </p:nvPr>
        </p:nvSpPr>
        <p:spPr>
          <a:xfrm>
            <a:off x="812800" y="152400"/>
            <a:ext cx="10972800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/>
              <a:t>OCB</a:t>
            </a:r>
          </a:p>
        </p:txBody>
      </p:sp>
      <p:sp>
        <p:nvSpPr>
          <p:cNvPr id="34821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609600" y="1320800"/>
            <a:ext cx="1097280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1" hangingPunct="1">
              <a:spcBef>
                <a:spcPct val="20000"/>
              </a:spcBef>
            </a:pPr>
            <a:r>
              <a:rPr lang="en-US" sz="2667" dirty="0" smtClean="0">
                <a:latin typeface="Arial" charset="0"/>
              </a:rPr>
              <a:t>One </a:t>
            </a:r>
            <a:r>
              <a:rPr lang="en-US" sz="2667" dirty="0">
                <a:latin typeface="Arial" charset="0"/>
              </a:rPr>
              <a:t>E() op. per block. </a:t>
            </a:r>
          </a:p>
        </p:txBody>
      </p:sp>
      <p:sp>
        <p:nvSpPr>
          <p:cNvPr id="34822" name="Rectangle 5"/>
          <p:cNvSpPr>
            <a:spLocks noChangeArrowheads="1"/>
          </p:cNvSpPr>
          <p:nvPr/>
        </p:nvSpPr>
        <p:spPr bwMode="auto">
          <a:xfrm>
            <a:off x="8657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m[0]</a:t>
            </a:r>
          </a:p>
        </p:txBody>
      </p:sp>
      <p:sp>
        <p:nvSpPr>
          <p:cNvPr id="34823" name="Rectangle 6"/>
          <p:cNvSpPr>
            <a:spLocks noChangeArrowheads="1"/>
          </p:cNvSpPr>
          <p:nvPr/>
        </p:nvSpPr>
        <p:spPr bwMode="auto">
          <a:xfrm>
            <a:off x="2897717" y="2335212"/>
            <a:ext cx="22352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m[1]</a:t>
            </a:r>
          </a:p>
        </p:txBody>
      </p:sp>
      <p:sp>
        <p:nvSpPr>
          <p:cNvPr id="34824" name="Rectangle 7"/>
          <p:cNvSpPr>
            <a:spLocks noChangeArrowheads="1"/>
          </p:cNvSpPr>
          <p:nvPr/>
        </p:nvSpPr>
        <p:spPr bwMode="auto">
          <a:xfrm>
            <a:off x="5132917" y="2335212"/>
            <a:ext cx="21336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m[2]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7266517" y="2335212"/>
            <a:ext cx="2032000" cy="381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m[3]</a:t>
            </a:r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1524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7" name="Text Box 10"/>
          <p:cNvSpPr txBox="1">
            <a:spLocks noChangeArrowheads="1"/>
          </p:cNvSpPr>
          <p:nvPr/>
        </p:nvSpPr>
        <p:spPr bwMode="auto">
          <a:xfrm>
            <a:off x="80793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3812119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29" name="Line 12"/>
          <p:cNvSpPr>
            <a:spLocks noChangeShapeType="1"/>
          </p:cNvSpPr>
          <p:nvPr/>
        </p:nvSpPr>
        <p:spPr bwMode="auto">
          <a:xfrm>
            <a:off x="1839384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0" name="Line 13"/>
          <p:cNvSpPr>
            <a:spLocks noChangeShapeType="1"/>
          </p:cNvSpPr>
          <p:nvPr/>
        </p:nvSpPr>
        <p:spPr bwMode="auto">
          <a:xfrm>
            <a:off x="4116917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1" name="Line 14"/>
          <p:cNvSpPr>
            <a:spLocks noChangeShapeType="1"/>
          </p:cNvSpPr>
          <p:nvPr/>
        </p:nvSpPr>
        <p:spPr bwMode="auto">
          <a:xfrm>
            <a:off x="838411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2" name="Text Box 15"/>
          <p:cNvSpPr txBox="1">
            <a:spLocks noChangeArrowheads="1"/>
          </p:cNvSpPr>
          <p:nvPr/>
        </p:nvSpPr>
        <p:spPr bwMode="auto">
          <a:xfrm>
            <a:off x="6096001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33" name="Line 16"/>
          <p:cNvSpPr>
            <a:spLocks noChangeShapeType="1"/>
          </p:cNvSpPr>
          <p:nvPr/>
        </p:nvSpPr>
        <p:spPr bwMode="auto">
          <a:xfrm>
            <a:off x="6400800" y="27495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4" name="Rectangle 17"/>
          <p:cNvSpPr>
            <a:spLocks noChangeArrowheads="1"/>
          </p:cNvSpPr>
          <p:nvPr/>
        </p:nvSpPr>
        <p:spPr bwMode="auto">
          <a:xfrm>
            <a:off x="13102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5" name="Rectangle 18"/>
          <p:cNvSpPr>
            <a:spLocks noChangeArrowheads="1"/>
          </p:cNvSpPr>
          <p:nvPr/>
        </p:nvSpPr>
        <p:spPr bwMode="auto">
          <a:xfrm>
            <a:off x="35454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6" name="Rectangle 19"/>
          <p:cNvSpPr>
            <a:spLocks noChangeArrowheads="1"/>
          </p:cNvSpPr>
          <p:nvPr/>
        </p:nvSpPr>
        <p:spPr bwMode="auto">
          <a:xfrm>
            <a:off x="7812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37" name="Line 20"/>
          <p:cNvSpPr>
            <a:spLocks noChangeShapeType="1"/>
          </p:cNvSpPr>
          <p:nvPr/>
        </p:nvSpPr>
        <p:spPr bwMode="auto">
          <a:xfrm>
            <a:off x="41550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8" name="Line 21"/>
          <p:cNvSpPr>
            <a:spLocks noChangeShapeType="1"/>
          </p:cNvSpPr>
          <p:nvPr/>
        </p:nvSpPr>
        <p:spPr bwMode="auto">
          <a:xfrm>
            <a:off x="8422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39" name="Line 22"/>
          <p:cNvSpPr>
            <a:spLocks noChangeShapeType="1"/>
          </p:cNvSpPr>
          <p:nvPr/>
        </p:nvSpPr>
        <p:spPr bwMode="auto">
          <a:xfrm>
            <a:off x="181821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40" name="Rectangle 23"/>
          <p:cNvSpPr>
            <a:spLocks noChangeArrowheads="1"/>
          </p:cNvSpPr>
          <p:nvPr/>
        </p:nvSpPr>
        <p:spPr bwMode="auto">
          <a:xfrm>
            <a:off x="578061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41" name="Line 24"/>
          <p:cNvSpPr>
            <a:spLocks noChangeShapeType="1"/>
          </p:cNvSpPr>
          <p:nvPr/>
        </p:nvSpPr>
        <p:spPr bwMode="auto">
          <a:xfrm>
            <a:off x="6438900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42" name="Group 25"/>
          <p:cNvGrpSpPr>
            <a:grpSpLocks/>
          </p:cNvGrpSpPr>
          <p:nvPr/>
        </p:nvGrpSpPr>
        <p:grpSpPr bwMode="auto">
          <a:xfrm>
            <a:off x="-50799" y="2944816"/>
            <a:ext cx="1670051" cy="461964"/>
            <a:chOff x="411" y="1777"/>
            <a:chExt cx="789" cy="291"/>
          </a:xfrm>
        </p:grpSpPr>
        <p:sp>
          <p:nvSpPr>
            <p:cNvPr id="34895" name="Line 2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6" name="Text Box 27"/>
            <p:cNvSpPr txBox="1">
              <a:spLocks noChangeArrowheads="1"/>
            </p:cNvSpPr>
            <p:nvPr/>
          </p:nvSpPr>
          <p:spPr bwMode="auto">
            <a:xfrm>
              <a:off x="411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43" name="Group 28"/>
          <p:cNvGrpSpPr>
            <a:grpSpLocks/>
          </p:cNvGrpSpPr>
          <p:nvPr/>
        </p:nvGrpSpPr>
        <p:grpSpPr bwMode="auto">
          <a:xfrm>
            <a:off x="2254253" y="2944816"/>
            <a:ext cx="1619249" cy="461964"/>
            <a:chOff x="435" y="1777"/>
            <a:chExt cx="765" cy="291"/>
          </a:xfrm>
        </p:grpSpPr>
        <p:sp>
          <p:nvSpPr>
            <p:cNvPr id="34893" name="Line 2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4" name="Text Box 30"/>
            <p:cNvSpPr txBox="1">
              <a:spLocks noChangeArrowheads="1"/>
            </p:cNvSpPr>
            <p:nvPr/>
          </p:nvSpPr>
          <p:spPr bwMode="auto">
            <a:xfrm>
              <a:off x="435" y="1777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44" name="Group 31"/>
          <p:cNvGrpSpPr>
            <a:grpSpLocks/>
          </p:cNvGrpSpPr>
          <p:nvPr/>
        </p:nvGrpSpPr>
        <p:grpSpPr bwMode="auto">
          <a:xfrm>
            <a:off x="4591053" y="2944816"/>
            <a:ext cx="1619249" cy="461964"/>
            <a:chOff x="435" y="1783"/>
            <a:chExt cx="765" cy="291"/>
          </a:xfrm>
        </p:grpSpPr>
        <p:sp>
          <p:nvSpPr>
            <p:cNvPr id="34891" name="Line 32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2" name="Text Box 33"/>
            <p:cNvSpPr txBox="1">
              <a:spLocks noChangeArrowheads="1"/>
            </p:cNvSpPr>
            <p:nvPr/>
          </p:nvSpPr>
          <p:spPr bwMode="auto">
            <a:xfrm>
              <a:off x="435" y="1783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45" name="Group 34"/>
          <p:cNvGrpSpPr>
            <a:grpSpLocks/>
          </p:cNvGrpSpPr>
          <p:nvPr/>
        </p:nvGrpSpPr>
        <p:grpSpPr bwMode="auto">
          <a:xfrm>
            <a:off x="6642101" y="2944818"/>
            <a:ext cx="1587501" cy="461962"/>
            <a:chOff x="450" y="1768"/>
            <a:chExt cx="750" cy="291"/>
          </a:xfrm>
        </p:grpSpPr>
        <p:sp>
          <p:nvSpPr>
            <p:cNvPr id="34889" name="Line 3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90" name="Text Box 36"/>
            <p:cNvSpPr txBox="1">
              <a:spLocks noChangeArrowheads="1"/>
            </p:cNvSpPr>
            <p:nvPr/>
          </p:nvSpPr>
          <p:spPr bwMode="auto">
            <a:xfrm>
              <a:off x="450" y="176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46" name="Text Box 37"/>
          <p:cNvSpPr txBox="1">
            <a:spLocks noChangeArrowheads="1"/>
          </p:cNvSpPr>
          <p:nvPr/>
        </p:nvSpPr>
        <p:spPr bwMode="auto">
          <a:xfrm>
            <a:off x="1528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7" name="Text Box 38"/>
          <p:cNvSpPr txBox="1">
            <a:spLocks noChangeArrowheads="1"/>
          </p:cNvSpPr>
          <p:nvPr/>
        </p:nvSpPr>
        <p:spPr bwMode="auto">
          <a:xfrm>
            <a:off x="80835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8" name="Text Box 39"/>
          <p:cNvSpPr txBox="1">
            <a:spLocks noChangeArrowheads="1"/>
          </p:cNvSpPr>
          <p:nvPr/>
        </p:nvSpPr>
        <p:spPr bwMode="auto">
          <a:xfrm>
            <a:off x="38163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49" name="Line 40"/>
          <p:cNvSpPr>
            <a:spLocks noChangeShapeType="1"/>
          </p:cNvSpPr>
          <p:nvPr/>
        </p:nvSpPr>
        <p:spPr bwMode="auto">
          <a:xfrm>
            <a:off x="1843617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0" name="Line 41"/>
          <p:cNvSpPr>
            <a:spLocks noChangeShapeType="1"/>
          </p:cNvSpPr>
          <p:nvPr/>
        </p:nvSpPr>
        <p:spPr bwMode="auto">
          <a:xfrm>
            <a:off x="4121151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1" name="Line 42"/>
          <p:cNvSpPr>
            <a:spLocks noChangeShapeType="1"/>
          </p:cNvSpPr>
          <p:nvPr/>
        </p:nvSpPr>
        <p:spPr bwMode="auto">
          <a:xfrm>
            <a:off x="8388351" y="465455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2" name="Text Box 43"/>
          <p:cNvSpPr txBox="1">
            <a:spLocks noChangeArrowheads="1"/>
          </p:cNvSpPr>
          <p:nvPr/>
        </p:nvSpPr>
        <p:spPr bwMode="auto">
          <a:xfrm>
            <a:off x="6100234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53" name="Line 44"/>
          <p:cNvSpPr>
            <a:spLocks noChangeShapeType="1"/>
          </p:cNvSpPr>
          <p:nvPr/>
        </p:nvSpPr>
        <p:spPr bwMode="auto">
          <a:xfrm>
            <a:off x="6405033" y="4686301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4" name="Line 45"/>
          <p:cNvSpPr>
            <a:spLocks noChangeShapeType="1"/>
          </p:cNvSpPr>
          <p:nvPr/>
        </p:nvSpPr>
        <p:spPr bwMode="auto">
          <a:xfrm>
            <a:off x="41592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5" name="Line 46"/>
          <p:cNvSpPr>
            <a:spLocks noChangeShapeType="1"/>
          </p:cNvSpPr>
          <p:nvPr/>
        </p:nvSpPr>
        <p:spPr bwMode="auto">
          <a:xfrm>
            <a:off x="8426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6" name="Line 47"/>
          <p:cNvSpPr>
            <a:spLocks noChangeShapeType="1"/>
          </p:cNvSpPr>
          <p:nvPr/>
        </p:nvSpPr>
        <p:spPr bwMode="auto">
          <a:xfrm>
            <a:off x="18224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57" name="Line 48"/>
          <p:cNvSpPr>
            <a:spLocks noChangeShapeType="1"/>
          </p:cNvSpPr>
          <p:nvPr/>
        </p:nvSpPr>
        <p:spPr bwMode="auto">
          <a:xfrm>
            <a:off x="6443133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grpSp>
        <p:nvGrpSpPr>
          <p:cNvPr id="34858" name="Group 49"/>
          <p:cNvGrpSpPr>
            <a:grpSpLocks/>
          </p:cNvGrpSpPr>
          <p:nvPr/>
        </p:nvGrpSpPr>
        <p:grpSpPr bwMode="auto">
          <a:xfrm>
            <a:off x="63500" y="4909083"/>
            <a:ext cx="1619251" cy="461964"/>
            <a:chOff x="435" y="1769"/>
            <a:chExt cx="765" cy="291"/>
          </a:xfrm>
        </p:grpSpPr>
        <p:sp>
          <p:nvSpPr>
            <p:cNvPr id="34887" name="Line 50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8" name="Text Box 51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59" name="Group 52"/>
          <p:cNvGrpSpPr>
            <a:grpSpLocks/>
          </p:cNvGrpSpPr>
          <p:nvPr/>
        </p:nvGrpSpPr>
        <p:grpSpPr bwMode="auto">
          <a:xfrm>
            <a:off x="2317753" y="4909083"/>
            <a:ext cx="1619249" cy="461964"/>
            <a:chOff x="435" y="1769"/>
            <a:chExt cx="765" cy="291"/>
          </a:xfrm>
        </p:grpSpPr>
        <p:sp>
          <p:nvSpPr>
            <p:cNvPr id="34885" name="Line 53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6" name="Text Box 54"/>
            <p:cNvSpPr txBox="1">
              <a:spLocks noChangeArrowheads="1"/>
            </p:cNvSpPr>
            <p:nvPr/>
          </p:nvSpPr>
          <p:spPr bwMode="auto">
            <a:xfrm>
              <a:off x="435" y="1769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P(N,k,1)</a:t>
              </a:r>
            </a:p>
          </p:txBody>
        </p:sp>
      </p:grpSp>
      <p:grpSp>
        <p:nvGrpSpPr>
          <p:cNvPr id="34860" name="Group 55"/>
          <p:cNvGrpSpPr>
            <a:grpSpLocks/>
          </p:cNvGrpSpPr>
          <p:nvPr/>
        </p:nvGrpSpPr>
        <p:grpSpPr bwMode="auto">
          <a:xfrm>
            <a:off x="4654553" y="4909079"/>
            <a:ext cx="1619249" cy="461964"/>
            <a:chOff x="435" y="1775"/>
            <a:chExt cx="765" cy="291"/>
          </a:xfrm>
        </p:grpSpPr>
        <p:sp>
          <p:nvSpPr>
            <p:cNvPr id="34883" name="Line 56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4" name="Text Box 57"/>
            <p:cNvSpPr txBox="1">
              <a:spLocks noChangeArrowheads="1"/>
            </p:cNvSpPr>
            <p:nvPr/>
          </p:nvSpPr>
          <p:spPr bwMode="auto">
            <a:xfrm>
              <a:off x="435" y="1775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P(N,k,2)</a:t>
              </a:r>
            </a:p>
          </p:txBody>
        </p:sp>
      </p:grpSp>
      <p:grpSp>
        <p:nvGrpSpPr>
          <p:cNvPr id="34861" name="Group 58"/>
          <p:cNvGrpSpPr>
            <a:grpSpLocks/>
          </p:cNvGrpSpPr>
          <p:nvPr/>
        </p:nvGrpSpPr>
        <p:grpSpPr bwMode="auto">
          <a:xfrm>
            <a:off x="6648453" y="4875218"/>
            <a:ext cx="1619249" cy="461962"/>
            <a:chOff x="435" y="1760"/>
            <a:chExt cx="765" cy="291"/>
          </a:xfrm>
        </p:grpSpPr>
        <p:sp>
          <p:nvSpPr>
            <p:cNvPr id="34881" name="Line 59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2" name="Text Box 60"/>
            <p:cNvSpPr txBox="1">
              <a:spLocks noChangeArrowheads="1"/>
            </p:cNvSpPr>
            <p:nvPr/>
          </p:nvSpPr>
          <p:spPr bwMode="auto">
            <a:xfrm>
              <a:off x="435" y="1760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P(N,k,3)</a:t>
              </a:r>
            </a:p>
          </p:txBody>
        </p:sp>
      </p:grpSp>
      <p:sp>
        <p:nvSpPr>
          <p:cNvPr id="34862" name="Rectangle 61"/>
          <p:cNvSpPr>
            <a:spLocks noChangeArrowheads="1"/>
          </p:cNvSpPr>
          <p:nvPr/>
        </p:nvSpPr>
        <p:spPr bwMode="auto">
          <a:xfrm>
            <a:off x="821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c[0]</a:t>
            </a:r>
          </a:p>
        </p:txBody>
      </p:sp>
      <p:sp>
        <p:nvSpPr>
          <p:cNvPr id="34863" name="Rectangle 62"/>
          <p:cNvSpPr>
            <a:spLocks noChangeArrowheads="1"/>
          </p:cNvSpPr>
          <p:nvPr/>
        </p:nvSpPr>
        <p:spPr bwMode="auto">
          <a:xfrm>
            <a:off x="2853267" y="5791200"/>
            <a:ext cx="22352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c[1]</a:t>
            </a:r>
          </a:p>
        </p:txBody>
      </p:sp>
      <p:sp>
        <p:nvSpPr>
          <p:cNvPr id="34864" name="Rectangle 63"/>
          <p:cNvSpPr>
            <a:spLocks noChangeArrowheads="1"/>
          </p:cNvSpPr>
          <p:nvPr/>
        </p:nvSpPr>
        <p:spPr bwMode="auto">
          <a:xfrm>
            <a:off x="5088467" y="5791200"/>
            <a:ext cx="21336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c[2]</a:t>
            </a:r>
          </a:p>
        </p:txBody>
      </p:sp>
      <p:sp>
        <p:nvSpPr>
          <p:cNvPr id="34865" name="Rectangle 64"/>
          <p:cNvSpPr>
            <a:spLocks noChangeArrowheads="1"/>
          </p:cNvSpPr>
          <p:nvPr/>
        </p:nvSpPr>
        <p:spPr bwMode="auto">
          <a:xfrm>
            <a:off x="72220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c[3]</a:t>
            </a:r>
          </a:p>
        </p:txBody>
      </p:sp>
      <p:sp>
        <p:nvSpPr>
          <p:cNvPr id="34866" name="Rectangle 65"/>
          <p:cNvSpPr>
            <a:spLocks noChangeArrowheads="1"/>
          </p:cNvSpPr>
          <p:nvPr/>
        </p:nvSpPr>
        <p:spPr bwMode="auto">
          <a:xfrm>
            <a:off x="9660467" y="2335213"/>
            <a:ext cx="1524000" cy="3778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checksum</a:t>
            </a:r>
          </a:p>
        </p:txBody>
      </p:sp>
      <p:sp>
        <p:nvSpPr>
          <p:cNvPr id="34867" name="Rectangle 66"/>
          <p:cNvSpPr>
            <a:spLocks noChangeArrowheads="1"/>
          </p:cNvSpPr>
          <p:nvPr/>
        </p:nvSpPr>
        <p:spPr bwMode="auto">
          <a:xfrm>
            <a:off x="10066867" y="3803649"/>
            <a:ext cx="1219200" cy="838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 sz="2400">
                <a:latin typeface="Arial" charset="0"/>
              </a:rPr>
              <a:t>E(k,</a:t>
            </a:r>
            <a:r>
              <a:rPr lang="en-US" sz="2400">
                <a:latin typeface="Arial" charset="0"/>
                <a:sym typeface="Symbol" pitchFamily="18" charset="2"/>
              </a:rPr>
              <a:t>)</a:t>
            </a:r>
          </a:p>
        </p:txBody>
      </p:sp>
      <p:sp>
        <p:nvSpPr>
          <p:cNvPr id="34868" name="Text Box 67"/>
          <p:cNvSpPr txBox="1">
            <a:spLocks noChangeArrowheads="1"/>
          </p:cNvSpPr>
          <p:nvPr/>
        </p:nvSpPr>
        <p:spPr bwMode="auto">
          <a:xfrm>
            <a:off x="10270067" y="28241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69" name="Line 68"/>
          <p:cNvSpPr>
            <a:spLocks noChangeShapeType="1"/>
          </p:cNvSpPr>
          <p:nvPr/>
        </p:nvSpPr>
        <p:spPr bwMode="auto">
          <a:xfrm>
            <a:off x="10574867" y="27178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0" name="Line 69"/>
          <p:cNvSpPr>
            <a:spLocks noChangeShapeType="1"/>
          </p:cNvSpPr>
          <p:nvPr/>
        </p:nvSpPr>
        <p:spPr bwMode="auto">
          <a:xfrm>
            <a:off x="10612967" y="3448049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1" name="Text Box 70"/>
          <p:cNvSpPr txBox="1">
            <a:spLocks noChangeArrowheads="1"/>
          </p:cNvSpPr>
          <p:nvPr/>
        </p:nvSpPr>
        <p:spPr bwMode="auto">
          <a:xfrm>
            <a:off x="10318753" y="4779964"/>
            <a:ext cx="604653" cy="748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267">
                <a:latin typeface="Arial" charset="0"/>
                <a:sym typeface="Symbol" pitchFamily="18" charset="2"/>
              </a:rPr>
              <a:t></a:t>
            </a:r>
          </a:p>
        </p:txBody>
      </p:sp>
      <p:sp>
        <p:nvSpPr>
          <p:cNvPr id="34872" name="Line 71"/>
          <p:cNvSpPr>
            <a:spLocks noChangeShapeType="1"/>
          </p:cNvSpPr>
          <p:nvPr/>
        </p:nvSpPr>
        <p:spPr bwMode="auto">
          <a:xfrm>
            <a:off x="10623551" y="46736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3" name="Line 72"/>
          <p:cNvSpPr>
            <a:spLocks noChangeShapeType="1"/>
          </p:cNvSpPr>
          <p:nvPr/>
        </p:nvSpPr>
        <p:spPr bwMode="auto">
          <a:xfrm>
            <a:off x="10661651" y="5410200"/>
            <a:ext cx="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 sz="2400"/>
          </a:p>
        </p:txBody>
      </p:sp>
      <p:sp>
        <p:nvSpPr>
          <p:cNvPr id="34874" name="Rectangle 73"/>
          <p:cNvSpPr>
            <a:spLocks noChangeArrowheads="1"/>
          </p:cNvSpPr>
          <p:nvPr/>
        </p:nvSpPr>
        <p:spPr bwMode="auto">
          <a:xfrm>
            <a:off x="9457267" y="5791200"/>
            <a:ext cx="203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400">
                <a:latin typeface="Arial" charset="0"/>
              </a:rPr>
              <a:t>c[4]</a:t>
            </a:r>
          </a:p>
        </p:txBody>
      </p:sp>
      <p:grpSp>
        <p:nvGrpSpPr>
          <p:cNvPr id="34875" name="Group 74"/>
          <p:cNvGrpSpPr>
            <a:grpSpLocks/>
          </p:cNvGrpSpPr>
          <p:nvPr/>
        </p:nvGrpSpPr>
        <p:grpSpPr bwMode="auto">
          <a:xfrm>
            <a:off x="8743953" y="2944817"/>
            <a:ext cx="1619249" cy="461962"/>
            <a:chOff x="435" y="1778"/>
            <a:chExt cx="765" cy="291"/>
          </a:xfrm>
        </p:grpSpPr>
        <p:sp>
          <p:nvSpPr>
            <p:cNvPr id="34879" name="Line 75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80" name="Text Box 76"/>
            <p:cNvSpPr txBox="1">
              <a:spLocks noChangeArrowheads="1"/>
            </p:cNvSpPr>
            <p:nvPr/>
          </p:nvSpPr>
          <p:spPr bwMode="auto">
            <a:xfrm>
              <a:off x="435" y="1778"/>
              <a:ext cx="6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>
                  <a:latin typeface="Arial" charset="0"/>
                </a:rPr>
                <a:t>P(N,k,0)</a:t>
              </a:r>
            </a:p>
          </p:txBody>
        </p:sp>
      </p:grpSp>
      <p:grpSp>
        <p:nvGrpSpPr>
          <p:cNvPr id="34876" name="Group 77"/>
          <p:cNvGrpSpPr>
            <a:grpSpLocks/>
          </p:cNvGrpSpPr>
          <p:nvPr/>
        </p:nvGrpSpPr>
        <p:grpSpPr bwMode="auto">
          <a:xfrm>
            <a:off x="9383185" y="4891085"/>
            <a:ext cx="1090082" cy="461964"/>
            <a:chOff x="685" y="1761"/>
            <a:chExt cx="515" cy="291"/>
          </a:xfrm>
        </p:grpSpPr>
        <p:sp>
          <p:nvSpPr>
            <p:cNvPr id="34877" name="Line 78"/>
            <p:cNvSpPr>
              <a:spLocks noChangeShapeType="1"/>
            </p:cNvSpPr>
            <p:nvPr/>
          </p:nvSpPr>
          <p:spPr bwMode="auto">
            <a:xfrm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34878" name="Text Box 79"/>
            <p:cNvSpPr txBox="1">
              <a:spLocks noChangeArrowheads="1"/>
            </p:cNvSpPr>
            <p:nvPr/>
          </p:nvSpPr>
          <p:spPr bwMode="auto">
            <a:xfrm>
              <a:off x="685" y="1761"/>
              <a:ext cx="37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2400" dirty="0" err="1">
                  <a:latin typeface="Arial" charset="0"/>
                </a:rPr>
                <a:t>auth</a:t>
              </a:r>
              <a:endParaRPr lang="en-US" sz="2400" dirty="0"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90946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074" y="236169"/>
            <a:ext cx="9577039" cy="4967386"/>
          </a:xfrm>
          <a:prstGeom prst="rect">
            <a:avLst/>
          </a:prstGeom>
        </p:spPr>
      </p:pic>
      <p:sp>
        <p:nvSpPr>
          <p:cNvPr id="7" name="Объект 6"/>
          <p:cNvSpPr>
            <a:spLocks noGrp="1"/>
          </p:cNvSpPr>
          <p:nvPr>
            <p:ph idx="1"/>
          </p:nvPr>
        </p:nvSpPr>
        <p:spPr>
          <a:xfrm>
            <a:off x="838200" y="5040351"/>
            <a:ext cx="10515600" cy="1136612"/>
          </a:xfrm>
        </p:spPr>
        <p:txBody>
          <a:bodyPr/>
          <a:lstStyle/>
          <a:p>
            <a:r>
              <a:rPr lang="ru-RU" dirty="0" smtClean="0"/>
              <a:t>Полностью </a:t>
            </a:r>
            <a:r>
              <a:rPr lang="ru-RU" dirty="0" err="1" smtClean="0"/>
              <a:t>параллелизуется</a:t>
            </a:r>
            <a:endParaRPr lang="ru-RU" dirty="0" smtClean="0"/>
          </a:p>
          <a:p>
            <a:r>
              <a:rPr lang="ru-RU" dirty="0" smtClean="0"/>
              <a:t>Патентовано</a:t>
            </a:r>
            <a:r>
              <a:rPr lang="en-US" dirty="0" smtClean="0"/>
              <a:t> (</a:t>
            </a:r>
            <a:r>
              <a:rPr lang="ru-RU" dirty="0" smtClean="0"/>
              <a:t>спасибо </a:t>
            </a:r>
            <a:r>
              <a:rPr lang="en-US" dirty="0" err="1" smtClean="0"/>
              <a:t>Rogaway</a:t>
            </a:r>
            <a:r>
              <a:rPr lang="en-US" dirty="0" smtClean="0"/>
              <a:t>!)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3932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729868" cy="4351338"/>
          </a:xfrm>
        </p:spPr>
        <p:txBody>
          <a:bodyPr/>
          <a:lstStyle/>
          <a:p>
            <a:r>
              <a:rPr lang="en-US" dirty="0" smtClean="0"/>
              <a:t>CTR-mode-then-CW-MAC</a:t>
            </a:r>
            <a:endParaRPr lang="ru-RU" dirty="0" smtClean="0"/>
          </a:p>
          <a:p>
            <a:r>
              <a:rPr lang="ru-RU" dirty="0" err="1" smtClean="0"/>
              <a:t>Параллелизуется</a:t>
            </a:r>
            <a:r>
              <a:rPr lang="ru-RU" dirty="0" smtClean="0"/>
              <a:t> только шифрование</a:t>
            </a:r>
          </a:p>
          <a:p>
            <a:r>
              <a:rPr lang="en-US" dirty="0" smtClean="0"/>
              <a:t>MAC </a:t>
            </a:r>
            <a:r>
              <a:rPr lang="ru-RU" dirty="0" smtClean="0"/>
              <a:t>последовательный, не требует вычисления </a:t>
            </a:r>
            <a:r>
              <a:rPr lang="en-US" dirty="0" smtClean="0"/>
              <a:t>PRP</a:t>
            </a:r>
          </a:p>
          <a:p>
            <a:r>
              <a:rPr lang="ru-RU" dirty="0" err="1" smtClean="0"/>
              <a:t>Стандрат</a:t>
            </a:r>
            <a:r>
              <a:rPr lang="ru-RU" dirty="0" smtClean="0"/>
              <a:t> </a:t>
            </a:r>
            <a:r>
              <a:rPr lang="en-US" smtClean="0"/>
              <a:t>NIST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0258" y="1233487"/>
            <a:ext cx="490537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96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CCM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500187"/>
            <a:ext cx="10515600" cy="4351338"/>
          </a:xfrm>
        </p:spPr>
        <p:txBody>
          <a:bodyPr/>
          <a:lstStyle/>
          <a:p>
            <a:r>
              <a:rPr lang="en-US" dirty="0" smtClean="0"/>
              <a:t>CBC-MAC-then-CTR-mode</a:t>
            </a:r>
          </a:p>
          <a:p>
            <a:r>
              <a:rPr lang="ru-RU" dirty="0" smtClean="0"/>
              <a:t>Не </a:t>
            </a:r>
            <a:r>
              <a:rPr lang="ru-RU" dirty="0" err="1" smtClean="0"/>
              <a:t>параллелизуется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199" y="2700338"/>
            <a:ext cx="8949001" cy="402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8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EAX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4233513" cy="4351338"/>
          </a:xfrm>
        </p:spPr>
        <p:txBody>
          <a:bodyPr/>
          <a:lstStyle/>
          <a:p>
            <a:r>
              <a:rPr lang="ru-RU" dirty="0" err="1"/>
              <a:t>Параллелизуется</a:t>
            </a:r>
            <a:r>
              <a:rPr lang="ru-RU" dirty="0"/>
              <a:t> только шифрование</a:t>
            </a:r>
          </a:p>
          <a:p>
            <a:r>
              <a:rPr lang="en-US" dirty="0"/>
              <a:t>MAC </a:t>
            </a:r>
            <a:r>
              <a:rPr lang="ru-RU" dirty="0"/>
              <a:t>последовательный, </a:t>
            </a:r>
            <a:r>
              <a:rPr lang="ru-RU" dirty="0" smtClean="0"/>
              <a:t>требует </a:t>
            </a:r>
            <a:r>
              <a:rPr lang="ru-RU" dirty="0"/>
              <a:t>вычисления </a:t>
            </a:r>
            <a:r>
              <a:rPr lang="en-US" dirty="0"/>
              <a:t>PRP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1713" y="1567656"/>
            <a:ext cx="73342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9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Построение аутентифицированного шифровани</a:t>
            </a:r>
            <a:r>
              <a:rPr lang="ru-RU" dirty="0"/>
              <a:t>я</a:t>
            </a:r>
            <a:r>
              <a:rPr lang="ru-RU" dirty="0" smtClean="0"/>
              <a:t> с помощью </a:t>
            </a:r>
            <a:r>
              <a:rPr lang="en-US" dirty="0" smtClean="0"/>
              <a:t>SHA-3 </a:t>
            </a:r>
            <a:r>
              <a:rPr lang="ru-RU" dirty="0" smtClean="0"/>
              <a:t>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253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smtClean="0"/>
              <a:t>TCP/IP: 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5" idx="3"/>
            <a:endCxn id="4" idx="1"/>
          </p:cNvCxnSpPr>
          <p:nvPr/>
        </p:nvCxnSpPr>
        <p:spPr>
          <a:xfrm>
            <a:off x="7601857" y="4279901"/>
            <a:ext cx="2385104" cy="644345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28309" y="2968320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064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304801" y="4546601"/>
            <a:ext cx="21550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machine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146801" y="6172201"/>
            <a:ext cx="27335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destination machine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341906" y="4954826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304800" y="3124200"/>
            <a:ext cx="1346200" cy="1346200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768837" y="5130800"/>
            <a:ext cx="4917827" cy="20056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3787"/>
              </a:lnSpc>
            </a:pPr>
            <a:r>
              <a:rPr lang="ru-RU" sz="2933" dirty="0" smtClean="0"/>
              <a:t>Противник получает любые пакеты, имеющие заголовок</a:t>
            </a:r>
            <a:r>
              <a:rPr lang="en-US" sz="2933" dirty="0" smtClean="0"/>
              <a:t> </a:t>
            </a:r>
            <a:r>
              <a:rPr lang="en-US" sz="2933" dirty="0"/>
              <a:t>“</a:t>
            </a:r>
            <a:r>
              <a:rPr lang="en-US" sz="2933" dirty="0" err="1"/>
              <a:t>dest</a:t>
            </a:r>
            <a:r>
              <a:rPr lang="en-US" sz="2933" dirty="0"/>
              <a:t>=25”</a:t>
            </a:r>
          </a:p>
          <a:p>
            <a:endParaRPr lang="en-US" sz="2933" dirty="0"/>
          </a:p>
        </p:txBody>
      </p:sp>
    </p:spTree>
    <p:extLst>
      <p:ext uri="{BB962C8B-B14F-4D97-AF65-F5344CB8AC3E}">
        <p14:creationId xmlns:p14="http://schemas.microsoft.com/office/powerpoint/2010/main" val="2177696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построения защищенных каналов необходимо использовать </a:t>
            </a:r>
            <a:r>
              <a:rPr lang="en-US" dirty="0" smtClean="0"/>
              <a:t>AE </a:t>
            </a:r>
            <a:r>
              <a:rPr lang="ru-RU" dirty="0" smtClean="0"/>
              <a:t>шифрование</a:t>
            </a:r>
          </a:p>
          <a:p>
            <a:r>
              <a:rPr lang="ru-RU" dirty="0" smtClean="0"/>
              <a:t>Лучше использовать </a:t>
            </a:r>
            <a:r>
              <a:rPr lang="en-US" dirty="0" smtClean="0"/>
              <a:t>Encrypt-Then-MAC </a:t>
            </a:r>
            <a:r>
              <a:rPr lang="ru-RU" dirty="0" smtClean="0"/>
              <a:t>или один из стандартов </a:t>
            </a:r>
            <a:r>
              <a:rPr lang="en-US" dirty="0" smtClean="0"/>
              <a:t>AEAD </a:t>
            </a:r>
            <a:r>
              <a:rPr lang="ru-RU" dirty="0" smtClean="0"/>
              <a:t>шифрования</a:t>
            </a:r>
          </a:p>
          <a:p>
            <a:r>
              <a:rPr lang="ru-RU" dirty="0" smtClean="0"/>
              <a:t>Никогда не реализовывать криптографию!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0276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98600"/>
            <a:ext cx="10972800" cy="1117600"/>
          </a:xfrm>
        </p:spPr>
        <p:txBody>
          <a:bodyPr/>
          <a:lstStyle/>
          <a:p>
            <a:pPr marL="76198" indent="0">
              <a:buNone/>
            </a:pPr>
            <a:r>
              <a:rPr lang="en-US" dirty="0" err="1" smtClean="0"/>
              <a:t>IPsec</a:t>
            </a:r>
            <a:r>
              <a:rPr lang="en-US" dirty="0" smtClean="0"/>
              <a:t>:  (highly abstracted)</a:t>
            </a:r>
          </a:p>
          <a:p>
            <a:pPr marL="609585" lvl="1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61" y="44450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9201" y="3429000"/>
            <a:ext cx="1302657" cy="170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956800" y="23114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870083" y="53594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04000" y="49530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46482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438400" y="4038600"/>
            <a:ext cx="365760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2743200" y="3429000"/>
            <a:ext cx="2946400" cy="508000"/>
          </a:xfrm>
          <a:prstGeom prst="rect">
            <a:avLst/>
          </a:prstGeom>
          <a:pattFill prst="horzBrick">
            <a:fgClr>
              <a:schemeClr val="accent1">
                <a:shade val="51000"/>
                <a:satMod val="130000"/>
              </a:schemeClr>
            </a:fgClr>
            <a:bgClr>
              <a:srgbClr val="FF0000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/>
              <a:t>dest</a:t>
            </a:r>
            <a:r>
              <a:rPr lang="en-US" sz="2400" dirty="0"/>
              <a:t> = 80      data</a:t>
            </a:r>
          </a:p>
        </p:txBody>
      </p:sp>
      <p:cxnSp>
        <p:nvCxnSpPr>
          <p:cNvPr id="16" name="Straight Connector 15"/>
          <p:cNvCxnSpPr/>
          <p:nvPr/>
        </p:nvCxnSpPr>
        <p:spPr>
          <a:xfrm>
            <a:off x="4470400" y="3429000"/>
            <a:ext cx="0" cy="5080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92743" y="2921001"/>
            <a:ext cx="10082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packet</a:t>
            </a:r>
          </a:p>
        </p:txBody>
      </p:sp>
      <p:cxnSp>
        <p:nvCxnSpPr>
          <p:cNvPr id="19" name="Straight Arrow Connector 18"/>
          <p:cNvCxnSpPr>
            <a:endCxn id="6" idx="1"/>
          </p:cNvCxnSpPr>
          <p:nvPr/>
        </p:nvCxnSpPr>
        <p:spPr>
          <a:xfrm flipV="1">
            <a:off x="7518400" y="2768600"/>
            <a:ext cx="2438400" cy="106680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 rot="20081350" flipV="1">
            <a:off x="8030685" y="2946392"/>
            <a:ext cx="1224057" cy="23208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5" name="TextBox 24"/>
          <p:cNvSpPr txBox="1"/>
          <p:nvPr/>
        </p:nvSpPr>
        <p:spPr>
          <a:xfrm rot="20089544">
            <a:off x="8049759" y="2533968"/>
            <a:ext cx="737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197600" y="2209800"/>
            <a:ext cx="57912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/>
          <p:cNvSpPr txBox="1"/>
          <p:nvPr/>
        </p:nvSpPr>
        <p:spPr>
          <a:xfrm>
            <a:off x="2819183" y="5461001"/>
            <a:ext cx="2715487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packets encrypted</a:t>
            </a:r>
            <a:br>
              <a:rPr lang="en-US" sz="2667" dirty="0"/>
            </a:br>
            <a:r>
              <a:rPr lang="en-US" sz="2667" dirty="0"/>
              <a:t>using key k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341906" y="2616201"/>
            <a:ext cx="9893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TCP/IP</a:t>
            </a:r>
          </a:p>
          <a:p>
            <a:pPr algn="ctr"/>
            <a:r>
              <a:rPr lang="en-US" sz="2400" dirty="0"/>
              <a:t>stack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2336800" y="4546600"/>
            <a:ext cx="3657600" cy="609600"/>
            <a:chOff x="1752600" y="3409950"/>
            <a:chExt cx="2743200" cy="457200"/>
          </a:xfrm>
        </p:grpSpPr>
        <p:cxnSp>
          <p:nvCxnSpPr>
            <p:cNvPr id="24" name="Straight Arrow Connector 23"/>
            <p:cNvCxnSpPr/>
            <p:nvPr/>
          </p:nvCxnSpPr>
          <p:spPr>
            <a:xfrm>
              <a:off x="1752600" y="3867150"/>
              <a:ext cx="27432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2057400" y="3409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400" dirty="0"/>
                <a:t>    </a:t>
              </a:r>
              <a:r>
                <a:rPr lang="en-US" sz="2400" dirty="0" err="1"/>
                <a:t>dest</a:t>
              </a:r>
              <a:r>
                <a:rPr lang="en-US" sz="2400" dirty="0"/>
                <a:t> = 25      stuff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3352800" y="3409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7601857" y="3923050"/>
            <a:ext cx="2385104" cy="1001198"/>
            <a:chOff x="5701393" y="2942286"/>
            <a:chExt cx="1788828" cy="750898"/>
          </a:xfrm>
        </p:grpSpPr>
        <p:cxnSp>
          <p:nvCxnSpPr>
            <p:cNvPr id="21" name="Straight Arrow Connector 20"/>
            <p:cNvCxnSpPr>
              <a:stCxn id="5" idx="3"/>
              <a:endCxn id="4" idx="1"/>
            </p:cNvCxnSpPr>
            <p:nvPr/>
          </p:nvCxnSpPr>
          <p:spPr>
            <a:xfrm>
              <a:off x="5701393" y="3209925"/>
              <a:ext cx="1788828" cy="483259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" name="Group 17"/>
            <p:cNvGrpSpPr/>
            <p:nvPr/>
          </p:nvGrpSpPr>
          <p:grpSpPr>
            <a:xfrm rot="2435598">
              <a:off x="6259191" y="2942286"/>
              <a:ext cx="918043" cy="483386"/>
              <a:chOff x="6175413" y="3576874"/>
              <a:chExt cx="918043" cy="483386"/>
            </a:xfrm>
          </p:grpSpPr>
          <p:sp>
            <p:nvSpPr>
              <p:cNvPr id="30" name="Rectangle 29"/>
              <p:cNvSpPr/>
              <p:nvPr/>
            </p:nvSpPr>
            <p:spPr>
              <a:xfrm rot="20081350" flipV="1">
                <a:off x="6175413" y="3886194"/>
                <a:ext cx="918043" cy="17406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/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 rot="20089544">
                <a:off x="6184238" y="3576874"/>
                <a:ext cx="564049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stuff</a:t>
                </a:r>
              </a:p>
            </p:txBody>
          </p:sp>
        </p:grpSp>
      </p:grpSp>
      <p:pic>
        <p:nvPicPr>
          <p:cNvPr id="32" name="Picture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12800" y="3327400"/>
            <a:ext cx="1346200" cy="134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3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8561" y="4241800"/>
            <a:ext cx="914400" cy="9584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5613" y="3225800"/>
            <a:ext cx="1088788" cy="1422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058400" y="2108200"/>
            <a:ext cx="1422400" cy="914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WWW</a:t>
            </a:r>
            <a:br>
              <a:rPr lang="en-US" sz="2400" dirty="0"/>
            </a:br>
            <a:r>
              <a:rPr lang="en-US" sz="2400" dirty="0"/>
              <a:t>port =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1683" y="5156201"/>
            <a:ext cx="132119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Bob</a:t>
            </a:r>
          </a:p>
          <a:p>
            <a:pPr algn="ctr"/>
            <a:r>
              <a:rPr lang="en-US" sz="2400" dirty="0"/>
              <a:t>port = 25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684809" y="4546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12800" y="4038601"/>
            <a:ext cx="3818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1930400" y="2514600"/>
            <a:ext cx="4978400" cy="609600"/>
            <a:chOff x="1371600" y="2266950"/>
            <a:chExt cx="37338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1371600" y="27241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2057400" y="2266950"/>
              <a:ext cx="2209800" cy="381000"/>
            </a:xfrm>
            <a:prstGeom prst="rect">
              <a:avLst/>
            </a:prstGeom>
            <a:pattFill prst="horzBrick">
              <a:fgClr>
                <a:schemeClr val="accent1">
                  <a:shade val="51000"/>
                  <a:satMod val="130000"/>
                </a:schemeClr>
              </a:fgClr>
              <a:bgClr>
                <a:srgbClr val="FF0000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/>
                <a:t>dest</a:t>
              </a:r>
              <a:r>
                <a:rPr lang="en-US" sz="2400" dirty="0"/>
                <a:t> = 80      data</a:t>
              </a:r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3352800" y="2266950"/>
              <a:ext cx="0" cy="381000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Rectangle 25"/>
          <p:cNvSpPr/>
          <p:nvPr/>
        </p:nvSpPr>
        <p:spPr>
          <a:xfrm>
            <a:off x="7112000" y="2006600"/>
            <a:ext cx="4978400" cy="42672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12" name="Group 11"/>
          <p:cNvGrpSpPr/>
          <p:nvPr/>
        </p:nvGrpSpPr>
        <p:grpSpPr>
          <a:xfrm>
            <a:off x="8636001" y="3653218"/>
            <a:ext cx="1554161" cy="791783"/>
            <a:chOff x="6400800" y="2946947"/>
            <a:chExt cx="1165621" cy="593837"/>
          </a:xfrm>
        </p:grpSpPr>
        <p:cxnSp>
          <p:nvCxnSpPr>
            <p:cNvPr id="21" name="Straight Arrow Connector 20"/>
            <p:cNvCxnSpPr>
              <a:endCxn id="4" idx="1"/>
            </p:cNvCxnSpPr>
            <p:nvPr/>
          </p:nvCxnSpPr>
          <p:spPr>
            <a:xfrm>
              <a:off x="6400800" y="3105150"/>
              <a:ext cx="1165621" cy="435634"/>
            </a:xfrm>
            <a:prstGeom prst="straightConnector1">
              <a:avLst/>
            </a:prstGeom>
            <a:ln>
              <a:solidFill>
                <a:srgbClr val="00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 rot="1273345">
              <a:off x="6661310" y="2946947"/>
              <a:ext cx="748955" cy="31661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data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406400" y="5421842"/>
            <a:ext cx="5432898" cy="12208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3200"/>
              </a:lnSpc>
            </a:pPr>
            <a:r>
              <a:rPr lang="en-US" sz="3200" dirty="0"/>
              <a:t>Easy to do for CBC with rand. IV</a:t>
            </a:r>
          </a:p>
          <a:p>
            <a:pPr>
              <a:lnSpc>
                <a:spcPts val="3200"/>
              </a:lnSpc>
              <a:spcBef>
                <a:spcPts val="2400"/>
              </a:spcBef>
            </a:pPr>
            <a:r>
              <a:rPr lang="en-US" sz="3200" dirty="0"/>
              <a:t>        (only IV is changed)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930400" y="3632200"/>
            <a:ext cx="4978400" cy="1117600"/>
            <a:chOff x="1371600" y="3105150"/>
            <a:chExt cx="3733800" cy="838200"/>
          </a:xfrm>
        </p:grpSpPr>
        <p:grpSp>
          <p:nvGrpSpPr>
            <p:cNvPr id="32" name="Group 31"/>
            <p:cNvGrpSpPr/>
            <p:nvPr/>
          </p:nvGrpSpPr>
          <p:grpSpPr>
            <a:xfrm>
              <a:off x="1752600" y="3105150"/>
              <a:ext cx="2514600" cy="762000"/>
              <a:chOff x="1752600" y="2876550"/>
              <a:chExt cx="2514600" cy="762000"/>
            </a:xfrm>
          </p:grpSpPr>
          <p:sp>
            <p:nvSpPr>
              <p:cNvPr id="27" name="Rectangle 26"/>
              <p:cNvSpPr/>
              <p:nvPr/>
            </p:nvSpPr>
            <p:spPr>
              <a:xfrm>
                <a:off x="2057400" y="3257550"/>
                <a:ext cx="2209800" cy="381000"/>
              </a:xfrm>
              <a:prstGeom prst="rect">
                <a:avLst/>
              </a:prstGeom>
              <a:pattFill prst="horzBrick">
                <a:fgClr>
                  <a:schemeClr val="accent1">
                    <a:shade val="51000"/>
                    <a:satMod val="130000"/>
                  </a:schemeClr>
                </a:fgClr>
                <a:bgClr>
                  <a:srgbClr val="FF0000"/>
                </a:bgClr>
              </a:pattFill>
              <a:ln w="381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2400" dirty="0"/>
                  <a:t>    </a:t>
                </a:r>
                <a:r>
                  <a:rPr lang="en-US" sz="2400" dirty="0" err="1"/>
                  <a:t>dest</a:t>
                </a:r>
                <a:r>
                  <a:rPr lang="en-US" sz="2400" dirty="0"/>
                  <a:t> = 25      data</a:t>
                </a:r>
              </a:p>
            </p:txBody>
          </p:sp>
          <p:cxnSp>
            <p:nvCxnSpPr>
              <p:cNvPr id="28" name="Straight Connector 27"/>
              <p:cNvCxnSpPr/>
              <p:nvPr/>
            </p:nvCxnSpPr>
            <p:spPr>
              <a:xfrm>
                <a:off x="3352800" y="3257550"/>
                <a:ext cx="0" cy="381000"/>
              </a:xfrm>
              <a:prstGeom prst="line">
                <a:avLst/>
              </a:prstGeom>
              <a:ln>
                <a:solidFill>
                  <a:srgbClr val="0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752600" y="2876550"/>
                <a:ext cx="567704" cy="3462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Bob:</a:t>
                </a:r>
              </a:p>
            </p:txBody>
          </p:sp>
        </p:grpSp>
        <p:cxnSp>
          <p:nvCxnSpPr>
            <p:cNvPr id="39" name="Straight Arrow Connector 38"/>
            <p:cNvCxnSpPr/>
            <p:nvPr/>
          </p:nvCxnSpPr>
          <p:spPr>
            <a:xfrm>
              <a:off x="1371600" y="3943350"/>
              <a:ext cx="3733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Down Arrow 10"/>
          <p:cNvSpPr/>
          <p:nvPr/>
        </p:nvSpPr>
        <p:spPr>
          <a:xfrm>
            <a:off x="4080933" y="3344333"/>
            <a:ext cx="304800" cy="609600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/>
          <p:cNvSpPr txBox="1"/>
          <p:nvPr/>
        </p:nvSpPr>
        <p:spPr>
          <a:xfrm>
            <a:off x="2235201" y="2413000"/>
            <a:ext cx="52245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IV,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199196" y="4089400"/>
            <a:ext cx="610873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IV’,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508000" y="2921000"/>
            <a:ext cx="1244600" cy="1244600"/>
          </a:xfrm>
          <a:prstGeom prst="rect">
            <a:avLst/>
          </a:prstGeom>
        </p:spPr>
      </p:pic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Пример перехвата сообщений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1" grpId="0" animBg="1"/>
      <p:bldP spid="4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CPA </a:t>
            </a:r>
            <a:r>
              <a:rPr lang="ru-RU" dirty="0" smtClean="0"/>
              <a:t>стойкость не гарантирует стойкость против активных противников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Для обеспечения безопасности</a:t>
            </a:r>
            <a:r>
              <a:rPr lang="en-US" dirty="0" smtClean="0"/>
              <a:t>:</a:t>
            </a:r>
          </a:p>
          <a:p>
            <a:r>
              <a:rPr lang="ru-RU" dirty="0" smtClean="0"/>
              <a:t>Если необходимо обеспечить целостность, но не конфиденциальность - нужно использовать </a:t>
            </a:r>
            <a:r>
              <a:rPr lang="en-US" dirty="0" smtClean="0"/>
              <a:t>MAC</a:t>
            </a:r>
          </a:p>
          <a:p>
            <a:r>
              <a:rPr lang="ru-RU" dirty="0" smtClean="0"/>
              <a:t>Если необходимо обеспечить конфиденциальность и целостность – использовать аутентифицированное шифрование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627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Аутентифицированное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Введём понятие аутентифицированного шифра.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аутентифицированный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∪{⊥}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отклонён (не пройдена проверка аутентичности)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202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</a:t>
            </a:r>
            <a:r>
              <a:rPr lang="ru-RU" dirty="0" err="1" smtClean="0"/>
              <a:t>шифртекстов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аутентифицированный шифр</a:t>
                </a:r>
                <a:r>
                  <a:rPr lang="ru-RU" dirty="0" smtClean="0"/>
                  <a:t> (</a:t>
                </a:r>
                <a:r>
                  <a:rPr lang="en-US" b="1" dirty="0" smtClean="0"/>
                  <a:t>AE</a:t>
                </a:r>
                <a:r>
                  <a:rPr lang="en-US" dirty="0" smtClean="0"/>
                  <a:t>)</a:t>
                </a:r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Введём игру на </a:t>
                </a:r>
                <a:r>
                  <a:rPr lang="ru-RU" b="1" dirty="0" smtClean="0"/>
                  <a:t>целостность </a:t>
                </a:r>
                <a:r>
                  <a:rPr lang="ru-RU" b="1" dirty="0" err="1" smtClean="0"/>
                  <a:t>шифртекстов</a:t>
                </a:r>
                <a:r>
                  <a:rPr lang="en-US" dirty="0" smtClean="0"/>
                  <a:t> (INT-CTXT)</a:t>
                </a:r>
                <a:r>
                  <a:rPr lang="ru-RU" dirty="0" smtClean="0"/>
                  <a:t> (аналогично игре на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)</a:t>
                </a:r>
                <a:r>
                  <a:rPr lang="en-US" dirty="0" smtClean="0"/>
                  <a:t>:</a:t>
                </a:r>
              </a:p>
              <a:p>
                <a:r>
                  <a:rPr lang="ru-RU" dirty="0" smtClean="0"/>
                  <a:t>Претендент выбирает случайный ключ</a:t>
                </a:r>
              </a:p>
              <a:p>
                <a:r>
                  <a:rPr lang="ru-RU" dirty="0" smtClean="0"/>
                  <a:t>Противник запрашивает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нескольких открытых текстов в адаптивной атаке</a:t>
                </a:r>
              </a:p>
              <a:p>
                <a:r>
                  <a:rPr lang="ru-RU" dirty="0" smtClean="0"/>
                  <a:t>Цель противника – получить </a:t>
                </a:r>
                <a:r>
                  <a:rPr lang="ru-RU" b="1" dirty="0" smtClean="0"/>
                  <a:t>новый корректный </a:t>
                </a:r>
                <a:r>
                  <a:rPr lang="ru-RU" b="1" dirty="0" err="1" smtClean="0"/>
                  <a:t>шифртекст</a:t>
                </a:r>
                <a:endParaRPr lang="ru-RU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584163" y="5095179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65763" y="5095179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2083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936713" y="5310151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974813" y="5832693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000" b="0" i="1" dirty="0" smtClean="0">
                                <a:latin typeface="Cambria Math" panose="02040503050406030204" pitchFamily="18" charset="0"/>
                              </a:rPr>
                              <m:t>с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117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944403" y="4801303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543104" y="6023465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9869203" y="5833227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∉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186251" y="5587593"/>
                <a:ext cx="1812006" cy="490199"/>
              </a:xfrm>
              <a:prstGeom prst="rect">
                <a:avLst/>
              </a:prstGeom>
              <a:blipFill rotWithShape="0">
                <a:blip r:embed="rId6"/>
                <a:stretch>
                  <a:fillRect b="-625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543104" y="49188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3"/>
              <p:cNvSpPr txBox="1">
                <a:spLocks noChangeArrowheads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8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01211" y="5715763"/>
                <a:ext cx="632609" cy="423129"/>
              </a:xfrm>
              <a:prstGeom prst="rect">
                <a:avLst/>
              </a:prstGeom>
              <a:blipFill rotWithShape="0">
                <a:blip r:embed="rId7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681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3961</TotalTime>
  <Words>1439</Words>
  <Application>Microsoft Office PowerPoint</Application>
  <PresentationFormat>Широкоэкранный</PresentationFormat>
  <Paragraphs>391</Paragraphs>
  <Slides>40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40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Comic Sans MS</vt:lpstr>
      <vt:lpstr>Symbol</vt:lpstr>
      <vt:lpstr>Tahoma</vt:lpstr>
      <vt:lpstr>Тема Office</vt:lpstr>
      <vt:lpstr>Прикладная Криптография: Симметричные криптосистемы  Аутентифицированное шифрование</vt:lpstr>
      <vt:lpstr>Криптографическая защита информации</vt:lpstr>
      <vt:lpstr>Криптографическая защита информации</vt:lpstr>
      <vt:lpstr>Пример перехвата сообщений</vt:lpstr>
      <vt:lpstr>Пример перехвата сообщений</vt:lpstr>
      <vt:lpstr>Пример перехвата сообщений</vt:lpstr>
      <vt:lpstr>Выводы</vt:lpstr>
      <vt:lpstr>Аутентифицированное шифрование</vt:lpstr>
      <vt:lpstr>Целостность шифртекстов</vt:lpstr>
      <vt:lpstr>Целостность шифртекстов</vt:lpstr>
      <vt:lpstr>Целостность открытых текстов</vt:lpstr>
      <vt:lpstr>Целостность открытых текстов</vt:lpstr>
      <vt:lpstr>CA и CI стойкость</vt:lpstr>
      <vt:lpstr>Аутентифицированное шифрование</vt:lpstr>
      <vt:lpstr>Следствия аутентифицированного шифрования</vt:lpstr>
      <vt:lpstr>Пример</vt:lpstr>
      <vt:lpstr>Пример</vt:lpstr>
      <vt:lpstr>CCA</vt:lpstr>
      <vt:lpstr>CCA</vt:lpstr>
      <vt:lpstr>CCA</vt:lpstr>
      <vt:lpstr>CCA стойкость</vt:lpstr>
      <vt:lpstr>Аутентифицированное шифрование и CCA стойкость</vt:lpstr>
      <vt:lpstr>Proof by pictures</vt:lpstr>
      <vt:lpstr>Аутентифицированное шифрование и CCA стойкость</vt:lpstr>
      <vt:lpstr>Аутентифицированное шифрование</vt:lpstr>
      <vt:lpstr>Combining MAC and ENC</vt:lpstr>
      <vt:lpstr>Encrypt-then-MAC</vt:lpstr>
      <vt:lpstr>Encrypt-then-MAC</vt:lpstr>
      <vt:lpstr>MAC-then-encrypt</vt:lpstr>
      <vt:lpstr>MAC-then-encrypt</vt:lpstr>
      <vt:lpstr>Encrypt-and-MAC</vt:lpstr>
      <vt:lpstr>Encrypt-and-MAC</vt:lpstr>
      <vt:lpstr>Режимы аутентифицированного шифрования</vt:lpstr>
      <vt:lpstr>OCB</vt:lpstr>
      <vt:lpstr>Презентация PowerPoint</vt:lpstr>
      <vt:lpstr>GCM</vt:lpstr>
      <vt:lpstr>CCM</vt:lpstr>
      <vt:lpstr>EAX</vt:lpstr>
      <vt:lpstr>Построение аутентифицированного шифрования с помощью SHA-3 (Strobe)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1440</cp:revision>
  <dcterms:created xsi:type="dcterms:W3CDTF">2018-08-24T12:25:18Z</dcterms:created>
  <dcterms:modified xsi:type="dcterms:W3CDTF">2020-12-17T09:19:17Z</dcterms:modified>
</cp:coreProperties>
</file>