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74" r:id="rId4"/>
    <p:sldId id="275" r:id="rId5"/>
    <p:sldId id="257" r:id="rId6"/>
    <p:sldId id="276" r:id="rId7"/>
    <p:sldId id="278" r:id="rId8"/>
    <p:sldId id="277" r:id="rId9"/>
    <p:sldId id="281" r:id="rId10"/>
    <p:sldId id="282" r:id="rId11"/>
    <p:sldId id="259" r:id="rId12"/>
    <p:sldId id="260" r:id="rId13"/>
    <p:sldId id="261" r:id="rId14"/>
    <p:sldId id="264" r:id="rId15"/>
    <p:sldId id="279" r:id="rId16"/>
    <p:sldId id="265" r:id="rId17"/>
    <p:sldId id="268" r:id="rId18"/>
    <p:sldId id="266" r:id="rId19"/>
    <p:sldId id="280" r:id="rId20"/>
    <p:sldId id="267" r:id="rId21"/>
    <p:sldId id="271" r:id="rId22"/>
    <p:sldId id="269" r:id="rId23"/>
    <p:sldId id="270" r:id="rId24"/>
    <p:sldId id="272" r:id="rId25"/>
    <p:sldId id="273" r:id="rId26"/>
    <p:sldId id="285" r:id="rId27"/>
    <p:sldId id="286" r:id="rId28"/>
    <p:sldId id="284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33E6730-72E1-4407-81A7-B343C00F2E93}">
          <p14:sldIdLst>
            <p14:sldId id="256"/>
            <p14:sldId id="258"/>
          </p14:sldIdLst>
        </p14:section>
        <p14:section name="DP" id="{38C83F2C-E3E3-4E91-A981-C44BC0A18423}">
          <p14:sldIdLst>
            <p14:sldId id="274"/>
            <p14:sldId id="275"/>
            <p14:sldId id="257"/>
          </p14:sldIdLst>
        </p14:section>
        <p14:section name="HP" id="{8E52D9C3-8DE9-4366-BB99-2312615B815D}">
          <p14:sldIdLst>
            <p14:sldId id="276"/>
            <p14:sldId id="278"/>
            <p14:sldId id="277"/>
            <p14:sldId id="281"/>
            <p14:sldId id="282"/>
          </p14:sldIdLst>
        </p14:section>
        <p14:section name="CC" id="{5FEE540B-4DD6-4AFC-955B-7D53E5B7C350}">
          <p14:sldIdLst>
            <p14:sldId id="259"/>
            <p14:sldId id="260"/>
            <p14:sldId id="261"/>
          </p14:sldIdLst>
        </p14:section>
        <p14:section name="Poly" id="{904B4CFE-4AF1-4715-8569-1EECD57A428F}">
          <p14:sldIdLst>
            <p14:sldId id="264"/>
            <p14:sldId id="279"/>
            <p14:sldId id="265"/>
            <p14:sldId id="268"/>
          </p14:sldIdLst>
        </p14:section>
        <p14:section name="Раздел без заголовка" id="{A2215F4E-2D41-4007-B392-6AF83C52597C}">
          <p14:sldIdLst>
            <p14:sldId id="266"/>
            <p14:sldId id="280"/>
            <p14:sldId id="267"/>
            <p14:sldId id="271"/>
            <p14:sldId id="269"/>
            <p14:sldId id="270"/>
            <p14:sldId id="272"/>
            <p14:sldId id="273"/>
          </p14:sldIdLst>
        </p14:section>
        <p14:section name="Раздел без заголовка" id="{5BDA2B5C-7D82-4B87-A004-ACBB41A8C046}">
          <p14:sldIdLst>
            <p14:sldId id="285"/>
            <p14:sldId id="286"/>
            <p14:sldId id="284"/>
          </p14:sldIdLst>
        </p14:section>
        <p14:section name="Раздел без заголовка" id="{27A9ADDB-4475-44FA-A290-C4E677A0C14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7DA55-CCC0-4531-97DC-1ED9FEF42B5C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A1E4C-FCD6-4B8B-AB40-F0507F19A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0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A1E4C-FCD6-4B8B-AB40-F0507F19AD9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15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54D1-4C29-44A5-9AD5-034FC5F2DC99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58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9219-1F7D-424C-B07A-7BB90B3E97D8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03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7D4-9ED1-4C75-9018-AB0CED679654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72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AA2B-E57E-4D50-B918-65233C78F729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58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CB8-6822-4354-BA8C-18D9F25C0AC8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31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8C36-246E-4940-96CC-B892F280BB25}" type="datetime1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66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657-AA4B-4174-B365-3EC3797441EC}" type="datetime1">
              <a:rPr lang="ru-RU" smtClean="0"/>
              <a:t>03.10.2024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9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76F5-2981-46A4-91FF-DA6F7414414A}" type="datetime1">
              <a:rPr lang="ru-RU" smtClean="0"/>
              <a:t>03.10.2024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48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B738-9B54-44CB-B2CF-FF9687D24A73}" type="datetime1">
              <a:rPr lang="ru-RU" smtClean="0"/>
              <a:t>03.10.2024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40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639C-03DD-4D60-88AF-4FD99815901B}" type="datetime1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592D-1CE8-47D3-9981-D4F365AA57AC}" type="datetime1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63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2BAE-F061-4EE3-B069-F7EBFA0A5EE8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14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возможно вычислить?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Муравей </a:t>
            </a:r>
            <a:r>
              <a:rPr lang="ru-RU" dirty="0" err="1" smtClean="0"/>
              <a:t>Ленгтона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3118" y="1872921"/>
            <a:ext cx="6863255" cy="435133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При пустом поле муравей рано или поздно строит себе «дорогу».</a:t>
            </a:r>
          </a:p>
          <a:p>
            <a:r>
              <a:rPr lang="ru-RU" dirty="0" smtClean="0"/>
              <a:t>Все ли расположения нескольких муравьёв (и в любом ли количестве) приводят к строительству дороги каждым из них?</a:t>
            </a:r>
          </a:p>
          <a:p>
            <a:r>
              <a:rPr lang="ru-RU" dirty="0" smtClean="0"/>
              <a:t>Все ли начальные заполнения поля приводят к строительству дороги?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Скорее всего ответы на все вопросы «да», но это не доказано, а обратных примеров нет.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445" y="357188"/>
            <a:ext cx="2124075" cy="2667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82" y="3394869"/>
            <a:ext cx="4572000" cy="25908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5273" y="6211669"/>
            <a:ext cx="4521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Попробовать найти </a:t>
            </a:r>
            <a:r>
              <a:rPr lang="ru-RU" dirty="0" err="1" smtClean="0"/>
              <a:t>контрпример</a:t>
            </a:r>
            <a:r>
              <a:rPr lang="ru-RU" dirty="0" smtClean="0"/>
              <a:t> самому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https</a:t>
            </a:r>
            <a:r>
              <a:rPr lang="ru-RU" dirty="0"/>
              <a:t>://sciencedemos.org.uk/langton_ant.php</a:t>
            </a:r>
          </a:p>
        </p:txBody>
      </p:sp>
    </p:spTree>
    <p:extLst>
      <p:ext uri="{BB962C8B-B14F-4D97-AF65-F5344CB8AC3E}">
        <p14:creationId xmlns:p14="http://schemas.microsoft.com/office/powerpoint/2010/main" val="2594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вычислительные задачи теоретически возможно решить?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Проблема решения </a:t>
            </a:r>
            <a:r>
              <a:rPr lang="en-US" dirty="0" smtClean="0"/>
              <a:t>Halting Problem </a:t>
            </a:r>
            <a:r>
              <a:rPr lang="ru-RU" dirty="0" smtClean="0"/>
              <a:t>в том, что не существует алгоритма решения задачи (т.е. последовательности действий, приводящих к достижению результата). Если нет алгоритма – не можем  получить решение.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Предположение 2 – можем вычислить любые задачи имеющие алгоритм.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Шашки </a:t>
            </a:r>
            <a:r>
              <a:rPr lang="ru-RU" dirty="0" err="1" smtClean="0"/>
              <a:t>Конвея</a:t>
            </a:r>
            <a:r>
              <a:rPr lang="ru-RU" dirty="0" smtClean="0"/>
              <a:t> (</a:t>
            </a:r>
            <a:r>
              <a:rPr lang="en-US" dirty="0" smtClean="0"/>
              <a:t>Conway Checkers)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1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Шашки </a:t>
            </a:r>
            <a:r>
              <a:rPr lang="ru-RU" dirty="0" err="1" smtClean="0"/>
              <a:t>Конвея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5991225" cy="489714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Клеточный автомат. 2 шашки, стоящие в соседних клетках (не по диагонали) могут перейти в одну шашку</a:t>
            </a:r>
          </a:p>
          <a:p>
            <a:r>
              <a:rPr lang="ru-RU" dirty="0" smtClean="0"/>
              <a:t>Задача – имея бесконечное поле, разделённое по середине, располагая шашки в нижней его половине, как далеко возможно продвинуться ими в верней половине?</a:t>
            </a:r>
          </a:p>
          <a:p>
            <a:r>
              <a:rPr lang="ru-RU" dirty="0" smtClean="0"/>
              <a:t>5 «уровень» не может быть достигнут за конечное число шагов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66" y="1297591"/>
            <a:ext cx="2686050" cy="2457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5" y="3667852"/>
            <a:ext cx="4524375" cy="250507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59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Шашки </a:t>
            </a:r>
            <a:r>
              <a:rPr lang="ru-RU" dirty="0" err="1" smtClean="0"/>
              <a:t>Конвея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Саймон</a:t>
            </a:r>
            <a:r>
              <a:rPr lang="ru-RU" dirty="0" smtClean="0"/>
              <a:t> </a:t>
            </a:r>
            <a:r>
              <a:rPr lang="ru-RU" dirty="0" err="1" smtClean="0"/>
              <a:t>Тэтхем</a:t>
            </a:r>
            <a:r>
              <a:rPr lang="ru-RU" dirty="0" smtClean="0"/>
              <a:t>, </a:t>
            </a:r>
            <a:r>
              <a:rPr lang="ru-RU" dirty="0" err="1" smtClean="0"/>
              <a:t>Гарет</a:t>
            </a:r>
            <a:r>
              <a:rPr lang="ru-RU" dirty="0" smtClean="0"/>
              <a:t> Тейлор – 5 уровень может быть достигнут за бесконечное число шагов, имея бесконечное число шашек в нижней половине поля.</a:t>
            </a:r>
          </a:p>
          <a:p>
            <a:r>
              <a:rPr lang="ru-RU" dirty="0" smtClean="0"/>
              <a:t>Т.е. существует алгоритм решающий задачу, но за </a:t>
            </a:r>
            <a:r>
              <a:rPr lang="ru-RU" dirty="0" err="1" smtClean="0"/>
              <a:t>бескоенчное</a:t>
            </a:r>
            <a:r>
              <a:rPr lang="ru-RU" dirty="0" smtClean="0"/>
              <a:t> время</a:t>
            </a:r>
          </a:p>
          <a:p>
            <a:r>
              <a:rPr lang="ru-RU" dirty="0" smtClean="0"/>
              <a:t>Т.к. время в любой фиксированный промежуток конечно (по крайней мере оно факторизовано </a:t>
            </a:r>
            <a:r>
              <a:rPr lang="ru-RU" dirty="0" err="1" smtClean="0"/>
              <a:t>планковским</a:t>
            </a:r>
            <a:r>
              <a:rPr lang="ru-RU" dirty="0" smtClean="0"/>
              <a:t> временем) – задача не решаема вычислительно</a:t>
            </a:r>
          </a:p>
          <a:p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алгоритм должен выполнять  за 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5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Какой порядок роста мы можем обеспечить?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32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Оценим, как быстро мы можем наращивать вычислительные мощности.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Фиксируем некоторую константу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например 3)</a:t>
                </a:r>
              </a:p>
              <a:p>
                <a:r>
                  <a:rPr lang="ru-RU" dirty="0" smtClean="0"/>
                  <a:t>Пусть компьютер студента совершает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простейших операций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 0,01 с.</a:t>
                </a:r>
              </a:p>
              <a:p>
                <a:r>
                  <a:rPr lang="en-US" dirty="0" smtClean="0"/>
                  <a:t>C</a:t>
                </a:r>
                <a:r>
                  <a:rPr lang="ru-RU" dirty="0" smtClean="0"/>
                  <a:t>студент может подождать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раз больше времени и совершить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простейших операций</a:t>
                </a:r>
              </a:p>
              <a:p>
                <a:r>
                  <a:rPr lang="ru-RU" dirty="0" smtClean="0"/>
                  <a:t>Студент может попросить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одногруппников</a:t>
                </a:r>
                <a:r>
                  <a:rPr lang="ru-RU" dirty="0" smtClean="0"/>
                  <a:t> помочь с вычислениями, имея в итоге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вычисленных операций</a:t>
                </a:r>
              </a:p>
              <a:p>
                <a:r>
                  <a:rPr lang="ru-RU" dirty="0" smtClean="0"/>
                  <a:t>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групп в потоке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студентов, можно вычислить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опеаций</a:t>
                </a:r>
              </a:p>
              <a:p>
                <a:r>
                  <a:rPr lang="ru-RU" dirty="0" smtClean="0"/>
                  <a:t>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факультетов имеет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операций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вузов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327"/>
              </a:xfrm>
              <a:blipFill rotWithShape="0">
                <a:blip r:embed="rId2"/>
                <a:stretch>
                  <a:fillRect l="-1043" t="-1958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Какой порядок роста мы можем обеспечить?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 общем случае при фиксированной «глубине» увеличения мощностей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получаем полином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от некоторого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Т.е. получаем полиномиальный рост от некоторого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Если же мы хотим обеспечить экспоненциальный рост, то мы должны расти «</a:t>
                </a:r>
                <a:r>
                  <a:rPr lang="ru-RU" dirty="0" err="1" smtClean="0"/>
                  <a:t>вглубину</a:t>
                </a:r>
                <a:r>
                  <a:rPr lang="ru-RU" dirty="0" smtClean="0"/>
                  <a:t>» от параметра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, но данный рост довольно быстро будет сложно реализовать с практической точки зрения (из примера ранее на</a:t>
                </a:r>
                <a:r>
                  <a:rPr lang="en-US" dirty="0" smtClean="0"/>
                  <a:t> 6-7 </a:t>
                </a:r>
                <a:r>
                  <a:rPr lang="ru-RU" dirty="0" smtClean="0"/>
                  <a:t>глубине роста у нас кончатся государства).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327"/>
              </a:xfrm>
              <a:blipFill rotWithShape="0"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Какой порядок роста мы можем обеспечить?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Каким может быть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Очевидно, некоторой «разумной» ограниченной величиной…. Например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Итого мы имеем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возможность получить вычислительные мощности порядка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∗…∗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полином</a:t>
                </a:r>
              </a:p>
              <a:p>
                <a:r>
                  <a:rPr lang="ru-RU" dirty="0" smtClean="0"/>
                  <a:t>Можем наращивать вычислительные мощности </a:t>
                </a:r>
                <a:r>
                  <a:rPr lang="ru-RU" dirty="0" err="1" smtClean="0"/>
                  <a:t>полиномиально</a:t>
                </a:r>
                <a:endParaRPr lang="ru-RU" dirty="0" smtClean="0"/>
              </a:p>
              <a:p>
                <a:r>
                  <a:rPr lang="ru-RU" dirty="0" smtClean="0"/>
                  <a:t>Т.е. имея задачу, сложность вычисления которой растёт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от размера входа, мы можем решить её, наращивая мощности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1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Какой порядок роста мы можем обеспечить?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экспоненциальных рост, т.е. (для примера) рост порядка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Из «здравого смысла» следует, что при увеличении роста сложности, студенту необходимо не только искать больше студентов – групп - факультетов – вузов, но и уходить с каждым разом в более укрупнённые объекты.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Экспоненты (показательные функции, факториалы) растут много быстрее полиномов, и мы не можем «угнаться» за их порядком роста, наращивая мощности.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8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вычислительной 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764887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«разумная» ограниченная величина – полиномиальная</a:t>
            </a:r>
          </a:p>
          <a:p>
            <a:r>
              <a:rPr lang="ru-RU" dirty="0" smtClean="0"/>
              <a:t>Экспоненциальная - недостижимая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PSPACE – </a:t>
            </a:r>
            <a:r>
              <a:rPr lang="ru-RU" dirty="0" smtClean="0"/>
              <a:t>класс задач, имеющих полиномиальных размер входных данных (т.е. данные «разумных размеров»)</a:t>
            </a:r>
          </a:p>
          <a:p>
            <a:r>
              <a:rPr lang="ru-RU" dirty="0" smtClean="0"/>
              <a:t>Классы вне </a:t>
            </a:r>
            <a:r>
              <a:rPr lang="en-US" dirty="0" smtClean="0"/>
              <a:t>PSPACE </a:t>
            </a:r>
            <a:r>
              <a:rPr lang="ru-RU" dirty="0" smtClean="0"/>
              <a:t>– </a:t>
            </a:r>
            <a:r>
              <a:rPr lang="ru-RU" dirty="0" err="1" smtClean="0"/>
              <a:t>невычислимы</a:t>
            </a:r>
            <a:r>
              <a:rPr lang="ru-RU" dirty="0" smtClean="0"/>
              <a:t>, т.к. требуют </a:t>
            </a:r>
            <a:r>
              <a:rPr lang="ru-RU" dirty="0" err="1" smtClean="0"/>
              <a:t>неполиномиального</a:t>
            </a:r>
            <a:r>
              <a:rPr lang="ru-RU" dirty="0" smtClean="0"/>
              <a:t> числа операций для обработки ввода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P </a:t>
            </a:r>
            <a:r>
              <a:rPr lang="ru-RU" dirty="0" smtClean="0"/>
              <a:t>– класс задач, решаемых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(определённым известным наперёд образом) за полиномиальное время (т.е. вычислимые задачи)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603087" y="1944710"/>
            <a:ext cx="3232598" cy="4069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PSPACE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8976574" y="4546241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8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NP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Класс </a:t>
                </a:r>
                <a:r>
                  <a:rPr lang="en-US" dirty="0"/>
                  <a:t>NP – </a:t>
                </a:r>
                <a:r>
                  <a:rPr lang="ru-RU" dirty="0"/>
                  <a:t>класс задач, решаемых за полиномиальное время, «при наличии ответа» (т.е. задачи, для которых проверить ответ возможно за полиномиальное время</a:t>
                </a:r>
                <a:r>
                  <a:rPr lang="ru-RU" dirty="0" smtClean="0"/>
                  <a:t>)</a:t>
                </a:r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Алгоритм задачи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назовём сводимым к алгоритму задачи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если существует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b="1" dirty="0" smtClean="0"/>
                  <a:t>с полиномиальной сложность</a:t>
                </a:r>
                <a:r>
                  <a:rPr lang="ru-RU" b="1" dirty="0"/>
                  <a:t>ю</a:t>
                </a:r>
                <a:r>
                  <a:rPr lang="ru-RU" b="1" dirty="0" smtClean="0"/>
                  <a:t> </a:t>
                </a:r>
                <a:r>
                  <a:rPr lang="ru-RU" b="1" dirty="0"/>
                  <a:t>в</a:t>
                </a:r>
                <a:r>
                  <a:rPr lang="ru-RU" b="1" dirty="0" smtClean="0"/>
                  <a:t>не вычисления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i="1" dirty="0" smtClean="0"/>
                  <a:t>, </a:t>
                </a:r>
                <a:r>
                  <a:rPr lang="ru-RU" dirty="0" smtClean="0"/>
                  <a:t>решающий задачу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 smtClean="0"/>
              </a:p>
              <a:p>
                <a:r>
                  <a:rPr lang="en-US" dirty="0"/>
                  <a:t>NP-complete</a:t>
                </a:r>
                <a:r>
                  <a:rPr lang="ru-RU" dirty="0" smtClean="0"/>
                  <a:t> – задачи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(т.е. задачи,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сводимые к друг другу).</a:t>
                </a:r>
              </a:p>
              <a:p>
                <a:r>
                  <a:rPr lang="en-US" dirty="0"/>
                  <a:t>NP-complete </a:t>
                </a:r>
                <a:r>
                  <a:rPr lang="ru-RU" dirty="0"/>
                  <a:t>– наиболее сложные </a:t>
                </a:r>
                <a:r>
                  <a:rPr lang="en-US" dirty="0"/>
                  <a:t>NP </a:t>
                </a:r>
                <a:r>
                  <a:rPr lang="ru-RU" dirty="0"/>
                  <a:t>задачи, решению любой из которых решает все другие задачи </a:t>
                </a:r>
                <a:r>
                  <a:rPr lang="en-US" dirty="0"/>
                  <a:t>NP-complete </a:t>
                </a:r>
                <a:r>
                  <a:rPr lang="ru-RU" dirty="0"/>
                  <a:t>и </a:t>
                </a:r>
                <a:r>
                  <a:rPr lang="en-US" dirty="0"/>
                  <a:t>NP</a:t>
                </a:r>
              </a:p>
              <a:p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0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 теории способны вычислить компьютеры?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понимается под «вычислимостью», т.е. под теоретической или практической возможностью ответ на некоторую поставленную задачу?</a:t>
            </a:r>
          </a:p>
          <a:p>
            <a:r>
              <a:rPr lang="ru-RU" dirty="0" smtClean="0"/>
              <a:t>В идеале ходим разделить класс вычислительных задач на 2 класса – вычислимые и невычислимые и научиться однозначно определять произвольную задачу в один из классов </a:t>
            </a:r>
          </a:p>
          <a:p>
            <a:r>
              <a:rPr lang="ru-RU" dirty="0" smtClean="0"/>
              <a:t>Теория алгоритмов, теория автоматов, теория сложности вычислений….</a:t>
            </a:r>
          </a:p>
          <a:p>
            <a:r>
              <a:rPr lang="ru-RU" dirty="0" smtClean="0"/>
              <a:t>…. Никто не знает ответа на данный вопрос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6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вычислительной 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62611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Как связаны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NP </a:t>
            </a:r>
            <a:r>
              <a:rPr lang="ru-RU" dirty="0" smtClean="0"/>
              <a:t>и </a:t>
            </a:r>
            <a:r>
              <a:rPr lang="en-US" dirty="0" smtClean="0"/>
              <a:t>NP-complete?</a:t>
            </a:r>
            <a:r>
              <a:rPr lang="ru-RU" dirty="0" smtClean="0"/>
              <a:t> Никто не знает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603087" y="1944710"/>
            <a:ext cx="3232598" cy="4069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PSPACE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8718997" y="3129567"/>
            <a:ext cx="3116688" cy="28848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976570" y="4726546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9034529" y="3129567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NP-complete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1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1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NP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Существую задачи, которые возможно проверить, но невозможно (вычислительно) решить</a:t>
            </a:r>
          </a:p>
          <a:p>
            <a:endParaRPr lang="ru-RU" dirty="0" smtClean="0"/>
          </a:p>
          <a:p>
            <a:r>
              <a:rPr lang="ru-RU" dirty="0" smtClean="0"/>
              <a:t>Математически доказанная асимметрия</a:t>
            </a:r>
          </a:p>
          <a:p>
            <a:endParaRPr lang="ru-RU" dirty="0" smtClean="0"/>
          </a:p>
          <a:p>
            <a:r>
              <a:rPr lang="ru-RU" dirty="0" smtClean="0"/>
              <a:t>Счастье </a:t>
            </a:r>
            <a:r>
              <a:rPr lang="ru-RU" dirty="0" err="1" smtClean="0"/>
              <a:t>криптографов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5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P=NP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задачи, которые легко проверить, возможно легко решить</a:t>
            </a:r>
          </a:p>
          <a:p>
            <a:endParaRPr lang="ru-RU" dirty="0" smtClean="0"/>
          </a:p>
          <a:p>
            <a:r>
              <a:rPr lang="ru-RU" dirty="0" smtClean="0"/>
              <a:t>Позволяет решить «нерешаемые» ныне задачи</a:t>
            </a:r>
          </a:p>
          <a:p>
            <a:endParaRPr lang="ru-RU" dirty="0" smtClean="0"/>
          </a:p>
          <a:p>
            <a:r>
              <a:rPr lang="ru-RU" dirty="0" smtClean="0"/>
              <a:t>Смерть</a:t>
            </a:r>
            <a:r>
              <a:rPr lang="en-US" dirty="0" smtClean="0"/>
              <a:t> (</a:t>
            </a:r>
            <a:r>
              <a:rPr lang="ru-RU" dirty="0" smtClean="0"/>
              <a:t>почти всей) криптографии (как симметричной, так и асимметричной)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9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Квантовые вычисления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58003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Квантовый компьютер не решает все </a:t>
            </a:r>
            <a:r>
              <a:rPr lang="en-US" dirty="0" smtClean="0"/>
              <a:t>NP </a:t>
            </a:r>
            <a:r>
              <a:rPr lang="ru-RU" dirty="0" smtClean="0"/>
              <a:t>задачи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Фактически решаются только 2 </a:t>
            </a:r>
            <a:r>
              <a:rPr lang="en-US" dirty="0" smtClean="0"/>
              <a:t>NP</a:t>
            </a:r>
            <a:r>
              <a:rPr lang="ru-RU" dirty="0" smtClean="0"/>
              <a:t> задачи – </a:t>
            </a:r>
            <a:r>
              <a:rPr lang="ru-RU" dirty="0" err="1" smtClean="0"/>
              <a:t>диксретного</a:t>
            </a:r>
            <a:r>
              <a:rPr lang="ru-RU" dirty="0" smtClean="0"/>
              <a:t> логарифмирования (факторизации) и поиска (поиска коллизий)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Ещё одно косвенное свидетельство неравенства классов </a:t>
            </a:r>
            <a:r>
              <a:rPr lang="en-US" b="0" i="0" dirty="0" smtClean="0"/>
              <a:t>N</a:t>
            </a:r>
            <a:r>
              <a:rPr lang="ru-RU" dirty="0" smtClean="0"/>
              <a:t> и </a:t>
            </a:r>
            <a:r>
              <a:rPr lang="en-US" dirty="0" smtClean="0"/>
              <a:t>NP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231" y="1825625"/>
            <a:ext cx="3935569" cy="365862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вычислительные задачи теоретически возможно решить?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Предположение 4 - </a:t>
            </a:r>
          </a:p>
          <a:p>
            <a:pPr marL="0" indent="0">
              <a:buNone/>
            </a:pPr>
            <a:r>
              <a:rPr lang="ru-RU" dirty="0" smtClean="0"/>
              <a:t>Необходимые условия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Существование алгоритма</a:t>
            </a:r>
          </a:p>
          <a:p>
            <a:r>
              <a:rPr lang="ru-RU" dirty="0" smtClean="0"/>
              <a:t>Конечное число шагов</a:t>
            </a:r>
          </a:p>
          <a:p>
            <a:r>
              <a:rPr lang="ru-RU" dirty="0" smtClean="0"/>
              <a:t>Полиномиальной ограниченное пространство входов-выходов (скорее всего)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Достаточные</a:t>
            </a:r>
            <a:r>
              <a:rPr lang="en-US" smtClean="0"/>
              <a:t>:</a:t>
            </a:r>
            <a:endParaRPr lang="ru-RU" dirty="0" smtClean="0"/>
          </a:p>
          <a:p>
            <a:r>
              <a:rPr lang="ru-RU" dirty="0" smtClean="0"/>
              <a:t>Полиномиальная скорость роста сложности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4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7011436" y="682625"/>
            <a:ext cx="4205730" cy="55920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252138" y="1190296"/>
            <a:ext cx="3752194" cy="48478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832" y="302063"/>
            <a:ext cx="6413938" cy="1325563"/>
          </a:xfrm>
        </p:spPr>
        <p:txBody>
          <a:bodyPr/>
          <a:lstStyle/>
          <a:p>
            <a:r>
              <a:rPr lang="ru-RU" dirty="0" smtClean="0"/>
              <a:t>Классы вычислимых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43903" cy="4351338"/>
          </a:xfrm>
        </p:spPr>
        <p:txBody>
          <a:bodyPr/>
          <a:lstStyle/>
          <a:p>
            <a:r>
              <a:rPr lang="en-US" dirty="0" smtClean="0"/>
              <a:t>R – </a:t>
            </a:r>
            <a:r>
              <a:rPr lang="ru-RU" dirty="0" smtClean="0"/>
              <a:t>Разрешимые задачи</a:t>
            </a:r>
          </a:p>
          <a:p>
            <a:r>
              <a:rPr lang="en-US" dirty="0" smtClean="0"/>
              <a:t>RE</a:t>
            </a:r>
            <a:r>
              <a:rPr lang="ru-RU" dirty="0" smtClean="0"/>
              <a:t> – Разрешимые задачи, если результат «1»</a:t>
            </a:r>
            <a:r>
              <a:rPr lang="en-US" dirty="0" smtClean="0"/>
              <a:t> (</a:t>
            </a:r>
            <a:r>
              <a:rPr lang="ru-RU" dirty="0" smtClean="0"/>
              <a:t>«Да») (</a:t>
            </a:r>
            <a:r>
              <a:rPr lang="en-US" dirty="0" smtClean="0"/>
              <a:t>Halting Problem)</a:t>
            </a:r>
            <a:r>
              <a:rPr lang="ru-RU" dirty="0" smtClean="0"/>
              <a:t>, элементы алгоритмов задач из </a:t>
            </a:r>
            <a:r>
              <a:rPr lang="en-US" dirty="0" smtClean="0"/>
              <a:t>RE </a:t>
            </a:r>
            <a:r>
              <a:rPr lang="ru-RU" dirty="0" smtClean="0"/>
              <a:t>называются «полу-решатели» (</a:t>
            </a:r>
            <a:r>
              <a:rPr lang="en-US" dirty="0" smtClean="0"/>
              <a:t>semi-solvers)</a:t>
            </a:r>
            <a:r>
              <a:rPr lang="ru-RU" dirty="0" smtClean="0"/>
              <a:t>.</a:t>
            </a:r>
          </a:p>
          <a:p>
            <a:r>
              <a:rPr lang="en-US" dirty="0" smtClean="0"/>
              <a:t>EXP</a:t>
            </a:r>
            <a:r>
              <a:rPr lang="ru-RU" dirty="0" smtClean="0"/>
              <a:t> – Разрешимые за экспоненциальное время</a:t>
            </a:r>
            <a:r>
              <a:rPr lang="en-US" dirty="0" smtClean="0"/>
              <a:t> </a:t>
            </a:r>
            <a:r>
              <a:rPr lang="ru-RU" dirty="0" smtClean="0"/>
              <a:t>с экспоненциальной памятью.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26</a:t>
            </a:fld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425559" y="1742089"/>
            <a:ext cx="3468413" cy="41532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EXP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531032" y="2278117"/>
            <a:ext cx="3232598" cy="361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PSPACE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7646942" y="3010482"/>
            <a:ext cx="3116688" cy="28848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7904515" y="4607461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7962474" y="3010482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NP-complete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058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6684579" y="70945"/>
            <a:ext cx="4966138" cy="65032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796770" y="646386"/>
            <a:ext cx="4743589" cy="58439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832" y="302063"/>
            <a:ext cx="6413938" cy="1325563"/>
          </a:xfrm>
        </p:spPr>
        <p:txBody>
          <a:bodyPr/>
          <a:lstStyle/>
          <a:p>
            <a:r>
              <a:rPr lang="ru-RU" dirty="0" smtClean="0"/>
              <a:t>Классы вычислимых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43903" cy="4351338"/>
          </a:xfrm>
        </p:spPr>
        <p:txBody>
          <a:bodyPr/>
          <a:lstStyle/>
          <a:p>
            <a:r>
              <a:rPr lang="en-US" dirty="0" smtClean="0"/>
              <a:t>NEXP</a:t>
            </a:r>
            <a:r>
              <a:rPr lang="ru-RU" dirty="0" smtClean="0"/>
              <a:t> – Класс задач, вычислительно проверяемых (в концепции интерактивных доказательств</a:t>
            </a:r>
            <a:r>
              <a:rPr lang="en-US" dirty="0" smtClean="0"/>
              <a:t> </a:t>
            </a:r>
            <a:r>
              <a:rPr lang="ru-RU" dirty="0" smtClean="0"/>
              <a:t>с двумя доказывающими), т.е. те задачи, ответ на которые можно вычислительно проверить </a:t>
            </a:r>
            <a:r>
              <a:rPr lang="ru-RU" smtClean="0"/>
              <a:t>за </a:t>
            </a:r>
            <a:r>
              <a:rPr lang="ru-RU" smtClean="0"/>
              <a:t>экспоненциальное </a:t>
            </a:r>
            <a:r>
              <a:rPr lang="ru-RU" dirty="0" smtClean="0"/>
              <a:t>время.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27</a:t>
            </a:fld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073462" y="1198180"/>
            <a:ext cx="4280338" cy="52921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NEXP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425559" y="1742089"/>
            <a:ext cx="3468413" cy="41532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EXP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531032" y="2278117"/>
            <a:ext cx="3232598" cy="361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PSPACE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7646942" y="3010482"/>
            <a:ext cx="3116688" cy="28848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7904515" y="4607461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7962474" y="3010482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NP-complete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27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07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разрешимости (</a:t>
            </a:r>
            <a:r>
              <a:rPr lang="en-US" dirty="0"/>
              <a:t>Decision </a:t>
            </a:r>
            <a:r>
              <a:rPr lang="en-US" dirty="0" smtClean="0"/>
              <a:t>problem)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вычислительных задач, результатом которых является один бит («Да», «Нет»), зависящий от входов.</a:t>
            </a:r>
          </a:p>
          <a:p>
            <a:r>
              <a:rPr lang="ru-RU" dirty="0" smtClean="0"/>
              <a:t>Примеры задач</a:t>
            </a:r>
            <a:r>
              <a:rPr lang="en-US" dirty="0" smtClean="0"/>
              <a:t>: </a:t>
            </a:r>
            <a:endParaRPr lang="ru-RU" dirty="0" smtClean="0"/>
          </a:p>
          <a:p>
            <a:pPr lvl="1"/>
            <a:r>
              <a:rPr lang="ru-RU" dirty="0" smtClean="0"/>
              <a:t>Является ли число чётным</a:t>
            </a:r>
          </a:p>
          <a:p>
            <a:pPr lvl="1"/>
            <a:r>
              <a:rPr lang="ru-RU" dirty="0" smtClean="0"/>
              <a:t>Делит ли одно число другое</a:t>
            </a:r>
          </a:p>
          <a:p>
            <a:pPr lvl="1"/>
            <a:r>
              <a:rPr lang="ru-RU" dirty="0"/>
              <a:t>Я</a:t>
            </a:r>
            <a:r>
              <a:rPr lang="ru-RU" dirty="0" smtClean="0"/>
              <a:t>вляется ли число простым</a:t>
            </a:r>
          </a:p>
          <a:p>
            <a:pPr lvl="1"/>
            <a:r>
              <a:rPr lang="ru-RU" dirty="0"/>
              <a:t>З</a:t>
            </a:r>
            <a:r>
              <a:rPr lang="ru-RU" dirty="0" smtClean="0"/>
              <a:t>авершится ли указанный алгоритм</a:t>
            </a:r>
            <a:r>
              <a:rPr lang="en-US" dirty="0" smtClean="0"/>
              <a:t> (Halting Problem)</a:t>
            </a:r>
            <a:endParaRPr lang="ru-RU" dirty="0" smtClean="0"/>
          </a:p>
          <a:p>
            <a:pPr lvl="1"/>
            <a:r>
              <a:rPr lang="ru-RU" dirty="0"/>
              <a:t>Я</a:t>
            </a:r>
            <a:r>
              <a:rPr lang="ru-RU" dirty="0" smtClean="0"/>
              <a:t>вляется ли тройка </a:t>
            </a:r>
            <a:r>
              <a:rPr lang="en-US" dirty="0" smtClean="0"/>
              <a:t>(</a:t>
            </a:r>
            <a:r>
              <a:rPr lang="en-US" dirty="0" err="1" smtClean="0"/>
              <a:t>a,b,c</a:t>
            </a:r>
            <a:r>
              <a:rPr lang="en-US" dirty="0" smtClean="0"/>
              <a:t>) </a:t>
            </a:r>
            <a:r>
              <a:rPr lang="ru-RU" dirty="0" smtClean="0"/>
              <a:t>тройкой </a:t>
            </a:r>
            <a:r>
              <a:rPr lang="ru-RU" dirty="0" err="1" smtClean="0"/>
              <a:t>Диффи-Хэллмана</a:t>
            </a:r>
            <a:r>
              <a:rPr lang="en-US" dirty="0" smtClean="0"/>
              <a:t> (DDH)</a:t>
            </a:r>
            <a:endParaRPr lang="ru-RU" dirty="0" smtClean="0"/>
          </a:p>
          <a:p>
            <a:pPr lvl="1"/>
            <a:r>
              <a:rPr lang="ru-RU" dirty="0" smtClean="0"/>
              <a:t>Имеет ли данное булево уравнение от трёх переменных решение (</a:t>
            </a:r>
            <a:r>
              <a:rPr lang="en-US" dirty="0" smtClean="0"/>
              <a:t>3SAT)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разрешимости (</a:t>
            </a:r>
            <a:r>
              <a:rPr lang="en-US" dirty="0"/>
              <a:t>Decision </a:t>
            </a:r>
            <a:r>
              <a:rPr lang="en-US" dirty="0" smtClean="0"/>
              <a:t>problem)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некий язык,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 – слова в данном языке.</a:t>
                </a:r>
              </a:p>
              <a:p>
                <a:r>
                  <a:rPr lang="ru-RU" b="1" dirty="0" err="1" smtClean="0"/>
                  <a:t>Разрешитель</a:t>
                </a:r>
                <a:r>
                  <a:rPr lang="ru-RU" b="1" dirty="0" smtClean="0"/>
                  <a:t> (</a:t>
                </a:r>
                <a:r>
                  <a:rPr lang="en-US" b="1" dirty="0" smtClean="0"/>
                  <a:t>solver)</a:t>
                </a:r>
                <a:r>
                  <a:rPr lang="ru-RU" b="1" dirty="0" smtClean="0"/>
                  <a:t> языка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алгоритм, который на входе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 выдаёт 1,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, иначе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вычислительные задачи теоретически возможно решить?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7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Предположение 1 – возможно решить любые задачи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Алан Тьюринг 1936 – </a:t>
            </a:r>
            <a:r>
              <a:rPr lang="en-US" dirty="0" smtClean="0"/>
              <a:t>Halting Problem</a:t>
            </a:r>
            <a:r>
              <a:rPr lang="ru-RU" dirty="0" smtClean="0"/>
              <a:t> (Проблема останова)</a:t>
            </a:r>
            <a:r>
              <a:rPr lang="en-US" dirty="0" smtClean="0"/>
              <a:t> </a:t>
            </a:r>
            <a:r>
              <a:rPr lang="ru-RU" dirty="0" smtClean="0"/>
              <a:t>– задача определения «остановится» ли заданная программа для заданного входа.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347216" y="6440747"/>
            <a:ext cx="31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5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останова (</a:t>
            </a:r>
            <a:r>
              <a:rPr lang="en-US" dirty="0" smtClean="0"/>
              <a:t>Halting problem)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алгоритм, который на некотором входе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 либо завершает свою работу, выдавая некий результат (</a:t>
                </a:r>
                <a:r>
                  <a:rPr lang="en-US" dirty="0" smtClean="0"/>
                  <a:t>halt)</a:t>
                </a:r>
                <a:r>
                  <a:rPr lang="ru-RU" dirty="0" smtClean="0"/>
                  <a:t>, либо уходит в бесконечный цикл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Возможно 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построить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который бы выдавал «1», если алгоритм </a:t>
                </a:r>
                <a:r>
                  <a:rPr lang="en-US" dirty="0" smtClean="0"/>
                  <a:t>A</a:t>
                </a:r>
                <a:r>
                  <a:rPr lang="ru-RU" dirty="0" smtClean="0"/>
                  <a:t> выдаёт результат на входе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, и «0», иначе?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 smtClean="0"/>
                  <a:t> существует.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52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останова (</a:t>
            </a:r>
            <a:r>
              <a:rPr lang="en-US" dirty="0" smtClean="0"/>
              <a:t>Halting problem)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любое – алгоритм дублирования входной величины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– алгоритм, который на входе «</a:t>
                </a:r>
                <a:r>
                  <a:rPr lang="en-US" dirty="0" smtClean="0"/>
                  <a:t>0</a:t>
                </a:r>
                <a:r>
                  <a:rPr lang="ru-RU" dirty="0" smtClean="0"/>
                  <a:t>» завершает работу,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выдавая 1, а на входе «</a:t>
                </a:r>
                <a:r>
                  <a:rPr lang="en-US" dirty="0" smtClean="0"/>
                  <a:t>1</a:t>
                </a:r>
                <a:r>
                  <a:rPr lang="ru-RU" dirty="0" smtClean="0"/>
                  <a:t>» уходит в бесконечный цикл.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9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останова (</a:t>
            </a:r>
            <a:r>
              <a:rPr lang="en-US" dirty="0" smtClean="0"/>
              <a:t>Halting problem)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7043"/>
            <a:ext cx="10515600" cy="27285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Машина </a:t>
            </a:r>
            <a:r>
              <a:rPr lang="en-US" dirty="0" smtClean="0"/>
              <a:t>D</a:t>
            </a:r>
            <a:r>
              <a:rPr lang="ru-RU" dirty="0" smtClean="0"/>
              <a:t> пытается проанализировать поведение машины </a:t>
            </a:r>
            <a:r>
              <a:rPr lang="en-US" dirty="0" smtClean="0"/>
              <a:t>P</a:t>
            </a:r>
            <a:r>
              <a:rPr lang="ru-RU" dirty="0" smtClean="0"/>
              <a:t> на входе </a:t>
            </a:r>
            <a:r>
              <a:rPr lang="en-US" dirty="0" smtClean="0"/>
              <a:t>P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P(P) = 1</a:t>
            </a:r>
            <a:r>
              <a:rPr lang="ru-RU" dirty="0" smtClean="0"/>
              <a:t>, то </a:t>
            </a:r>
            <a:r>
              <a:rPr lang="en-US" dirty="0" smtClean="0"/>
              <a:t>D </a:t>
            </a:r>
            <a:r>
              <a:rPr lang="ru-RU" dirty="0" smtClean="0"/>
              <a:t>на входе </a:t>
            </a:r>
            <a:r>
              <a:rPr lang="en-US" dirty="0" smtClean="0"/>
              <a:t>(P,P) </a:t>
            </a:r>
            <a:r>
              <a:rPr lang="ru-RU" dirty="0" smtClean="0"/>
              <a:t>выдала 0, т.е. машина </a:t>
            </a:r>
            <a:r>
              <a:rPr lang="en-US" dirty="0" smtClean="0"/>
              <a:t>P </a:t>
            </a:r>
            <a:r>
              <a:rPr lang="ru-RU" dirty="0" smtClean="0"/>
              <a:t>должна была уйти в цикл, но это не так.</a:t>
            </a:r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P(P) </a:t>
            </a:r>
            <a:r>
              <a:rPr lang="ru-RU" dirty="0" smtClean="0"/>
              <a:t>уходит в цикл, тогда </a:t>
            </a:r>
            <a:r>
              <a:rPr lang="en-US" dirty="0" smtClean="0"/>
              <a:t>D(P,P) = 1</a:t>
            </a:r>
            <a:r>
              <a:rPr lang="ru-RU" dirty="0" smtClean="0"/>
              <a:t> и машина </a:t>
            </a:r>
            <a:r>
              <a:rPr lang="en-US" dirty="0" smtClean="0"/>
              <a:t>P </a:t>
            </a:r>
            <a:r>
              <a:rPr lang="ru-RU" dirty="0" smtClean="0"/>
              <a:t>должна была завершить работу, но это не так.</a:t>
            </a:r>
          </a:p>
          <a:p>
            <a:pPr marL="0" indent="0">
              <a:buNone/>
            </a:pPr>
            <a:r>
              <a:rPr lang="ru-RU" dirty="0" smtClean="0"/>
              <a:t>Следовательно, </a:t>
            </a:r>
            <a:r>
              <a:rPr lang="en-US" dirty="0" smtClean="0"/>
              <a:t>D</a:t>
            </a:r>
            <a:r>
              <a:rPr lang="ru-RU" dirty="0" smtClean="0"/>
              <a:t> не существует.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02805" y="4172755"/>
            <a:ext cx="8653529" cy="22409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 smtClean="0"/>
              <a:t>Машина </a:t>
            </a:r>
            <a:r>
              <a:rPr lang="en-US" dirty="0"/>
              <a:t>P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68166" y="4695893"/>
            <a:ext cx="2614411" cy="148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Решение </a:t>
            </a:r>
            <a:r>
              <a:rPr lang="en-US" dirty="0" smtClean="0"/>
              <a:t>Halting Problem</a:t>
            </a:r>
          </a:p>
          <a:p>
            <a:pPr algn="ctr"/>
            <a:r>
              <a:rPr lang="en-US" dirty="0" smtClean="0"/>
              <a:t>(D)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385737" y="4695893"/>
            <a:ext cx="2169017" cy="148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Инверсия</a:t>
            </a:r>
            <a:endParaRPr lang="en-US" dirty="0" smtClean="0"/>
          </a:p>
          <a:p>
            <a:pPr algn="ctr"/>
            <a:r>
              <a:rPr lang="en-US" dirty="0" smtClean="0"/>
              <a:t>(I)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95989" y="4695893"/>
            <a:ext cx="2169017" cy="148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Копирование</a:t>
            </a:r>
            <a:endParaRPr lang="en-US" dirty="0" smtClean="0"/>
          </a:p>
          <a:p>
            <a:pPr algn="ctr"/>
            <a:r>
              <a:rPr lang="en-US" dirty="0" smtClean="0"/>
              <a:t>(C)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565006" y="5035639"/>
            <a:ext cx="6031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565006" y="5743687"/>
            <a:ext cx="6031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6782577" y="5436427"/>
            <a:ext cx="6031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9554754" y="5392602"/>
            <a:ext cx="6031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5" idx="2"/>
            <a:endCxn id="8" idx="1"/>
          </p:cNvCxnSpPr>
          <p:nvPr/>
        </p:nvCxnSpPr>
        <p:spPr>
          <a:xfrm rot="5400000" flipH="1">
            <a:off x="2974154" y="3858264"/>
            <a:ext cx="977251" cy="4133581"/>
          </a:xfrm>
          <a:prstGeom prst="bentConnector4">
            <a:avLst>
              <a:gd name="adj1" fmla="val -32617"/>
              <a:gd name="adj2" fmla="val 11020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07915" y="4620561"/>
            <a:ext cx="31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707914" y="5358804"/>
            <a:ext cx="31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793927" y="5035638"/>
            <a:ext cx="59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r>
              <a:rPr lang="en-US" dirty="0" smtClean="0"/>
              <a:t>/1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9897279" y="4976841"/>
            <a:ext cx="1212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</a:t>
            </a:r>
            <a:r>
              <a:rPr lang="en-US" dirty="0" err="1" smtClean="0"/>
              <a:t>inf_cycle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Муравей </a:t>
            </a:r>
            <a:r>
              <a:rPr lang="ru-RU" dirty="0" err="1" smtClean="0"/>
              <a:t>Ленгтона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863255" cy="4351338"/>
          </a:xfrm>
        </p:spPr>
        <p:txBody>
          <a:bodyPr/>
          <a:lstStyle/>
          <a:p>
            <a:r>
              <a:rPr lang="ru-RU" dirty="0" smtClean="0"/>
              <a:t>Клеточный автомат со следующими правилами</a:t>
            </a:r>
            <a:r>
              <a:rPr lang="en-US" dirty="0" smtClean="0"/>
              <a:t>:</a:t>
            </a:r>
          </a:p>
          <a:p>
            <a:pPr lvl="1"/>
            <a:r>
              <a:rPr lang="ru-RU" dirty="0"/>
              <a:t>На чёрном квадрате — повернуть на 90° влево, изменить цвет квадрата на белый, сделать шаг вперед на следующую клетку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/>
              <a:t>На белом квадрате — повернуть на 90° вправо, изменить цвет квадрата на чёрный, сделать шаг вперед на следующую клетку.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1690688"/>
            <a:ext cx="33623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1239</Words>
  <Application>Microsoft Office PowerPoint</Application>
  <PresentationFormat>Широкоэкранный</PresentationFormat>
  <Paragraphs>196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Тема Office</vt:lpstr>
      <vt:lpstr>Что возможно вычислить?</vt:lpstr>
      <vt:lpstr>Что в теории способны вычислить компьютеры?</vt:lpstr>
      <vt:lpstr>Задачи разрешимости (Decision problem)</vt:lpstr>
      <vt:lpstr>Задачи разрешимости (Decision problem)</vt:lpstr>
      <vt:lpstr>Какие вычислительные задачи теоретически возможно решить?</vt:lpstr>
      <vt:lpstr>Задача останова (Halting problem)</vt:lpstr>
      <vt:lpstr>Задача останова (Halting problem)</vt:lpstr>
      <vt:lpstr>Задача останова (Halting problem)</vt:lpstr>
      <vt:lpstr>Муравей Ленгтона</vt:lpstr>
      <vt:lpstr>Муравей Ленгтона</vt:lpstr>
      <vt:lpstr>Какие вычислительные задачи теоретически возможно решить?</vt:lpstr>
      <vt:lpstr>Шашки Конвея  </vt:lpstr>
      <vt:lpstr>Шашки Конвея </vt:lpstr>
      <vt:lpstr>Какой порядок роста мы можем обеспечить?</vt:lpstr>
      <vt:lpstr>Какой порядок роста мы можем обеспечить?</vt:lpstr>
      <vt:lpstr>Какой порядок роста мы можем обеспечить?</vt:lpstr>
      <vt:lpstr>Какой порядок роста мы можем обеспечить?</vt:lpstr>
      <vt:lpstr>Классы вычислительной сложности</vt:lpstr>
      <vt:lpstr>Класс NP</vt:lpstr>
      <vt:lpstr>Классы вычислительной сложности</vt:lpstr>
      <vt:lpstr>Презентация PowerPoint</vt:lpstr>
      <vt:lpstr>P≠NP</vt:lpstr>
      <vt:lpstr>P=NP</vt:lpstr>
      <vt:lpstr>Квантовые вычисления</vt:lpstr>
      <vt:lpstr>Какие вычислительные задачи теоретически возможно решить?</vt:lpstr>
      <vt:lpstr>Классы вычислимых задач</vt:lpstr>
      <vt:lpstr>Классы вычислимых задач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возможно вычислить?</dc:title>
  <dc:creator>Fasjeit</dc:creator>
  <cp:lastModifiedBy>Макаров Артем Олегович</cp:lastModifiedBy>
  <cp:revision>79</cp:revision>
  <dcterms:created xsi:type="dcterms:W3CDTF">2018-11-23T19:52:43Z</dcterms:created>
  <dcterms:modified xsi:type="dcterms:W3CDTF">2024-10-03T08:13:52Z</dcterms:modified>
</cp:coreProperties>
</file>