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7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03" r:id="rId16"/>
    <p:sldId id="329" r:id="rId17"/>
    <p:sldId id="330" r:id="rId18"/>
    <p:sldId id="307" r:id="rId19"/>
    <p:sldId id="308" r:id="rId20"/>
    <p:sldId id="306" r:id="rId21"/>
    <p:sldId id="309" r:id="rId22"/>
    <p:sldId id="265" r:id="rId23"/>
    <p:sldId id="310" r:id="rId24"/>
    <p:sldId id="312" r:id="rId25"/>
    <p:sldId id="313" r:id="rId26"/>
    <p:sldId id="302" r:id="rId27"/>
    <p:sldId id="314" r:id="rId28"/>
    <p:sldId id="315" r:id="rId29"/>
    <p:sldId id="304" r:id="rId30"/>
    <p:sldId id="316" r:id="rId31"/>
    <p:sldId id="317" r:id="rId32"/>
    <p:sldId id="318" r:id="rId33"/>
    <p:sldId id="319" r:id="rId34"/>
    <p:sldId id="320" r:id="rId35"/>
    <p:sldId id="321" r:id="rId3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4664" autoAdjust="0"/>
  </p:normalViewPr>
  <p:slideViewPr>
    <p:cSldViewPr snapToGrid="0">
      <p:cViewPr varScale="1">
        <p:scale>
          <a:sx n="122" d="100"/>
          <a:sy n="122" d="100"/>
        </p:scale>
        <p:origin x="25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26.10.2023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26.10.2023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26.10.2023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26.10.2023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26.10.2023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26.10.2023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00.png"/><Relationship Id="rId7" Type="http://schemas.openxmlformats.org/officeDocument/2006/relationships/image" Target="../media/image5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0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Абсолютная и </a:t>
            </a:r>
            <a:r>
              <a:rPr lang="en-US" dirty="0" smtClean="0"/>
              <a:t>C</a:t>
            </a:r>
            <a:r>
              <a:rPr lang="ru-RU" dirty="0" err="1" smtClean="0"/>
              <a:t>емантическая</a:t>
            </a:r>
            <a:r>
              <a:rPr lang="ru-RU" dirty="0" smtClean="0"/>
              <a:t> стойкость</a:t>
            </a:r>
            <a:r>
              <a:rPr lang="en-US" dirty="0" smtClean="0"/>
              <a:t> (</a:t>
            </a:r>
            <a:r>
              <a:rPr lang="ru-RU" smtClean="0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 на различимость, определения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 smtClean="0"/>
                  <a:t>, неизвестное для атакующего, определяющего эксперимент</a:t>
                </a:r>
              </a:p>
              <a:p>
                <a:r>
                  <a:rPr lang="ru-RU" b="1" dirty="0" smtClean="0"/>
                  <a:t>Экспериментом</a:t>
                </a:r>
                <a:r>
                  <a:rPr lang="ru-RU" dirty="0" smtClean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 smtClean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Цель игры </a:t>
                </a:r>
                <a:r>
                  <a:rPr lang="ru-RU" dirty="0" smtClean="0"/>
                  <a:t>– атакующий пытается различить </a:t>
                </a:r>
                <a:r>
                  <a:rPr lang="ru-RU" smtClean="0"/>
                  <a:t>два эксперимента</a:t>
                </a:r>
                <a:endParaRPr lang="ru-RU" dirty="0" smtClean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</a:t>
                </a:r>
                <a:r>
                  <a:rPr lang="ru-RU" dirty="0" smtClean="0"/>
                  <a:t>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 smtClean="0"/>
              <a:t>семантическая стойкость (одноразовое использование ключа)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вычислимого шифра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определим два эксперимента,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0 </a:t>
                </a:r>
                <a:r>
                  <a:rPr lang="ru-RU" dirty="0" smtClean="0"/>
                  <a:t>и </a:t>
                </a:r>
                <a:r>
                  <a:rPr lang="en-US" dirty="0" err="1" smtClean="0"/>
                  <a:t>Exp</a:t>
                </a:r>
                <a:r>
                  <a:rPr lang="ru-RU" dirty="0" smtClean="0"/>
                  <a:t>.</a:t>
                </a:r>
                <a:r>
                  <a:rPr lang="en-US" dirty="0" smtClean="0"/>
                  <a:t> 1</a:t>
                </a:r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 smtClean="0"/>
                  <a:t>Претендент </a:t>
                </a:r>
                <a:r>
                  <a:rPr lang="ru-RU" dirty="0"/>
                  <a:t>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Противник </a:t>
                </a:r>
                <a:r>
                  <a:rPr lang="en-US" dirty="0" smtClean="0"/>
                  <a:t> </a:t>
                </a:r>
                <a:r>
                  <a:rPr lang="ru-RU" dirty="0" smtClean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b="1" dirty="0" smtClean="0"/>
                  <a:t>одинаковой длины</a:t>
                </a:r>
                <a:endParaRPr lang="ru-RU" dirty="0" smtClean="0"/>
              </a:p>
              <a:p>
                <a:r>
                  <a:rPr lang="ru-RU" dirty="0" smtClean="0"/>
                  <a:t>Претендент вычисляет </a:t>
                </a:r>
                <a:r>
                  <a:rPr lang="en-US" i="1" dirty="0" smtClean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противнику</a:t>
                </a:r>
              </a:p>
              <a:p>
                <a:r>
                  <a:rPr lang="ru-RU" dirty="0" smtClean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 smtClean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</a:t>
            </a:r>
            <a:r>
              <a:rPr lang="en-US" dirty="0" smtClean="0"/>
              <a:t>: </a:t>
            </a:r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 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Преимуществом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Advantage</a:t>
                </a:r>
                <a:r>
                  <a:rPr lang="en-US" dirty="0" smtClean="0"/>
                  <a:t>) </a:t>
                </a:r>
                <a:r>
                  <a:rPr lang="ru-RU" dirty="0" smtClean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в игре на семантическую стойкость есть величина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</a:t>
            </a:r>
            <a:r>
              <a:rPr lang="ru-RU" dirty="0"/>
              <a:t>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(одноразово) </a:t>
                </a:r>
                <a:r>
                  <a:rPr lang="ru-RU" b="1" dirty="0" smtClean="0"/>
                  <a:t>семантически стойкий</a:t>
                </a:r>
                <a:r>
                  <a:rPr lang="ru-RU" dirty="0" smtClean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b="1" dirty="0" smtClean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 – вычислительно невозможно отличить шифртексты различных сообщений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«Ослабленная» версия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только </a:t>
                </a:r>
                <a:r>
                  <a:rPr lang="ru-RU" b="1" dirty="0" smtClean="0"/>
                  <a:t>эффективные</a:t>
                </a:r>
                <a:r>
                  <a:rPr lang="ru-RU" dirty="0" smtClean="0"/>
                  <a:t> </a:t>
                </a:r>
                <a:r>
                  <a:rPr lang="ru-RU" b="1" dirty="0" smtClean="0"/>
                  <a:t>противники</a:t>
                </a:r>
                <a:r>
                  <a:rPr lang="ru-RU" dirty="0" smtClean="0"/>
                  <a:t> и разность вероятностей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в заданные сообщения </a:t>
                </a:r>
                <a:r>
                  <a:rPr lang="ru-RU" b="1" dirty="0" smtClean="0"/>
                  <a:t>не превосходит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Позволяет использовать </a:t>
                </a:r>
                <a:r>
                  <a:rPr lang="ru-RU" b="1" dirty="0" smtClean="0"/>
                  <a:t>короткие ключи</a:t>
                </a:r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Примеры</a:t>
                </a:r>
                <a:r>
                  <a:rPr lang="en-US" dirty="0" smtClean="0"/>
                  <a:t>:</a:t>
                </a:r>
                <a:endParaRPr lang="ru-RU" dirty="0"/>
              </a:p>
              <a:p>
                <a:r>
                  <a:rPr lang="ru-RU" dirty="0" smtClean="0"/>
                  <a:t>Одноразовый блокнот – семантически стойкий шифр</a:t>
                </a:r>
              </a:p>
              <a:p>
                <a:r>
                  <a:rPr lang="ru-RU" dirty="0" smtClean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 smtClean="0"/>
                  <a:t>Шифр подстановки – не семантически стойкий шифр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</a:t>
                </a:r>
                <a:r>
                  <a:rPr lang="en-US" dirty="0" smtClean="0"/>
                  <a:t> </a:t>
                </a:r>
                <a:r>
                  <a:rPr lang="ru-RU" dirty="0" smtClean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A  </a:t>
            </a:r>
            <a:r>
              <a:rPr lang="en-US" dirty="0"/>
              <a:t>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blipFill>
                  <a:blip r:embed="rId3"/>
                  <a:stretch>
                    <a:fillRect r="-346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5" y="5141858"/>
            <a:ext cx="2805116" cy="645318"/>
            <a:chOff x="3216" y="3442"/>
            <a:chExt cx="1767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атаки на семантическую стойкость</a:t>
            </a:r>
            <a:r>
              <a:rPr lang="en-US" dirty="0" smtClean="0"/>
              <a:t> (</a:t>
            </a:r>
            <a:r>
              <a:rPr lang="ru-RU" dirty="0" smtClean="0"/>
              <a:t>через существующую атаку)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, позволяющий выиграть игру на семантическую стойкость.</a:t>
                </a:r>
              </a:p>
              <a:p>
                <a:r>
                  <a:rPr lang="ru-RU" dirty="0" smtClean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 различным наименее значимым битом</a:t>
                </a:r>
                <a:endParaRPr lang="en-US" dirty="0" smtClean="0"/>
              </a:p>
              <a:p>
                <a:r>
                  <a:rPr lang="ru-RU" dirty="0" smtClean="0"/>
                  <a:t>Получение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для одного из сообщений</a:t>
                </a:r>
                <a:endParaRPr lang="en-US" dirty="0" smtClean="0"/>
              </a:p>
              <a:p>
                <a:r>
                  <a:rPr lang="ru-RU" dirty="0" smtClean="0"/>
                  <a:t>Передача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Получение наименее значимого бита отрытого текста, определение эксперимента.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</a:t>
            </a:r>
            <a:r>
              <a:rPr lang="ru-RU" dirty="0" smtClean="0"/>
              <a:t>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алгоритм позволяющий получить наименее значимый бит </a:t>
                </a:r>
                <a:r>
                  <a:rPr lang="en-US" dirty="0" smtClean="0"/>
                  <a:t>(LSB)</a:t>
                </a:r>
                <a:r>
                  <a:rPr lang="ru-RU" dirty="0" smtClean="0"/>
                  <a:t> открытого текста через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 smtClean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Построим</a:t>
                </a:r>
                <a:r>
                  <a:rPr lang="en-US" dirty="0" smtClean="0"/>
                  <a:t> </a:t>
                </a:r>
                <a:r>
                  <a:rPr lang="ru-RU" dirty="0" smtClean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против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семантической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</a:t>
                </a:r>
                <a:r>
                  <a:rPr lang="ru-RU" dirty="0" smtClean="0"/>
                  <a:t>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Доказательства сведением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(</a:t>
            </a:r>
            <a:r>
              <a:rPr lang="en-US" dirty="0" smtClean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</a:t>
                </a:r>
                <a:r>
                  <a:rPr lang="ru-RU" dirty="0" smtClean="0"/>
                  <a:t>вычислимый семантически стойкий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/>
                  <a:t> 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  <a:endParaRPr lang="en-US" dirty="0"/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 smtClean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Атака на восстановление сообщений</a:t>
                </a:r>
                <a:r>
                  <a:rPr lang="en-US" dirty="0" smtClean="0"/>
                  <a:t>: </a:t>
                </a:r>
                <a:r>
                  <a:rPr lang="ru-RU" dirty="0" smtClean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при атаке на восстановление сообщений является величина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 smtClean="0"/>
                  <a:t> называется </a:t>
                </a:r>
                <a:r>
                  <a:rPr lang="ru-RU" b="1" dirty="0" smtClean="0"/>
                  <a:t>стойким к атаке на восстановление сообщений</a:t>
                </a:r>
                <a:r>
                  <a:rPr lang="ru-RU" b="0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 smtClean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ru-RU" b="0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n-US" dirty="0"/>
                  <a:t>-</a:t>
                </a:r>
                <a:r>
                  <a:rPr lang="ru-RU" b="0" dirty="0" smtClean="0"/>
                  <a:t> пренебрежимо малая величина.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 smtClean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dirty="0" smtClean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для которого</a:t>
                </a:r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</a:t>
                </a:r>
                <a:r>
                  <a:rPr lang="ru-RU" smtClean="0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 smtClean="0"/>
                  <a:t>шифртекстом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470118" y="3996479"/>
            <a:ext cx="3124200" cy="476250"/>
            <a:chOff x="1248" y="2480"/>
            <a:chExt cx="1968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23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1.8. </a:t>
                </a:r>
                <a:r>
                  <a:rPr lang="ru-RU" dirty="0" smtClean="0"/>
                  <a:t>Если </a:t>
                </a:r>
                <a:r>
                  <a:rPr lang="ru-RU" dirty="0"/>
                  <a:t>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</a:t>
                </a:r>
                <a:r>
                  <a:rPr lang="ru-RU" dirty="0" smtClean="0"/>
                  <a:t>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то вероятность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 smtClean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, 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</a:t>
                </a:r>
                <a:r>
                  <a:rPr lang="en-US" i="1" dirty="0" smtClean="0"/>
                  <a:t> </a:t>
                </a:r>
                <a:r>
                  <a:rPr lang="ru-RU" dirty="0"/>
                  <a:t>произвольный предикат, вычисляющий 1 бит информации об открытом </a:t>
                </a:r>
                <a:r>
                  <a:rPr lang="ru-RU" dirty="0" smtClean="0"/>
                  <a:t>тексте (Например функция </a:t>
                </a:r>
                <a:r>
                  <a:rPr lang="ru-RU" smtClean="0"/>
                  <a:t>вычисления бита </a:t>
                </a:r>
                <a:r>
                  <a:rPr lang="ru-RU" dirty="0" smtClean="0"/>
                  <a:t>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).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</a:t>
                </a:r>
                <a:r>
                  <a:rPr lang="ru-RU" dirty="0" smtClean="0"/>
                  <a:t>битов </a:t>
                </a:r>
                <a:r>
                  <a:rPr lang="ru-RU" dirty="0"/>
                  <a:t>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 smtClean="0"/>
          </a:p>
          <a:p>
            <a:r>
              <a:rPr lang="ru-RU" sz="3600" b="1" dirty="0" smtClean="0"/>
              <a:t>Определение абсолютной стойкости через предикат</a:t>
            </a:r>
            <a:endParaRPr lang="ru-RU" sz="3600" b="1" dirty="0"/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Восстановление битов сообщения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 smtClean="0"/>
                  <a:t>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smtClean="0"/>
                  <a:t>вычисления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бита </a:t>
                </a:r>
                <a:r>
                  <a:rPr lang="ru-RU" dirty="0" smtClean="0"/>
                  <a:t>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(здесь и далее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 smtClean="0"/>
                  <a:t>)</a:t>
                </a:r>
                <a:r>
                  <a:rPr lang="ru-RU" i="1" dirty="0" smtClean="0"/>
                  <a:t>.</a:t>
                </a:r>
                <a:endParaRPr lang="ru-RU" i="1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к восстановлению битов</a:t>
                </a:r>
                <a:r>
                  <a:rPr lang="ru-RU" dirty="0" smtClean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 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Если шифр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семантически </a:t>
                </a:r>
                <a:r>
                  <a:rPr lang="ru-RU" dirty="0" smtClean="0"/>
                  <a:t>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:r>
                  <a:rPr lang="ru-RU" dirty="0"/>
                  <a:t>то он стойкий к атаке на </a:t>
                </a:r>
                <a:r>
                  <a:rPr lang="ru-RU" dirty="0" smtClean="0"/>
                  <a:t>восстановление битов </a:t>
                </a:r>
                <a:r>
                  <a:rPr lang="ru-RU" dirty="0"/>
                  <a:t>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</a:t>
                </a:r>
                <a:r>
                  <a:rPr lang="ru-RU" dirty="0" smtClean="0"/>
                  <a:t>даёт атаку на </a:t>
                </a:r>
                <a:r>
                  <a:rPr lang="ru-RU" dirty="0"/>
                  <a:t>семантическую </a:t>
                </a:r>
                <a:r>
                  <a:rPr lang="ru-RU" dirty="0" smtClean="0"/>
                  <a:t>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восстановление битов построим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отправляет претенденту, получая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</a:t>
            </a:r>
            <a:r>
              <a:rPr lang="en-US" dirty="0" smtClean="0"/>
              <a:t>B  (us)</a:t>
            </a:r>
            <a:endParaRPr lang="en-US" dirty="0"/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</a:t>
            </a:r>
            <a:r>
              <a:rPr lang="en-US" dirty="0" smtClean="0"/>
              <a:t>A</a:t>
            </a:r>
          </a:p>
          <a:p>
            <a:pPr algn="ctr"/>
            <a:r>
              <a:rPr lang="en-US" dirty="0" smtClean="0"/>
              <a:t>(given)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 smtClean="0"/>
                  <a:t>’</a:t>
                </a:r>
                <a:endParaRPr lang="en-US" sz="2400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Вычисление индивидуальных битов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 smtClean="0">
                    <a:latin typeface="Cambria Math" panose="02040503050406030204" pitchFamily="18" charset="0"/>
                  </a:rPr>
                  <a:t>.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верная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неверная чётность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(альтернативная формулировка)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1.10. (обобщение </a:t>
                </a:r>
                <a:r>
                  <a:rPr lang="ru-RU" b="1" dirty="0"/>
                  <a:t>1.</a:t>
                </a:r>
                <a:r>
                  <a:rPr lang="en-US" b="1" dirty="0" smtClean="0"/>
                  <a:t>9</a:t>
                </a:r>
                <a:r>
                  <a:rPr lang="ru-RU" b="1" dirty="0" smtClean="0"/>
                  <a:t>) </a:t>
                </a:r>
                <a:r>
                  <a:rPr lang="ru-RU" dirty="0" smtClean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 smtClean="0"/>
                  <a:t>.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 smtClean="0"/>
                  <a:t> </a:t>
                </a:r>
                <a:r>
                  <a:rPr lang="en-US" b="0" i="0" dirty="0" err="1" smtClean="0"/>
                  <a:t>событие</a:t>
                </a:r>
                <a:r>
                  <a:rPr lang="en-US" b="0" i="0" dirty="0" smtClean="0"/>
                  <a:t>, </a:t>
                </a:r>
                <a:r>
                  <a:rPr lang="en-US" b="0" i="0" dirty="0" err="1" smtClean="0"/>
                  <a:t>при</a:t>
                </a:r>
                <a:r>
                  <a:rPr lang="en-US" b="0" i="0" dirty="0" smtClean="0"/>
                  <a:t> </a:t>
                </a:r>
                <a:r>
                  <a:rPr lang="en-US" b="0" i="0" dirty="0" err="1" smtClean="0"/>
                  <a:t>котором</a:t>
                </a:r>
                <a:r>
                  <a:rPr lang="en-US" b="0" i="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 аналогично </a:t>
                </a:r>
                <a:r>
                  <a:rPr lang="ru-RU" b="1" dirty="0" smtClean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 smtClean="0"/>
              <a:t>Требуется размер ключа равный размеру сообщения</a:t>
            </a:r>
          </a:p>
          <a:p>
            <a:pPr lvl="1"/>
            <a:r>
              <a:rPr lang="ru-RU" dirty="0" smtClean="0"/>
              <a:t>Невозможно добиться стойкости при переменной длине сообщений</a:t>
            </a:r>
          </a:p>
          <a:p>
            <a:r>
              <a:rPr lang="ru-RU" dirty="0" smtClean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 smtClean="0"/>
              <a:t>Стойкость к восстановлению сообщений</a:t>
            </a:r>
          </a:p>
          <a:p>
            <a:pPr lvl="1"/>
            <a:r>
              <a:rPr lang="ru-RU" dirty="0" smtClean="0"/>
              <a:t>Стойкость к восстановлению битов сообщений</a:t>
            </a:r>
          </a:p>
          <a:p>
            <a:r>
              <a:rPr lang="ru-RU" dirty="0" smtClean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 smtClean="0"/>
              <a:t>Доказательства стойкости методом сведения (</a:t>
            </a:r>
            <a:r>
              <a:rPr lang="en-US" dirty="0" smtClean="0"/>
              <a:t>reduction)</a:t>
            </a:r>
            <a:endParaRPr lang="ru-RU" dirty="0" smtClean="0"/>
          </a:p>
          <a:p>
            <a:pPr lvl="1"/>
            <a:r>
              <a:rPr lang="ru-RU" dirty="0" smtClean="0"/>
              <a:t>Построение атак через моделирование игры</a:t>
            </a:r>
            <a:endParaRPr lang="ru-RU" dirty="0"/>
          </a:p>
          <a:p>
            <a:pPr lvl="1"/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</a:t>
            </a:r>
            <a:r>
              <a:rPr lang="ru-RU" dirty="0" smtClean="0"/>
              <a:t>стойкости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 smtClean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Рассмотрим вероятностный эксперимент для равномерно </a:t>
                </a:r>
                <a:r>
                  <a:rPr lang="ru-RU" dirty="0"/>
                  <a:t>распределённой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– </a:t>
                </a:r>
                <a:r>
                  <a:rPr lang="ru-RU" dirty="0" smtClean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Иными словами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при использовании произвольного предиката на </a:t>
                </a:r>
                <a:r>
                  <a:rPr lang="ru-RU" dirty="0" err="1" smtClean="0"/>
                  <a:t>шифртекстах</a:t>
                </a:r>
                <a:r>
                  <a:rPr lang="ru-RU" dirty="0" smtClean="0"/>
                  <a:t> абсолютно стойкого шифра злоумышленник не получает информации об открытом тексте.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Плохие новости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1.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 (Шеннона).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 smtClean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 smtClean="0"/>
                  <a:t>Иными словами, для шифрования 1 </a:t>
                </a:r>
                <a:r>
                  <a:rPr lang="en-US" b="0" dirty="0" smtClean="0"/>
                  <a:t>Gb </a:t>
                </a:r>
                <a:r>
                  <a:rPr lang="ru-RU" b="0" dirty="0" smtClean="0"/>
                  <a:t>данных </a:t>
                </a:r>
                <a:r>
                  <a:rPr lang="ru-RU" b="1" dirty="0" smtClean="0"/>
                  <a:t>любым</a:t>
                </a:r>
                <a:r>
                  <a:rPr lang="ru-RU" b="0" dirty="0" smtClean="0"/>
                  <a:t> абсолютно стойким шифром потребуется ключ размера как минимум 1 </a:t>
                </a:r>
                <a:r>
                  <a:rPr lang="en-US" b="0" dirty="0" smtClean="0"/>
                  <a:t>Gb</a:t>
                </a:r>
                <a:r>
                  <a:rPr lang="ru-RU" dirty="0" smtClean="0"/>
                  <a:t>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Вычислимый шифр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Вычислимый шифр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пара </a:t>
                </a:r>
                <a:r>
                  <a:rPr lang="ru-RU" b="1" dirty="0" smtClean="0"/>
                  <a:t>эффективных</a:t>
                </a:r>
                <a:r>
                  <a:rPr lang="ru-RU" dirty="0" smtClean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вероятностная функция </a:t>
                </a:r>
                <a:r>
                  <a:rPr lang="ru-RU" dirty="0" err="1" smtClean="0"/>
                  <a:t>зашифрования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 smtClean="0"/>
                  <a:t> – функция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.</a:t>
                </a:r>
                <a:endParaRPr lang="en-US" dirty="0"/>
              </a:p>
              <a:p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b="1" dirty="0" smtClean="0"/>
                  <a:t>свойство корректности</a:t>
                </a:r>
                <a:r>
                  <a:rPr lang="ru-RU" dirty="0" smtClean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 smtClean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равномерно распределённый и выполняется</a:t>
                </a:r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Ослабим свойство абсолютной стойкости</a:t>
                </a:r>
                <a:r>
                  <a:rPr lang="en-US" dirty="0" smtClean="0"/>
                  <a:t>: </a:t>
                </a:r>
                <a:r>
                  <a:rPr lang="ru-RU" dirty="0" smtClean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Понятие игры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 smtClean="0"/>
                  <a:t>Игра состоит из двух сторон – </a:t>
                </a:r>
                <a:r>
                  <a:rPr lang="ru-RU" b="1" dirty="0" smtClean="0"/>
                  <a:t>противника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(</a:t>
                </a:r>
                <a:r>
                  <a:rPr lang="en-US" b="1" dirty="0" smtClean="0"/>
                  <a:t>Adversary</a:t>
                </a:r>
                <a:r>
                  <a:rPr lang="en-US" dirty="0" smtClean="0"/>
                  <a:t>)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претендента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Challenger</a:t>
                </a:r>
                <a:r>
                  <a:rPr lang="en-US" dirty="0" smtClean="0"/>
                  <a:t>)</a:t>
                </a:r>
                <a:r>
                  <a:rPr lang="ru-RU" dirty="0" smtClean="0"/>
                  <a:t>, моделируемые </a:t>
                </a:r>
                <a:r>
                  <a:rPr lang="ru-RU" b="1" dirty="0" smtClean="0"/>
                  <a:t>эффективными</a:t>
                </a:r>
                <a:r>
                  <a:rPr lang="ru-RU" dirty="0" smtClean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вероятностный</a:t>
                </a:r>
              </a:p>
              <a:p>
                <a:r>
                  <a:rPr lang="ru-RU" b="1" dirty="0" smtClean="0"/>
                  <a:t>Входом</a:t>
                </a:r>
                <a:r>
                  <a:rPr lang="ru-RU" dirty="0" smtClean="0"/>
                  <a:t> игры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 smtClean="0"/>
              </a:p>
              <a:p>
                <a:r>
                  <a:rPr lang="ru-RU" b="1" dirty="0" smtClean="0"/>
                  <a:t>Ход игры </a:t>
                </a:r>
                <a:r>
                  <a:rPr lang="ru-RU" dirty="0" smtClean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 smtClean="0"/>
                  <a:t>Результатом</a:t>
                </a:r>
                <a:r>
                  <a:rPr lang="ru-RU" dirty="0" smtClean="0"/>
                  <a:t> </a:t>
                </a:r>
                <a:r>
                  <a:rPr lang="ru-RU" dirty="0"/>
                  <a:t>игры называется </a:t>
                </a:r>
                <a:r>
                  <a:rPr lang="ru-RU" dirty="0" smtClean="0"/>
                  <a:t>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 smtClean="0">
                <a:latin typeface="+mj-lt"/>
              </a:rPr>
              <a:t>b</a:t>
            </a:r>
            <a:r>
              <a:rPr lang="en-US" sz="2400" i="1" dirty="0" smtClean="0"/>
              <a:t>’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2016</TotalTime>
  <Words>1251</Words>
  <Application>Microsoft Office PowerPoint</Application>
  <PresentationFormat>Широкоэкранный</PresentationFormat>
  <Paragraphs>313</Paragraphs>
  <Slides>35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35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Макаров Артем Олегович</cp:lastModifiedBy>
  <cp:revision>460</cp:revision>
  <dcterms:created xsi:type="dcterms:W3CDTF">2018-08-24T12:25:18Z</dcterms:created>
  <dcterms:modified xsi:type="dcterms:W3CDTF">2023-10-26T10:08:53Z</dcterms:modified>
</cp:coreProperties>
</file>