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4664" autoAdjust="0"/>
  </p:normalViewPr>
  <p:slideViewPr>
    <p:cSldViewPr snapToGrid="0">
      <p:cViewPr varScale="1">
        <p:scale>
          <a:sx n="73" d="100"/>
          <a:sy n="73" d="100"/>
        </p:scale>
        <p:origin x="94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22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16-15DC-4E25-BDC3-F25146157B16}" type="datetimeFigureOut">
              <a:rPr lang="ru-RU" smtClean="0"/>
              <a:t>09.04.2020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5760-61D2-4B80-8A8D-A874439CE6F8}" type="slidenum">
              <a:rPr lang="ru-RU" smtClean="0"/>
              <a:t>‹#›</a:t>
            </a:fld>
            <a:endParaRPr lang="ru-RU"/>
          </a:p>
        </p:txBody>
      </p:sp>
    </p:spTree>
    <p:extLst>
      <p:ext uri="{BB962C8B-B14F-4D97-AF65-F5344CB8AC3E}">
        <p14:creationId xmlns:p14="http://schemas.microsoft.com/office/powerpoint/2010/main" val="156870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EC8293-DB51-454A-BE81-EC8FCB31EBA2}" type="datetime1">
              <a:rPr lang="ru-RU" smtClean="0"/>
              <a:t>09.04.2020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0148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41C87B1-1C35-4DBD-BC18-2BC72E776603}" type="datetime1">
              <a:rPr lang="ru-RU" smtClean="0"/>
              <a:t>09.04.2020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9413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34C275-26C0-42CD-9111-9ADE65922AF9}" type="datetime1">
              <a:rPr lang="ru-RU" smtClean="0"/>
              <a:t>09.04.2020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448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C1A9A50B-C350-45F5-8AAB-ADB9E670AF2E}" type="datetime1">
              <a:rPr lang="ru-RU" smtClean="0"/>
              <a:t>09.04.2020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38185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9688C9-348F-42F9-B6C0-5990DDE0C5B2}" type="datetime1">
              <a:rPr lang="ru-RU" smtClean="0"/>
              <a:t>09.04.2020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7693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84AFD8F-6DD9-4AD3-A505-FDC3F5C5F3F6}" type="datetime1">
              <a:rPr lang="ru-RU" smtClean="0"/>
              <a:t>09.04.2020</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2766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551EFE-4D02-45EB-A747-8B6F047B5AA0}" type="datetime1">
              <a:rPr lang="ru-RU" smtClean="0"/>
              <a:t>09.04.2020</a:t>
            </a:fld>
            <a:endParaRPr lang="ru-RU"/>
          </a:p>
        </p:txBody>
      </p:sp>
      <p:sp>
        <p:nvSpPr>
          <p:cNvPr id="8" name="Нижний колонтитул 7"/>
          <p:cNvSpPr>
            <a:spLocks noGrp="1"/>
          </p:cNvSpPr>
          <p:nvPr>
            <p:ph type="ftr" sz="quarter" idx="11"/>
          </p:nvPr>
        </p:nvSpPr>
        <p:spPr/>
        <p:txBody>
          <a:bodyPr/>
          <a:lstStyle/>
          <a:p>
            <a:r>
              <a:rPr lang="ru-RU" smtClean="0"/>
              <a:t>Артём Макаров</a:t>
            </a:r>
            <a:endParaRPr lang="ru-RU"/>
          </a:p>
        </p:txBody>
      </p:sp>
      <p:sp>
        <p:nvSpPr>
          <p:cNvPr id="9" name="Номер слайда 8"/>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195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3A9F34-E5CD-4B8F-AA9E-889C84372B20}" type="datetime1">
              <a:rPr lang="ru-RU" smtClean="0"/>
              <a:t>09.04.2020</a:t>
            </a:fld>
            <a:endParaRPr lang="ru-RU"/>
          </a:p>
        </p:txBody>
      </p:sp>
      <p:sp>
        <p:nvSpPr>
          <p:cNvPr id="4" name="Нижний колонтитул 3"/>
          <p:cNvSpPr>
            <a:spLocks noGrp="1"/>
          </p:cNvSpPr>
          <p:nvPr>
            <p:ph type="ftr" sz="quarter" idx="11"/>
          </p:nvPr>
        </p:nvSpPr>
        <p:spPr/>
        <p:txBody>
          <a:bodyPr/>
          <a:lstStyle/>
          <a:p>
            <a:r>
              <a:rPr lang="ru-RU" smtClean="0"/>
              <a:t>Артём Макаров</a:t>
            </a:r>
            <a:endParaRPr lang="ru-RU"/>
          </a:p>
        </p:txBody>
      </p:sp>
      <p:sp>
        <p:nvSpPr>
          <p:cNvPr id="5" name="Номер слайда 4"/>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087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224D22-9B29-44A6-8E82-95FC492DEDC1}" type="datetime1">
              <a:rPr lang="ru-RU" smtClean="0"/>
              <a:t>09.04.2020</a:t>
            </a:fld>
            <a:endParaRPr lang="ru-RU"/>
          </a:p>
        </p:txBody>
      </p:sp>
      <p:sp>
        <p:nvSpPr>
          <p:cNvPr id="3" name="Нижний колонтитул 2"/>
          <p:cNvSpPr>
            <a:spLocks noGrp="1"/>
          </p:cNvSpPr>
          <p:nvPr>
            <p:ph type="ftr" sz="quarter" idx="11"/>
          </p:nvPr>
        </p:nvSpPr>
        <p:spPr/>
        <p:txBody>
          <a:bodyPr/>
          <a:lstStyle/>
          <a:p>
            <a:r>
              <a:rPr lang="ru-RU" smtClean="0"/>
              <a:t>Артём Макаров</a:t>
            </a:r>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0242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1D1034F-4441-48A1-BDC0-25EA1022324A}" type="datetime1">
              <a:rPr lang="ru-RU" smtClean="0"/>
              <a:t>09.04.2020</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213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FFDE79-B627-473B-AE17-4C65BD2495F7}" type="datetime1">
              <a:rPr lang="ru-RU" smtClean="0"/>
              <a:t>09.04.2020</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9533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A537A-1B8C-47BA-9BA6-7CE3FAFDA8BE}" type="datetime1">
              <a:rPr lang="ru-RU" smtClean="0"/>
              <a:t>09.04.2020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Артём Макаров</a:t>
            </a: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3DDDB-F8F7-4D64-A7FD-3F3D61C1949F}" type="slidenum">
              <a:rPr lang="ru-RU" smtClean="0"/>
              <a:t>‹#›</a:t>
            </a:fld>
            <a:endParaRPr lang="ru-RU"/>
          </a:p>
        </p:txBody>
      </p:sp>
    </p:spTree>
    <p:extLst>
      <p:ext uri="{BB962C8B-B14F-4D97-AF65-F5344CB8AC3E}">
        <p14:creationId xmlns:p14="http://schemas.microsoft.com/office/powerpoint/2010/main" val="413575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smtClean="0"/>
              <a:t>Коды аутентичности сообщений</a:t>
            </a:r>
            <a:endParaRPr lang="ru-RU" dirty="0"/>
          </a:p>
        </p:txBody>
      </p:sp>
      <p:sp>
        <p:nvSpPr>
          <p:cNvPr id="3" name="Подзаголовок 2"/>
          <p:cNvSpPr>
            <a:spLocks noGrp="1"/>
          </p:cNvSpPr>
          <p:nvPr>
            <p:ph type="subTitle" idx="1"/>
          </p:nvPr>
        </p:nvSpPr>
        <p:spPr>
          <a:xfrm>
            <a:off x="1524000" y="5068699"/>
            <a:ext cx="9144000" cy="1655762"/>
          </a:xfrm>
        </p:spPr>
        <p:txBody>
          <a:bodyPr/>
          <a:lstStyle/>
          <a:p>
            <a:r>
              <a:rPr lang="ru-RU" dirty="0" smtClean="0"/>
              <a:t>Макаров Артём </a:t>
            </a:r>
          </a:p>
          <a:p>
            <a:r>
              <a:rPr lang="ru-RU" dirty="0" smtClean="0"/>
              <a:t>МИФИ 2020</a:t>
            </a:r>
            <a:endParaRPr lang="ru-RU" dirty="0"/>
          </a:p>
        </p:txBody>
      </p:sp>
    </p:spTree>
    <p:extLst>
      <p:ext uri="{BB962C8B-B14F-4D97-AF65-F5344CB8AC3E}">
        <p14:creationId xmlns:p14="http://schemas.microsoft.com/office/powerpoint/2010/main" val="414183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p:sp>
        <p:nvSpPr>
          <p:cNvPr id="3" name="Объект 2"/>
          <p:cNvSpPr>
            <a:spLocks noGrp="1"/>
          </p:cNvSpPr>
          <p:nvPr>
            <p:ph idx="1"/>
          </p:nvPr>
        </p:nvSpPr>
        <p:spPr/>
        <p:txBody>
          <a:bodyPr/>
          <a:lstStyle/>
          <a:p>
            <a:pPr marL="0" indent="0">
              <a:buNone/>
            </a:pPr>
            <a:r>
              <a:rPr lang="ru-RU" dirty="0" smtClean="0"/>
              <a:t>Любая стойкая </a:t>
            </a:r>
            <a:r>
              <a:rPr lang="en-US" dirty="0" smtClean="0"/>
              <a:t>PRF </a:t>
            </a:r>
            <a:r>
              <a:rPr lang="ru-RU" dirty="0" smtClean="0"/>
              <a:t>с </a:t>
            </a:r>
            <a:r>
              <a:rPr lang="ru-RU" dirty="0" err="1" smtClean="0"/>
              <a:t>суперполиномиальной</a:t>
            </a:r>
            <a:r>
              <a:rPr lang="ru-RU" dirty="0" smtClean="0"/>
              <a:t> областью значений является стойким </a:t>
            </a:r>
            <a:r>
              <a:rPr lang="en-US" dirty="0" smtClean="0"/>
              <a:t>MAC</a:t>
            </a:r>
            <a:r>
              <a:rPr lang="ru-RU" dirty="0" smtClean="0"/>
              <a:t>.</a:t>
            </a:r>
          </a:p>
          <a:p>
            <a:pPr marL="0" indent="0">
              <a:buNone/>
            </a:pPr>
            <a:endParaRPr lang="ru-RU" dirty="0"/>
          </a:p>
          <a:p>
            <a:pPr marL="0" indent="0">
              <a:buNone/>
            </a:pPr>
            <a:r>
              <a:rPr lang="ru-RU" dirty="0" smtClean="0"/>
              <a:t>Проблема – рассмотренные ранее </a:t>
            </a:r>
            <a:r>
              <a:rPr lang="en-US" dirty="0" smtClean="0"/>
              <a:t>PRF </a:t>
            </a:r>
            <a:r>
              <a:rPr lang="ru-RU" dirty="0" smtClean="0"/>
              <a:t>имеют фиксированных вход (например размер блока в случае блочного шифра). Мы же ходим получать </a:t>
            </a:r>
            <a:r>
              <a:rPr lang="en-US" dirty="0" smtClean="0"/>
              <a:t>MAC </a:t>
            </a:r>
            <a:r>
              <a:rPr lang="ru-RU" dirty="0" smtClean="0"/>
              <a:t>для сообщений произвольной длины.</a:t>
            </a:r>
          </a:p>
          <a:p>
            <a:pPr marL="0" indent="0">
              <a:buNone/>
            </a:pPr>
            <a:endParaRPr lang="ru-RU" dirty="0"/>
          </a:p>
          <a:p>
            <a:pPr marL="0" indent="0">
              <a:buNone/>
            </a:pPr>
            <a:r>
              <a:rPr lang="ru-RU" dirty="0" smtClean="0"/>
              <a:t>Хотим получить аналог «режимов шифрования» для коротких </a:t>
            </a:r>
            <a:r>
              <a:rPr lang="en-US" dirty="0" smtClean="0"/>
              <a:t>PRF</a:t>
            </a:r>
            <a:r>
              <a:rPr lang="ru-RU" dirty="0" smtClean="0"/>
              <a:t>, позволяющих вычислять </a:t>
            </a:r>
            <a:r>
              <a:rPr lang="en-US" dirty="0" smtClean="0"/>
              <a:t>MAC </a:t>
            </a:r>
            <a:r>
              <a:rPr lang="ru-RU" dirty="0" smtClean="0"/>
              <a:t>для произвольных сообщений</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10</a:t>
            </a:fld>
            <a:endParaRPr lang="ru-RU"/>
          </a:p>
        </p:txBody>
      </p:sp>
    </p:spTree>
    <p:extLst>
      <p:ext uri="{BB962C8B-B14F-4D97-AF65-F5344CB8AC3E}">
        <p14:creationId xmlns:p14="http://schemas.microsoft.com/office/powerpoint/2010/main" val="1744318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 цепочка </a:t>
                </a:r>
                <a:r>
                  <a:rPr lang="en-US" dirty="0" smtClean="0"/>
                  <a:t>CBC </a:t>
                </a:r>
                <a:r>
                  <a:rPr lang="ru-RU" dirty="0" smtClean="0"/>
                  <a:t>с использованием </a:t>
                </a:r>
                <a:r>
                  <a:rPr lang="en-US" dirty="0" smtClean="0"/>
                  <a:t>PRF</a:t>
                </a:r>
                <a:r>
                  <a:rPr lang="ru-RU" dirty="0" smtClean="0"/>
                  <a:t>. В качестве значение используется последний элемент цепочки.</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11</a:t>
            </a:fld>
            <a:endParaRPr lang="ru-RU"/>
          </a:p>
        </p:txBody>
      </p:sp>
      <p:pic>
        <p:nvPicPr>
          <p:cNvPr id="5" name="Рисунок 4"/>
          <p:cNvPicPr>
            <a:picLocks noChangeAspect="1"/>
          </p:cNvPicPr>
          <p:nvPr/>
        </p:nvPicPr>
        <p:blipFill>
          <a:blip r:embed="rId3"/>
          <a:stretch>
            <a:fillRect/>
          </a:stretch>
        </p:blipFill>
        <p:spPr>
          <a:xfrm>
            <a:off x="3305175" y="2822925"/>
            <a:ext cx="5581650" cy="2162175"/>
          </a:xfrm>
          <a:prstGeom prst="rect">
            <a:avLst/>
          </a:prstGeom>
        </p:spPr>
      </p:pic>
    </p:spTree>
    <p:extLst>
      <p:ext uri="{BB962C8B-B14F-4D97-AF65-F5344CB8AC3E}">
        <p14:creationId xmlns:p14="http://schemas.microsoft.com/office/powerpoint/2010/main" val="2871876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a:t>PRF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 </a:t>
                </a:r>
                <a:r>
                  <a:rPr lang="ru-RU" dirty="0"/>
                  <a:t>каскадная </a:t>
                </a:r>
                <a:r>
                  <a:rPr lang="ru-RU" dirty="0" smtClean="0"/>
                  <a:t>конструкция. Выход каждой итерации </a:t>
                </a:r>
                <a:r>
                  <a:rPr lang="en-US" dirty="0" smtClean="0"/>
                  <a:t>PRF</a:t>
                </a:r>
                <a:r>
                  <a:rPr lang="ru-RU" dirty="0" smtClean="0"/>
                  <a:t> используется к качестве ключа в следующей итерации </a:t>
                </a:r>
                <a:r>
                  <a:rPr lang="en-US" dirty="0" smtClean="0"/>
                  <a:t>PRF</a:t>
                </a:r>
                <a:r>
                  <a:rPr lang="ru-RU" dirty="0" smtClean="0"/>
                  <a:t>.</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12</a:t>
            </a:fld>
            <a:endParaRPr lang="ru-RU"/>
          </a:p>
        </p:txBody>
      </p:sp>
      <p:pic>
        <p:nvPicPr>
          <p:cNvPr id="5" name="Рисунок 4"/>
          <p:cNvPicPr>
            <a:picLocks noChangeAspect="1"/>
          </p:cNvPicPr>
          <p:nvPr/>
        </p:nvPicPr>
        <p:blipFill>
          <a:blip r:embed="rId3"/>
          <a:stretch>
            <a:fillRect/>
          </a:stretch>
        </p:blipFill>
        <p:spPr>
          <a:xfrm>
            <a:off x="2774682" y="2801587"/>
            <a:ext cx="6238875" cy="2133600"/>
          </a:xfrm>
          <a:prstGeom prst="rect">
            <a:avLst/>
          </a:prstGeom>
        </p:spPr>
      </p:pic>
    </p:spTree>
    <p:extLst>
      <p:ext uri="{BB962C8B-B14F-4D97-AF65-F5344CB8AC3E}">
        <p14:creationId xmlns:p14="http://schemas.microsoft.com/office/powerpoint/2010/main" val="4150437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a:t> </a:t>
                </a:r>
                <a:r>
                  <a:rPr lang="en-US" dirty="0"/>
                  <a:t>MAC</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Пусть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smtClean="0"/>
                  <a:t> </a:t>
                </a:r>
                <a:r>
                  <a:rPr lang="en-US" dirty="0" smtClean="0"/>
                  <a:t>MAC </a:t>
                </a:r>
                <a:r>
                  <a:rPr lang="ru-RU" dirty="0" smtClean="0"/>
                  <a:t>на основе </a:t>
                </a:r>
                <a:r>
                  <a:rPr lang="ru-RU" dirty="0" err="1" smtClean="0"/>
                  <a:t>беспрификсной</a:t>
                </a:r>
                <a:r>
                  <a:rPr lang="ru-RU" dirty="0" smtClean="0"/>
                  <a:t> </a:t>
                </a:r>
                <a:r>
                  <a:rPr lang="en-US" dirty="0" smtClean="0"/>
                  <a:t>PRF</a:t>
                </a:r>
                <a:r>
                  <a:rPr lang="ru-RU" dirty="0" smtClean="0"/>
                  <a:t>.</a:t>
                </a:r>
                <a:r>
                  <a:rPr lang="en-US" dirty="0" smtClean="0"/>
                  <a:t> </a:t>
                </a:r>
              </a:p>
              <a:p>
                <a:pPr marL="0" indent="0">
                  <a:buNone/>
                </a:pPr>
                <a:r>
                  <a:rPr lang="ru-RU" dirty="0" smtClean="0"/>
                  <a:t>Для фиксированного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r>
                  <a:rPr lang="ru-RU" dirty="0" smtClean="0"/>
                  <a:t> </a:t>
                </a:r>
                <a:r>
                  <a:rPr lang="en-US" dirty="0" smtClean="0"/>
                  <a:t>MAC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и произвольного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можно получить </a:t>
                </a:r>
                <a:r>
                  <a:rPr lang="en-US" dirty="0" smtClean="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t>
                </a:r>
                <a:r>
                  <a:rPr lang="ru-RU" dirty="0" smtClean="0"/>
                  <a:t>без знания ключа, т.е. возможно осуществить атаку на </a:t>
                </a:r>
                <a:r>
                  <a:rPr lang="en-US" dirty="0" smtClean="0"/>
                  <a:t>MAC</a:t>
                </a:r>
                <a:r>
                  <a:rPr lang="ru-RU" dirty="0" smtClean="0"/>
                  <a:t>.</a:t>
                </a:r>
                <a:endParaRPr lang="en-US" dirty="0" smtClean="0"/>
              </a:p>
              <a:p>
                <a:pPr marL="0" indent="0">
                  <a:buNone/>
                </a:pPr>
                <a:endParaRPr lang="en-US"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13</a:t>
            </a:fld>
            <a:endParaRPr lang="ru-RU"/>
          </a:p>
        </p:txBody>
      </p:sp>
      <p:pic>
        <p:nvPicPr>
          <p:cNvPr id="5" name="Рисунок 4"/>
          <p:cNvPicPr>
            <a:picLocks noChangeAspect="1"/>
          </p:cNvPicPr>
          <p:nvPr/>
        </p:nvPicPr>
        <p:blipFill>
          <a:blip r:embed="rId4"/>
          <a:stretch>
            <a:fillRect/>
          </a:stretch>
        </p:blipFill>
        <p:spPr>
          <a:xfrm>
            <a:off x="2786558" y="3882241"/>
            <a:ext cx="6238875" cy="2133600"/>
          </a:xfrm>
          <a:prstGeom prst="rect">
            <a:avLst/>
          </a:prstGeom>
        </p:spPr>
      </p:pic>
    </p:spTree>
    <p:extLst>
      <p:ext uri="{BB962C8B-B14F-4D97-AF65-F5344CB8AC3E}">
        <p14:creationId xmlns:p14="http://schemas.microsoft.com/office/powerpoint/2010/main" val="263265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2088570"/>
                <a:ext cx="10787743" cy="4351338"/>
              </a:xfrm>
            </p:spPr>
            <p:txBody>
              <a:bodyPr/>
              <a:lstStyle/>
              <a:p>
                <a:pPr marL="0" indent="0">
                  <a:buNone/>
                </a:pPr>
                <a:r>
                  <a:rPr lang="ru-RU" dirty="0" smtClean="0"/>
                  <a:t>Пусть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r>
                  <a:rPr lang="ru-RU" dirty="0"/>
                  <a:t>на основе </a:t>
                </a:r>
                <a:r>
                  <a:rPr lang="en-US" dirty="0"/>
                  <a:t>CBC</a:t>
                </a:r>
                <a:r>
                  <a:rPr lang="ru-RU" dirty="0"/>
                  <a:t>. Построим атаку.</a:t>
                </a:r>
              </a:p>
              <a:p>
                <a:r>
                  <a:rPr lang="ru-RU" dirty="0"/>
                  <a:t>Выберем произвольный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𝑋</m:t>
                    </m:r>
                  </m:oMath>
                </a14:m>
                <a:endParaRPr lang="en-US" dirty="0"/>
              </a:p>
              <a:p>
                <a:r>
                  <a:rPr lang="ru-RU" dirty="0"/>
                  <a:t>Запросим </a:t>
                </a:r>
                <a:r>
                  <a:rPr lang="en-US" dirty="0"/>
                  <a:t>MAC </a:t>
                </a:r>
                <a14:m>
                  <m:oMath xmlns:m="http://schemas.openxmlformats.org/officeDocument/2006/math">
                    <m:r>
                      <a:rPr lang="en-US" i="1" dirty="0">
                        <a:latin typeface="Cambria Math" panose="02040503050406030204" pitchFamily="18" charset="0"/>
                      </a:rPr>
                      <m:t>𝑡</m:t>
                    </m:r>
                  </m:oMath>
                </a14:m>
                <a:r>
                  <a:rPr lang="en-US" dirty="0"/>
                  <a:t> </a:t>
                </a:r>
                <a:r>
                  <a:rPr lang="ru-RU" dirty="0"/>
                  <a:t>для сообщения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endParaRPr lang="en-US" dirty="0"/>
              </a:p>
              <a:p>
                <a:r>
                  <a:rPr lang="ru-RU" dirty="0"/>
                  <a:t>Вычислим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oMath>
                </a14:m>
                <a:r>
                  <a:rPr lang="ru-RU" dirty="0"/>
                  <a:t>. Тогда </a:t>
                </a:r>
                <a14:m>
                  <m:oMath xmlns:m="http://schemas.openxmlformats.org/officeDocument/2006/math">
                    <m:r>
                      <a:rPr lang="en-US" i="1">
                        <a:latin typeface="Cambria Math" panose="02040503050406030204" pitchFamily="18" charset="0"/>
                      </a:rPr>
                      <m:t>𝑡</m:t>
                    </m:r>
                  </m:oMath>
                </a14:m>
                <a:r>
                  <a:rPr lang="en-US" dirty="0"/>
                  <a:t> </a:t>
                </a:r>
                <a:r>
                  <a:rPr lang="ru-RU" dirty="0"/>
                  <a:t>является корректным </a:t>
                </a:r>
                <a:r>
                  <a:rPr lang="en-US" dirty="0"/>
                  <a:t>MAC </a:t>
                </a:r>
                <a:r>
                  <a:rPr lang="ru-RU" dirty="0"/>
                  <a:t>для сообщения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2088570"/>
                <a:ext cx="10787743" cy="4351338"/>
              </a:xfrm>
              <a:blipFill rotWithShape="0">
                <a:blip r:embed="rId3"/>
                <a:stretch>
                  <a:fillRect l="-1018" t="-224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14</a:t>
            </a:fld>
            <a:endParaRPr lang="ru-RU"/>
          </a:p>
        </p:txBody>
      </p:sp>
      <p:pic>
        <p:nvPicPr>
          <p:cNvPr id="5" name="Рисунок 4"/>
          <p:cNvPicPr>
            <a:picLocks noChangeAspect="1"/>
          </p:cNvPicPr>
          <p:nvPr/>
        </p:nvPicPr>
        <p:blipFill>
          <a:blip r:embed="rId4"/>
          <a:stretch>
            <a:fillRect/>
          </a:stretch>
        </p:blipFill>
        <p:spPr>
          <a:xfrm>
            <a:off x="7148946" y="365125"/>
            <a:ext cx="4795404" cy="1857605"/>
          </a:xfrm>
          <a:prstGeom prst="rect">
            <a:avLst/>
          </a:prstGeom>
        </p:spPr>
      </p:pic>
    </p:spTree>
    <p:extLst>
      <p:ext uri="{BB962C8B-B14F-4D97-AF65-F5344CB8AC3E}">
        <p14:creationId xmlns:p14="http://schemas.microsoft.com/office/powerpoint/2010/main" val="1581504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Зашифрование</a:t>
            </a:r>
            <a:r>
              <a:rPr lang="ru-RU" dirty="0"/>
              <a:t> выхода</a:t>
            </a:r>
            <a:r>
              <a:rPr lang="en-US" dirty="0"/>
              <a:t> </a:t>
            </a:r>
            <a:r>
              <a:rPr lang="ru-RU" dirty="0" err="1"/>
              <a:t>беспрификсной</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𝑃𝐹</m:t>
                    </m:r>
                  </m:oMath>
                </a14:m>
                <a:r>
                  <a:rPr lang="en-US" dirty="0" smtClean="0"/>
                  <a:t> – PRF:</a:t>
                </a:r>
                <a14:m>
                  <m:oMath xmlns:m="http://schemas.openxmlformats.org/officeDocument/2006/math">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𝐹</m:t>
                    </m:r>
                  </m:oMath>
                </a14:m>
                <a:r>
                  <a:rPr lang="en-US" dirty="0" smtClean="0"/>
                  <a:t> – 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ru-RU" dirty="0" smtClean="0"/>
                  <a:t>. </a:t>
                </a:r>
              </a:p>
              <a:p>
                <a:pPr marL="0" indent="0">
                  <a:buNone/>
                </a:pPr>
                <a:r>
                  <a:rPr lang="ru-RU" dirty="0" smtClean="0"/>
                  <a:t>Определим </a:t>
                </a:r>
                <a14:m>
                  <m:oMath xmlns:m="http://schemas.openxmlformats.org/officeDocument/2006/math">
                    <m:r>
                      <a:rPr lang="en-US" b="0" i="1" smtClean="0">
                        <a:latin typeface="Cambria Math" panose="02040503050406030204" pitchFamily="18" charset="0"/>
                      </a:rPr>
                      <m:t>𝐸𝐹</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𝑃𝐹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15</a:t>
            </a:fld>
            <a:endParaRPr lang="ru-RU"/>
          </a:p>
        </p:txBody>
      </p:sp>
      <p:pic>
        <p:nvPicPr>
          <p:cNvPr id="5" name="Рисунок 4"/>
          <p:cNvPicPr>
            <a:picLocks noChangeAspect="1"/>
          </p:cNvPicPr>
          <p:nvPr/>
        </p:nvPicPr>
        <p:blipFill>
          <a:blip r:embed="rId3"/>
          <a:stretch>
            <a:fillRect/>
          </a:stretch>
        </p:blipFill>
        <p:spPr>
          <a:xfrm>
            <a:off x="2179121" y="3241963"/>
            <a:ext cx="7485848" cy="2462450"/>
          </a:xfrm>
          <a:prstGeom prst="rect">
            <a:avLst/>
          </a:prstGeom>
        </p:spPr>
      </p:pic>
    </p:spTree>
    <p:extLst>
      <p:ext uri="{BB962C8B-B14F-4D97-AF65-F5344CB8AC3E}">
        <p14:creationId xmlns:p14="http://schemas.microsoft.com/office/powerpoint/2010/main" val="204962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Зашифрование</a:t>
            </a:r>
            <a:r>
              <a:rPr lang="ru-RU" dirty="0"/>
              <a:t> выхода</a:t>
            </a:r>
            <a:r>
              <a:rPr lang="en-US" dirty="0"/>
              <a:t> </a:t>
            </a:r>
            <a:r>
              <a:rPr lang="ru-RU" dirty="0" err="1"/>
              <a:t>беспрификсной</a:t>
            </a:r>
            <a:r>
              <a:rPr lang="ru-RU" dirty="0"/>
              <a:t> </a:t>
            </a:r>
            <a:r>
              <a:rPr lang="en-US" dirty="0"/>
              <a:t>PRF</a:t>
            </a:r>
            <a:endParaRPr lang="ru-RU" dirty="0"/>
          </a:p>
        </p:txBody>
      </p:sp>
      <p:pic>
        <p:nvPicPr>
          <p:cNvPr id="5" name="Объект 4"/>
          <p:cNvPicPr>
            <a:picLocks noGrp="1" noChangeAspect="1"/>
          </p:cNvPicPr>
          <p:nvPr>
            <p:ph idx="1"/>
          </p:nvPr>
        </p:nvPicPr>
        <p:blipFill>
          <a:blip r:embed="rId2"/>
          <a:stretch>
            <a:fillRect/>
          </a:stretch>
        </p:blipFill>
        <p:spPr>
          <a:xfrm>
            <a:off x="2500746" y="1695893"/>
            <a:ext cx="6227618" cy="4660457"/>
          </a:xfrm>
          <a:prstGeom prst="rect">
            <a:avLst/>
          </a:prstGeom>
        </p:spPr>
      </p:pic>
      <p:sp>
        <p:nvSpPr>
          <p:cNvPr id="4" name="Номер слайда 3"/>
          <p:cNvSpPr>
            <a:spLocks noGrp="1"/>
          </p:cNvSpPr>
          <p:nvPr>
            <p:ph type="sldNum" sz="quarter" idx="12"/>
          </p:nvPr>
        </p:nvSpPr>
        <p:spPr/>
        <p:txBody>
          <a:bodyPr/>
          <a:lstStyle/>
          <a:p>
            <a:fld id="{8253DDDB-F8F7-4D64-A7FD-3F3D61C1949F}" type="slidenum">
              <a:rPr lang="ru-RU" smtClean="0"/>
              <a:t>16</a:t>
            </a:fld>
            <a:endParaRPr lang="ru-RU"/>
          </a:p>
        </p:txBody>
      </p:sp>
    </p:spTree>
    <p:extLst>
      <p:ext uri="{BB962C8B-B14F-4D97-AF65-F5344CB8AC3E}">
        <p14:creationId xmlns:p14="http://schemas.microsoft.com/office/powerpoint/2010/main" val="31851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Беспрификсное</a:t>
            </a:r>
            <a:r>
              <a:rPr lang="ru-RU" dirty="0"/>
              <a:t> кодирование с рандомизацией</a:t>
            </a:r>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17</a:t>
            </a:fld>
            <a:endParaRPr lang="ru-RU"/>
          </a:p>
        </p:txBody>
      </p:sp>
      <p:pic>
        <p:nvPicPr>
          <p:cNvPr id="5" name="Рисунок 4"/>
          <p:cNvPicPr>
            <a:picLocks noChangeAspect="1"/>
          </p:cNvPicPr>
          <p:nvPr/>
        </p:nvPicPr>
        <p:blipFill>
          <a:blip r:embed="rId2"/>
          <a:stretch>
            <a:fillRect/>
          </a:stretch>
        </p:blipFill>
        <p:spPr>
          <a:xfrm>
            <a:off x="2798617" y="1825625"/>
            <a:ext cx="6867897" cy="4904108"/>
          </a:xfrm>
          <a:prstGeom prst="rect">
            <a:avLst/>
          </a:prstGeom>
        </p:spPr>
      </p:pic>
    </p:spTree>
    <p:extLst>
      <p:ext uri="{BB962C8B-B14F-4D97-AF65-F5344CB8AC3E}">
        <p14:creationId xmlns:p14="http://schemas.microsoft.com/office/powerpoint/2010/main" val="395427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инъективных функций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𝑛</m:t>
                        </m:r>
                      </m:sup>
                    </m:sSup>
                    <m:r>
                      <a:rPr lang="en-US" b="0" i="1" smtClean="0">
                        <a:latin typeface="Cambria Math" panose="02040503050406030204" pitchFamily="18" charset="0"/>
                      </a:rPr>
                      <m:t>, </m:t>
                    </m:r>
                    <m:r>
                      <a:rPr lang="en-US" b="0" i="1" smtClean="0">
                        <a:latin typeface="Cambria Math" panose="02040503050406030204" pitchFamily="18" charset="0"/>
                      </a:rPr>
                      <m:t>𝑖𝑛𝑗</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m:t>
                        </m:r>
                        <m:r>
                          <a:rPr lang="en-US" b="0" i="1" smtClean="0">
                            <a:latin typeface="Cambria Math" panose="02040503050406030204" pitchFamily="18" charset="0"/>
                          </a:rPr>
                          <m:t>𝑛𝑙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+1 </m:t>
                        </m:r>
                      </m:sup>
                    </m:sSup>
                  </m:oMath>
                </a14:m>
                <a:endParaRPr lang="en-US" dirty="0" smtClean="0"/>
              </a:p>
              <a:p>
                <a:pPr marL="0" indent="0">
                  <a:buNone/>
                </a:pPr>
                <a14:m>
                  <m:oMath xmlns:m="http://schemas.openxmlformats.org/officeDocument/2006/math">
                    <m:r>
                      <a:rPr lang="en-US" b="0" i="1" smtClean="0">
                        <a:latin typeface="Cambria Math" panose="02040503050406030204" pitchFamily="18" charset="0"/>
                      </a:rPr>
                      <m:t>𝑖𝑛𝑗</m:t>
                    </m:r>
                  </m:oMath>
                </a14:m>
                <a:r>
                  <a:rPr lang="en-US" dirty="0" smtClean="0"/>
                  <a:t>:</a:t>
                </a:r>
              </a:p>
              <a:p>
                <a:r>
                  <a:rPr lang="ru-RU" dirty="0" smtClean="0"/>
                  <a:t>Если входное сообщение имеет длину не кратную </a:t>
                </a:r>
                <a14:m>
                  <m:oMath xmlns:m="http://schemas.openxmlformats.org/officeDocument/2006/math">
                    <m:r>
                      <a:rPr lang="en-US" b="0" i="1" smtClean="0">
                        <a:latin typeface="Cambria Math" panose="02040503050406030204" pitchFamily="18" charset="0"/>
                      </a:rPr>
                      <m:t>𝑛</m:t>
                    </m:r>
                  </m:oMath>
                </a14:m>
                <a:r>
                  <a:rPr lang="ru-RU" dirty="0" smtClean="0"/>
                  <a:t> – добавить 10…00 до длинны кратной </a:t>
                </a:r>
                <a14:m>
                  <m:oMath xmlns:m="http://schemas.openxmlformats.org/officeDocument/2006/math">
                    <m:r>
                      <a:rPr lang="en-US" b="0" i="1" smtClean="0">
                        <a:latin typeface="Cambria Math" panose="02040503050406030204" pitchFamily="18" charset="0"/>
                      </a:rPr>
                      <m:t>𝑛</m:t>
                    </m:r>
                  </m:oMath>
                </a14:m>
                <a:endParaRPr lang="en-US" dirty="0" smtClean="0"/>
              </a:p>
              <a:p>
                <a:r>
                  <a:rPr lang="ru-RU" dirty="0" smtClean="0"/>
                  <a:t>Иначе – добавить </a:t>
                </a:r>
                <a14:m>
                  <m:oMath xmlns:m="http://schemas.openxmlformats.org/officeDocument/2006/math">
                    <m:r>
                      <a:rPr lang="en-US" b="0" i="1" smtClean="0">
                        <a:latin typeface="Cambria Math" panose="02040503050406030204" pitchFamily="18" charset="0"/>
                      </a:rPr>
                      <m:t>𝑛</m:t>
                    </m:r>
                  </m:oMath>
                </a14:m>
                <a:r>
                  <a:rPr lang="en-US" dirty="0" smtClean="0"/>
                  <a:t>-</a:t>
                </a:r>
                <a:r>
                  <a:rPr lang="ru-RU" dirty="0" smtClean="0"/>
                  <a:t>блок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oMath>
                </a14:m>
                <a:endParaRPr lang="en-US" dirty="0" smtClean="0"/>
              </a:p>
              <a:p>
                <a:r>
                  <a:rPr lang="ru-RU" dirty="0" smtClean="0"/>
                  <a:t>Инъективна и обратима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r="-58"/>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18</a:t>
            </a:fld>
            <a:endParaRPr lang="ru-RU"/>
          </a:p>
        </p:txBody>
      </p:sp>
      <p:pic>
        <p:nvPicPr>
          <p:cNvPr id="5" name="Рисунок 4"/>
          <p:cNvPicPr>
            <a:picLocks noChangeAspect="1"/>
          </p:cNvPicPr>
          <p:nvPr/>
        </p:nvPicPr>
        <p:blipFill>
          <a:blip r:embed="rId3"/>
          <a:stretch>
            <a:fillRect/>
          </a:stretch>
        </p:blipFill>
        <p:spPr>
          <a:xfrm>
            <a:off x="1775444" y="4899032"/>
            <a:ext cx="8021698" cy="1457318"/>
          </a:xfrm>
          <a:prstGeom prst="rect">
            <a:avLst/>
          </a:prstGeom>
        </p:spPr>
      </p:pic>
    </p:spTree>
    <p:extLst>
      <p:ext uri="{BB962C8B-B14F-4D97-AF65-F5344CB8AC3E}">
        <p14:creationId xmlns:p14="http://schemas.microsoft.com/office/powerpoint/2010/main" val="2979709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CMAC</a:t>
            </a:r>
            <a:endParaRPr lang="ru-RU" dirty="0"/>
          </a:p>
        </p:txBody>
      </p:sp>
      <p:sp>
        <p:nvSpPr>
          <p:cNvPr id="3" name="Объект 2"/>
          <p:cNvSpPr>
            <a:spLocks noGrp="1"/>
          </p:cNvSpPr>
          <p:nvPr>
            <p:ph idx="1"/>
          </p:nvPr>
        </p:nvSpPr>
        <p:spPr/>
        <p:txBody>
          <a:bodyPr/>
          <a:lstStyle/>
          <a:p>
            <a:r>
              <a:rPr lang="ru-RU" dirty="0" smtClean="0"/>
              <a:t>Стандарт </a:t>
            </a:r>
            <a:r>
              <a:rPr lang="en-US" dirty="0" smtClean="0"/>
              <a:t>NIST</a:t>
            </a:r>
            <a:endParaRPr lang="ru-RU" dirty="0" smtClean="0"/>
          </a:p>
          <a:p>
            <a:r>
              <a:rPr lang="ru-RU" dirty="0" smtClean="0"/>
              <a:t>Один из наиболее популярных алгоритмов вычисления </a:t>
            </a:r>
            <a:r>
              <a:rPr lang="en-US" dirty="0" smtClean="0"/>
              <a:t>MAC (</a:t>
            </a:r>
            <a:r>
              <a:rPr lang="ru-RU" dirty="0" smtClean="0"/>
              <a:t>самый популярных после </a:t>
            </a:r>
            <a:r>
              <a:rPr lang="en-US" dirty="0" smtClean="0"/>
              <a:t>HMAC)</a:t>
            </a:r>
            <a:endParaRPr lang="ru-RU" dirty="0" smtClean="0"/>
          </a:p>
          <a:p>
            <a:r>
              <a:rPr lang="ru-RU" dirty="0" smtClean="0"/>
              <a:t>Использует три различных ключа (могут быть выработаны на основе одного ключа)</a:t>
            </a:r>
            <a:endParaRPr lang="en-US" dirty="0" smtClean="0"/>
          </a:p>
        </p:txBody>
      </p:sp>
      <p:sp>
        <p:nvSpPr>
          <p:cNvPr id="4" name="Номер слайда 3"/>
          <p:cNvSpPr>
            <a:spLocks noGrp="1"/>
          </p:cNvSpPr>
          <p:nvPr>
            <p:ph type="sldNum" sz="quarter" idx="12"/>
          </p:nvPr>
        </p:nvSpPr>
        <p:spPr/>
        <p:txBody>
          <a:bodyPr/>
          <a:lstStyle/>
          <a:p>
            <a:fld id="{8253DDDB-F8F7-4D64-A7FD-3F3D61C1949F}" type="slidenum">
              <a:rPr lang="ru-RU" smtClean="0"/>
              <a:t>19</a:t>
            </a:fld>
            <a:endParaRPr lang="ru-RU"/>
          </a:p>
        </p:txBody>
      </p:sp>
    </p:spTree>
    <p:extLst>
      <p:ext uri="{BB962C8B-B14F-4D97-AF65-F5344CB8AC3E}">
        <p14:creationId xmlns:p14="http://schemas.microsoft.com/office/powerpoint/2010/main" val="162976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пассивного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a:t>
            </a:fld>
            <a:endParaRPr lang="ru-RU"/>
          </a:p>
        </p:txBody>
      </p:sp>
      <p:grpSp>
        <p:nvGrpSpPr>
          <p:cNvPr id="5" name="Group 17"/>
          <p:cNvGrpSpPr/>
          <p:nvPr/>
        </p:nvGrpSpPr>
        <p:grpSpPr>
          <a:xfrm>
            <a:off x="1397251" y="3482943"/>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918418" y="3482943"/>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277848" y="4184920"/>
            <a:ext cx="55681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89528" y="3600145"/>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89528" y="3600145"/>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r>
              <a:rPr lang="ru-RU" sz="2600" dirty="0" smtClean="0"/>
              <a:t>До этого мы рассматривали защиту информации от пассивного противника – противника, который не изменяет сообщения в канале информации</a:t>
            </a:r>
            <a:endParaRPr lang="en-US" sz="2600" dirty="0" smtClean="0"/>
          </a:p>
        </p:txBody>
      </p:sp>
      <p:cxnSp>
        <p:nvCxnSpPr>
          <p:cNvPr id="17" name="Прямая со стрелкой 16"/>
          <p:cNvCxnSpPr/>
          <p:nvPr/>
        </p:nvCxnSpPr>
        <p:spPr>
          <a:xfrm>
            <a:off x="5866646" y="4300396"/>
            <a:ext cx="0" cy="122221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534" y="5638089"/>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6704714" y="4566761"/>
                <a:ext cx="1548143" cy="1002715"/>
              </a:xfrm>
              <a:prstGeom prst="cloudCallout">
                <a:avLst>
                  <a:gd name="adj1" fmla="val -68201"/>
                  <a:gd name="adj2" fmla="val 724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6704714" y="4566761"/>
                <a:ext cx="1548143" cy="1002715"/>
              </a:xfrm>
              <a:prstGeom prst="cloudCallout">
                <a:avLst>
                  <a:gd name="adj1" fmla="val -68201"/>
                  <a:gd name="adj2" fmla="val 72432"/>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743340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CMAC</a:t>
            </a:r>
            <a:endParaRPr lang="ru-RU" dirty="0"/>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20</a:t>
            </a:fld>
            <a:endParaRPr lang="ru-RU"/>
          </a:p>
        </p:txBody>
      </p:sp>
      <p:pic>
        <p:nvPicPr>
          <p:cNvPr id="5" name="Рисунок 4"/>
          <p:cNvPicPr>
            <a:picLocks noChangeAspect="1"/>
          </p:cNvPicPr>
          <p:nvPr/>
        </p:nvPicPr>
        <p:blipFill>
          <a:blip r:embed="rId2"/>
          <a:stretch>
            <a:fillRect/>
          </a:stretch>
        </p:blipFill>
        <p:spPr>
          <a:xfrm>
            <a:off x="1359910" y="1976004"/>
            <a:ext cx="9589139" cy="4153258"/>
          </a:xfrm>
          <a:prstGeom prst="rect">
            <a:avLst/>
          </a:prstGeom>
        </p:spPr>
      </p:pic>
    </p:spTree>
    <p:extLst>
      <p:ext uri="{BB962C8B-B14F-4D97-AF65-F5344CB8AC3E}">
        <p14:creationId xmlns:p14="http://schemas.microsoft.com/office/powerpoint/2010/main" val="1785455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В текущей вариации (</a:t>
                </a:r>
                <a:r>
                  <a:rPr lang="en-US" dirty="0"/>
                  <a:t>OMAC)</a:t>
                </a:r>
                <a:r>
                  <a:rPr lang="ru-RU" dirty="0"/>
                  <a:t> использует единственный ключ для генерации этих трех </a:t>
                </a:r>
                <a:r>
                  <a:rPr lang="ru-RU" dirty="0" smtClean="0"/>
                  <a:t>ключей</a:t>
                </a:r>
                <a:r>
                  <a:rPr lang="en-US" dirty="0" smtClean="0"/>
                  <a:t> </a:t>
                </a:r>
                <a:r>
                  <a:rPr lang="ru-RU" dirty="0" smtClean="0"/>
                  <a:t>для некоторой константы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oMath>
                </a14:m>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21</a:t>
            </a:fld>
            <a:endParaRPr lang="ru-RU"/>
          </a:p>
        </p:txBody>
      </p:sp>
      <p:pic>
        <p:nvPicPr>
          <p:cNvPr id="6" name="Рисунок 5"/>
          <p:cNvPicPr>
            <a:picLocks noChangeAspect="1"/>
          </p:cNvPicPr>
          <p:nvPr/>
        </p:nvPicPr>
        <p:blipFill>
          <a:blip r:embed="rId3"/>
          <a:stretch>
            <a:fillRect/>
          </a:stretch>
        </p:blipFill>
        <p:spPr>
          <a:xfrm>
            <a:off x="956953" y="2876408"/>
            <a:ext cx="8688079" cy="2527969"/>
          </a:xfrm>
          <a:prstGeom prst="rect">
            <a:avLst/>
          </a:prstGeom>
        </p:spPr>
      </p:pic>
    </p:spTree>
    <p:extLst>
      <p:ext uri="{BB962C8B-B14F-4D97-AF65-F5344CB8AC3E}">
        <p14:creationId xmlns:p14="http://schemas.microsoft.com/office/powerpoint/2010/main" val="3809131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Фактически</a:t>
                </a:r>
                <a:r>
                  <a:rPr lang="en-US" dirty="0" smtClean="0"/>
                  <a:t> </a:t>
                </a:r>
                <a:r>
                  <a:rPr lang="ru-RU" dirty="0" smtClean="0"/>
                  <a:t>для получения трех ключей </a:t>
                </a:r>
                <a:r>
                  <a:rPr lang="ru-RU" dirty="0"/>
                  <a:t>реализуется умножение в кольце </a:t>
                </a:r>
                <a:r>
                  <a:rPr lang="ru-RU" dirty="0" smtClean="0"/>
                  <a:t>многочленов на некоторую константу </a:t>
                </a:r>
                <a14:m>
                  <m:oMath xmlns:m="http://schemas.openxmlformats.org/officeDocument/2006/math">
                    <m:r>
                      <a:rPr lang="en-US" b="0" i="1" smtClean="0">
                        <a:latin typeface="Cambria Math" panose="02040503050406030204" pitchFamily="18" charset="0"/>
                      </a:rPr>
                      <m:t>𝑢</m:t>
                    </m:r>
                  </m:oMath>
                </a14:m>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22</a:t>
            </a:fld>
            <a:endParaRPr lang="ru-RU"/>
          </a:p>
        </p:txBody>
      </p:sp>
      <p:pic>
        <p:nvPicPr>
          <p:cNvPr id="5" name="Рисунок 4"/>
          <p:cNvPicPr>
            <a:picLocks noChangeAspect="1"/>
          </p:cNvPicPr>
          <p:nvPr/>
        </p:nvPicPr>
        <p:blipFill>
          <a:blip r:embed="rId3"/>
          <a:stretch>
            <a:fillRect/>
          </a:stretch>
        </p:blipFill>
        <p:spPr>
          <a:xfrm>
            <a:off x="956954" y="3182144"/>
            <a:ext cx="8567400" cy="2066750"/>
          </a:xfrm>
          <a:prstGeom prst="rect">
            <a:avLst/>
          </a:prstGeom>
        </p:spPr>
      </p:pic>
    </p:spTree>
    <p:extLst>
      <p:ext uri="{BB962C8B-B14F-4D97-AF65-F5344CB8AC3E}">
        <p14:creationId xmlns:p14="http://schemas.microsoft.com/office/powerpoint/2010/main" val="153150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Trunkated</a:t>
            </a:r>
            <a:r>
              <a:rPr lang="en-US" dirty="0" smtClean="0"/>
              <a:t> CBC MAC</a:t>
            </a:r>
            <a:endParaRPr lang="ru-RU" dirty="0"/>
          </a:p>
        </p:txBody>
      </p:sp>
      <p:sp>
        <p:nvSpPr>
          <p:cNvPr id="3" name="Объект 2"/>
          <p:cNvSpPr>
            <a:spLocks noGrp="1"/>
          </p:cNvSpPr>
          <p:nvPr>
            <p:ph idx="1"/>
          </p:nvPr>
        </p:nvSpPr>
        <p:spPr/>
        <p:txBody>
          <a:bodyPr/>
          <a:lstStyle/>
          <a:p>
            <a:pPr marL="0" indent="0">
              <a:buNone/>
            </a:pPr>
            <a:r>
              <a:rPr lang="ru-RU" dirty="0" smtClean="0"/>
              <a:t>Основная идея – не дать противнику возможность воспользоваться </a:t>
            </a:r>
            <a:r>
              <a:rPr lang="en-US" dirty="0" smtClean="0"/>
              <a:t>MAC </a:t>
            </a:r>
            <a:r>
              <a:rPr lang="ru-RU" dirty="0" smtClean="0"/>
              <a:t>для осуществления префиксной атаки.</a:t>
            </a:r>
            <a:endParaRPr lang="ru-RU" dirty="0"/>
          </a:p>
          <a:p>
            <a:pPr marL="0" indent="0">
              <a:buNone/>
            </a:pPr>
            <a:r>
              <a:rPr lang="ru-RU" dirty="0" smtClean="0"/>
              <a:t>Использование части кода аутентичности. Используется в ГОСТ 28147-98</a:t>
            </a:r>
          </a:p>
          <a:p>
            <a:pPr marL="0" indent="0">
              <a:buNone/>
            </a:pPr>
            <a:r>
              <a:rPr lang="ru-RU" dirty="0" smtClean="0"/>
              <a:t>Оптимально использовать половину исходного </a:t>
            </a:r>
            <a:r>
              <a:rPr lang="en-US" smtClean="0"/>
              <a:t>MAC</a:t>
            </a:r>
            <a:endParaRPr lang="ru-RU" dirty="0" smtClean="0"/>
          </a:p>
          <a:p>
            <a:pPr marL="0" indent="0">
              <a:buNone/>
            </a:pPr>
            <a:r>
              <a:rPr lang="ru-RU" dirty="0" smtClean="0"/>
              <a:t>Основной недостаток – фактически понижаем параметр стойкости в 2 раза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23</a:t>
            </a:fld>
            <a:endParaRPr lang="ru-RU"/>
          </a:p>
        </p:txBody>
      </p:sp>
      <p:pic>
        <p:nvPicPr>
          <p:cNvPr id="5" name="Рисунок 4"/>
          <p:cNvPicPr>
            <a:picLocks noChangeAspect="1"/>
          </p:cNvPicPr>
          <p:nvPr/>
        </p:nvPicPr>
        <p:blipFill>
          <a:blip r:embed="rId2"/>
          <a:stretch>
            <a:fillRect/>
          </a:stretch>
        </p:blipFill>
        <p:spPr>
          <a:xfrm>
            <a:off x="1418542" y="4425722"/>
            <a:ext cx="9354915" cy="2432278"/>
          </a:xfrm>
          <a:prstGeom prst="rect">
            <a:avLst/>
          </a:prstGeom>
        </p:spPr>
      </p:pic>
    </p:spTree>
    <p:extLst>
      <p:ext uri="{BB962C8B-B14F-4D97-AF65-F5344CB8AC3E}">
        <p14:creationId xmlns:p14="http://schemas.microsoft.com/office/powerpoint/2010/main" val="1103096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PMAC</a:t>
            </a:r>
            <a:endParaRPr lang="ru-RU" dirty="0"/>
          </a:p>
        </p:txBody>
      </p:sp>
      <p:pic>
        <p:nvPicPr>
          <p:cNvPr id="5" name="Объект 4"/>
          <p:cNvPicPr>
            <a:picLocks noGrp="1" noChangeAspect="1"/>
          </p:cNvPicPr>
          <p:nvPr>
            <p:ph idx="1"/>
          </p:nvPr>
        </p:nvPicPr>
        <p:blipFill>
          <a:blip r:embed="rId2"/>
          <a:stretch>
            <a:fillRect/>
          </a:stretch>
        </p:blipFill>
        <p:spPr>
          <a:xfrm>
            <a:off x="4108862" y="374759"/>
            <a:ext cx="6804561" cy="5981591"/>
          </a:xfrm>
          <a:prstGeom prst="rect">
            <a:avLst/>
          </a:prstGeom>
        </p:spPr>
      </p:pic>
      <p:sp>
        <p:nvSpPr>
          <p:cNvPr id="4" name="Номер слайда 3"/>
          <p:cNvSpPr>
            <a:spLocks noGrp="1"/>
          </p:cNvSpPr>
          <p:nvPr>
            <p:ph type="sldNum" sz="quarter" idx="12"/>
          </p:nvPr>
        </p:nvSpPr>
        <p:spPr/>
        <p:txBody>
          <a:bodyPr/>
          <a:lstStyle/>
          <a:p>
            <a:fld id="{8253DDDB-F8F7-4D64-A7FD-3F3D61C1949F}" type="slidenum">
              <a:rPr lang="ru-RU" smtClean="0"/>
              <a:t>24</a:t>
            </a:fld>
            <a:endParaRPr lang="ru-RU"/>
          </a:p>
        </p:txBody>
      </p:sp>
    </p:spTree>
    <p:extLst>
      <p:ext uri="{BB962C8B-B14F-4D97-AF65-F5344CB8AC3E}">
        <p14:creationId xmlns:p14="http://schemas.microsoft.com/office/powerpoint/2010/main" val="1781420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NMAC</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r>
                  <a:rPr lang="ru-RU" dirty="0"/>
                  <a:t>Заменим </a:t>
                </a:r>
                <a14:m>
                  <m:oMath xmlns:m="http://schemas.openxmlformats.org/officeDocument/2006/math">
                    <m:r>
                      <a:rPr lang="en-US" i="1">
                        <a:latin typeface="Cambria Math" panose="02040503050406030204" pitchFamily="18" charset="0"/>
                      </a:rPr>
                      <m:t>𝐹</m:t>
                    </m:r>
                  </m:oMath>
                </a14:m>
                <a:r>
                  <a:rPr lang="en-US" dirty="0"/>
                  <a:t> </a:t>
                </a:r>
                <a:r>
                  <a:rPr lang="ru-RU" dirty="0" smtClean="0"/>
                  <a:t>на</a:t>
                </a:r>
                <a:r>
                  <a:rPr lang="en-US" dirty="0" smtClean="0"/>
                  <a:t> </a:t>
                </a:r>
                <a:r>
                  <a:rPr lang="ru-RU" smtClean="0"/>
                  <a:t>итеративную </a:t>
                </a:r>
                <a:r>
                  <a:rPr lang="ru-RU" smtClean="0"/>
                  <a:t>хэш-функцию. </a:t>
                </a:r>
                <a:r>
                  <a:rPr lang="ru-RU" dirty="0" smtClean="0"/>
                  <a:t>Получим</a:t>
                </a:r>
                <a:r>
                  <a:rPr lang="en-US" dirty="0" smtClean="0"/>
                  <a:t>:</a:t>
                </a: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25</a:t>
            </a:fld>
            <a:endParaRPr lang="ru-RU"/>
          </a:p>
        </p:txBody>
      </p:sp>
      <p:pic>
        <p:nvPicPr>
          <p:cNvPr id="5" name="Рисунок 4"/>
          <p:cNvPicPr>
            <a:picLocks noChangeAspect="1"/>
          </p:cNvPicPr>
          <p:nvPr/>
        </p:nvPicPr>
        <p:blipFill>
          <a:blip r:embed="rId3"/>
          <a:stretch>
            <a:fillRect/>
          </a:stretch>
        </p:blipFill>
        <p:spPr>
          <a:xfrm>
            <a:off x="2702626" y="2515425"/>
            <a:ext cx="5669478" cy="3661538"/>
          </a:xfrm>
          <a:prstGeom prst="rect">
            <a:avLst/>
          </a:prstGeom>
        </p:spPr>
      </p:pic>
    </p:spTree>
    <p:extLst>
      <p:ext uri="{BB962C8B-B14F-4D97-AF65-F5344CB8AC3E}">
        <p14:creationId xmlns:p14="http://schemas.microsoft.com/office/powerpoint/2010/main" val="3872460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Реализуем алгоритм получения ключей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a14:m>
                <a:r>
                  <a:rPr lang="en-US" dirty="0" smtClean="0"/>
                  <a:t> </a:t>
                </a:r>
                <a:r>
                  <a:rPr lang="ru-RU" dirty="0" smtClean="0"/>
                  <a:t>и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a14:m>
                <a:r>
                  <a:rPr lang="en-US" dirty="0" smtClean="0"/>
                  <a:t> </a:t>
                </a:r>
                <a:r>
                  <a:rPr lang="ru-RU" dirty="0" smtClean="0"/>
                  <a:t>с помощью </a:t>
                </a:r>
                <a:r>
                  <a:rPr lang="en-US" dirty="0" smtClean="0"/>
                  <a:t>IV</a:t>
                </a:r>
                <a:r>
                  <a:rPr lang="ru-RU" dirty="0" smtClean="0"/>
                  <a:t> 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26</a:t>
            </a:fld>
            <a:endParaRPr lang="ru-RU"/>
          </a:p>
        </p:txBody>
      </p:sp>
      <p:pic>
        <p:nvPicPr>
          <p:cNvPr id="5" name="Рисунок 4"/>
          <p:cNvPicPr>
            <a:picLocks noChangeAspect="1"/>
          </p:cNvPicPr>
          <p:nvPr/>
        </p:nvPicPr>
        <p:blipFill>
          <a:blip r:embed="rId3"/>
          <a:stretch>
            <a:fillRect/>
          </a:stretch>
        </p:blipFill>
        <p:spPr>
          <a:xfrm>
            <a:off x="1563707" y="2579119"/>
            <a:ext cx="6760895" cy="3874100"/>
          </a:xfrm>
          <a:prstGeom prst="rect">
            <a:avLst/>
          </a:prstGeom>
        </p:spPr>
      </p:pic>
    </p:spTree>
    <p:extLst>
      <p:ext uri="{BB962C8B-B14F-4D97-AF65-F5344CB8AC3E}">
        <p14:creationId xmlns:p14="http://schemas.microsoft.com/office/powerpoint/2010/main" val="466609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Уберём независимость ключей</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r>
                  <a:rPr lang="en-US" dirty="0" smtClean="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𝑖𝑝𝑎𝑑</m:t>
                    </m:r>
                  </m:oMath>
                </a14:m>
                <a:endParaRPr lang="en-US" b="0"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𝑜𝑝𝑎𝑑</m:t>
                    </m:r>
                  </m:oMath>
                </a14:m>
                <a:endParaRPr lang="en-US" dirty="0" smtClean="0"/>
              </a:p>
              <a:p>
                <a:pPr marL="0" indent="0">
                  <a:buNone/>
                </a:pPr>
                <a:r>
                  <a:rPr lang="ru-RU" dirty="0" smtClean="0"/>
                  <a:t>Где </a:t>
                </a:r>
                <a:endParaRPr lang="en-US" dirty="0" smtClean="0"/>
              </a:p>
              <a:p>
                <a14:m>
                  <m:oMath xmlns:m="http://schemas.openxmlformats.org/officeDocument/2006/math">
                    <m:r>
                      <a:rPr lang="en-US" b="0" i="1" smtClean="0">
                        <a:latin typeface="Cambria Math" panose="02040503050406030204" pitchFamily="18" charset="0"/>
                      </a:rPr>
                      <m:t>𝑖𝑝𝑎𝑑</m:t>
                    </m:r>
                    <m:r>
                      <a:rPr lang="en-US" b="0" i="1" smtClean="0">
                        <a:latin typeface="Cambria Math" panose="02040503050406030204" pitchFamily="18" charset="0"/>
                      </a:rPr>
                      <m:t>=(0</m:t>
                    </m:r>
                    <m:r>
                      <m:rPr>
                        <m:sty m:val="p"/>
                      </m:rPr>
                      <a:rPr lang="en-US" b="0" i="0" smtClean="0">
                        <a:latin typeface="Cambria Math" panose="02040503050406030204" pitchFamily="18" charset="0"/>
                      </a:rPr>
                      <m:t>x</m:t>
                    </m:r>
                    <m:r>
                      <a:rPr lang="en-US" b="0" i="1" smtClean="0">
                        <a:latin typeface="Cambria Math" panose="02040503050406030204" pitchFamily="18" charset="0"/>
                      </a:rPr>
                      <m:t>36,</m:t>
                    </m:r>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36</m:t>
                    </m:r>
                  </m:oMath>
                </a14:m>
                <a:r>
                  <a:rPr lang="en-US" dirty="0" smtClean="0"/>
                  <a:t>,…,</a:t>
                </a:r>
                <a:r>
                  <a:rPr lang="en-US" dirty="0"/>
                  <a:t> </a:t>
                </a:r>
                <a14:m>
                  <m:oMath xmlns:m="http://schemas.openxmlformats.org/officeDocument/2006/math">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36</m:t>
                    </m:r>
                  </m:oMath>
                </a14:m>
                <a:r>
                  <a:rPr lang="en-US" dirty="0" smtClean="0"/>
                  <a:t>)</a:t>
                </a:r>
              </a:p>
              <a:p>
                <a14:m>
                  <m:oMath xmlns:m="http://schemas.openxmlformats.org/officeDocument/2006/math">
                    <m:r>
                      <a:rPr lang="en-US" b="0" i="1" smtClean="0">
                        <a:latin typeface="Cambria Math" panose="02040503050406030204" pitchFamily="18" charset="0"/>
                      </a:rPr>
                      <m:t>𝑜</m:t>
                    </m:r>
                    <m:r>
                      <a:rPr lang="en-US" i="1">
                        <a:latin typeface="Cambria Math" panose="02040503050406030204" pitchFamily="18" charset="0"/>
                      </a:rPr>
                      <m:t>𝑝𝑎𝑑</m:t>
                    </m:r>
                    <m:r>
                      <a:rPr lang="en-US" i="1">
                        <a:latin typeface="Cambria Math" panose="02040503050406030204" pitchFamily="18" charset="0"/>
                      </a:rPr>
                      <m:t>=(0</m:t>
                    </m:r>
                    <m:r>
                      <m:rPr>
                        <m:sty m:val="p"/>
                      </m:rPr>
                      <a:rPr lang="en-US">
                        <a:latin typeface="Cambria Math" panose="02040503050406030204" pitchFamily="18" charset="0"/>
                      </a:rPr>
                      <m:t>x</m:t>
                    </m:r>
                    <m:r>
                      <a:rPr lang="en-US" b="0" i="1" smtClean="0">
                        <a:latin typeface="Cambria Math" panose="02040503050406030204" pitchFamily="18" charset="0"/>
                      </a:rPr>
                      <m:t>5</m:t>
                    </m:r>
                    <m:r>
                      <m:rPr>
                        <m:sty m:val="p"/>
                      </m:rPr>
                      <a:rPr lang="en-US" b="0" i="0" smtClean="0">
                        <a:latin typeface="Cambria Math" panose="02040503050406030204" pitchFamily="18" charset="0"/>
                      </a:rPr>
                      <m:t>c</m:t>
                    </m:r>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5</m:t>
                    </m:r>
                    <m:r>
                      <m:rPr>
                        <m:sty m:val="p"/>
                      </m:rPr>
                      <a:rPr lang="en-US">
                        <a:latin typeface="Cambria Math" panose="02040503050406030204" pitchFamily="18" charset="0"/>
                      </a:rPr>
                      <m:t>c</m:t>
                    </m:r>
                  </m:oMath>
                </a14:m>
                <a:r>
                  <a:rPr lang="en-US" dirty="0"/>
                  <a:t>,…,</a:t>
                </a:r>
                <a14:m>
                  <m:oMath xmlns:m="http://schemas.openxmlformats.org/officeDocument/2006/math">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5</m:t>
                    </m:r>
                    <m:r>
                      <m:rPr>
                        <m:sty m:val="p"/>
                      </m:rPr>
                      <a:rPr lang="en-US">
                        <a:latin typeface="Cambria Math" panose="02040503050406030204" pitchFamily="18" charset="0"/>
                      </a:rPr>
                      <m:t>c</m:t>
                    </m:r>
                  </m:oMath>
                </a14:m>
                <a:r>
                  <a:rPr lang="en-US" dirty="0" smtClean="0"/>
                  <a:t>)</a:t>
                </a:r>
              </a:p>
              <a:p>
                <a:pPr marL="0" indent="0">
                  <a:buNone/>
                </a:pPr>
                <a:r>
                  <a:rPr lang="ru-RU" dirty="0" smtClean="0"/>
                  <a:t>Итого</a:t>
                </a:r>
                <a:r>
                  <a:rPr lang="en-US" dirty="0" smtClean="0"/>
                  <a:t>:</a:t>
                </a:r>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𝐻𝑀𝐴𝐶</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m:t>
                          </m:r>
                          <m:r>
                            <a:rPr lang="en-US" b="0" i="1" dirty="0" smtClean="0">
                              <a:latin typeface="Cambria Math" panose="02040503050406030204" pitchFamily="18" charset="0"/>
                            </a:rPr>
                            <m:t>𝑚</m:t>
                          </m:r>
                        </m:e>
                      </m:d>
                      <m:r>
                        <a:rPr lang="en-US" b="0" i="1" dirty="0" smtClean="0">
                          <a:latin typeface="Cambria Math" panose="02040503050406030204" pitchFamily="18" charset="0"/>
                        </a:rPr>
                        <m:t>=</m:t>
                      </m:r>
                      <m:r>
                        <a:rPr lang="en-US" b="0" i="1" dirty="0" smtClean="0">
                          <a:latin typeface="Cambria Math" panose="02040503050406030204" pitchFamily="18" charset="0"/>
                        </a:rPr>
                        <m:t>𝐻</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𝑜𝑝𝑎𝑑</m:t>
                      </m:r>
                      <m:r>
                        <a:rPr lang="en-US" b="0" i="1" dirty="0" smtClean="0">
                          <a:latin typeface="Cambria Math" panose="02040503050406030204" pitchFamily="18" charset="0"/>
                        </a:rPr>
                        <m:t>|</m:t>
                      </m:r>
                      <m:d>
                        <m:dPr>
                          <m:beg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𝐻</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𝑖𝑝𝑎𝑑</m:t>
                              </m:r>
                              <m:r>
                                <a:rPr lang="en-US" b="0" i="1" dirty="0" smtClean="0">
                                  <a:latin typeface="Cambria Math" panose="02040503050406030204" pitchFamily="18" charset="0"/>
                                </a:rPr>
                                <m:t>,</m:t>
                              </m:r>
                              <m:r>
                                <a:rPr lang="en-US" b="0" i="1" dirty="0" smtClean="0">
                                  <a:latin typeface="Cambria Math" panose="02040503050406030204" pitchFamily="18" charset="0"/>
                                </a:rPr>
                                <m:t>𝑚</m:t>
                              </m:r>
                            </m:e>
                          </m:d>
                        </m:e>
                      </m:d>
                    </m:oMath>
                  </m:oMathPara>
                </a14:m>
                <a:endParaRPr lang="en-US"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27</a:t>
            </a:fld>
            <a:endParaRPr lang="ru-RU"/>
          </a:p>
        </p:txBody>
      </p:sp>
    </p:spTree>
    <p:extLst>
      <p:ext uri="{BB962C8B-B14F-4D97-AF65-F5344CB8AC3E}">
        <p14:creationId xmlns:p14="http://schemas.microsoft.com/office/powerpoint/2010/main" val="1075989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HMAC</a:t>
            </a:r>
            <a:endParaRPr lang="ru-RU" dirty="0"/>
          </a:p>
        </p:txBody>
      </p:sp>
      <p:sp>
        <p:nvSpPr>
          <p:cNvPr id="3" name="Объект 2"/>
          <p:cNvSpPr>
            <a:spLocks noGrp="1"/>
          </p:cNvSpPr>
          <p:nvPr>
            <p:ph idx="1"/>
          </p:nvPr>
        </p:nvSpPr>
        <p:spPr/>
        <p:txBody>
          <a:bodyPr/>
          <a:lstStyle/>
          <a:p>
            <a:r>
              <a:rPr lang="ru-RU" dirty="0" smtClean="0"/>
              <a:t>Де-факто интернет стандарт</a:t>
            </a:r>
          </a:p>
          <a:p>
            <a:r>
              <a:rPr lang="ru-RU" dirty="0" smtClean="0"/>
              <a:t>Не требует блочного шифра для реализации, основан на хэш-функции</a:t>
            </a:r>
          </a:p>
          <a:p>
            <a:r>
              <a:rPr lang="ru-RU" dirty="0" smtClean="0"/>
              <a:t>Используется во множестве протоколов</a:t>
            </a:r>
          </a:p>
          <a:p>
            <a:r>
              <a:rPr lang="ru-RU" dirty="0" smtClean="0"/>
              <a:t>Самый распространённых </a:t>
            </a:r>
            <a:r>
              <a:rPr lang="en-US" dirty="0" smtClean="0"/>
              <a:t>MAC </a:t>
            </a:r>
            <a:endParaRPr lang="ru-RU" dirty="0" smtClean="0"/>
          </a:p>
          <a:p>
            <a:r>
              <a:rPr lang="ru-RU" dirty="0" smtClean="0"/>
              <a:t>Может быть построен с использованием произвольной хэш-функции (включая ГОСТ)</a:t>
            </a:r>
          </a:p>
          <a:p>
            <a:r>
              <a:rPr lang="ru-RU" dirty="0" smtClean="0"/>
              <a:t>В настоящий момент используется </a:t>
            </a:r>
            <a:r>
              <a:rPr lang="en-US" dirty="0" smtClean="0"/>
              <a:t>HMAC-SHA-256</a:t>
            </a:r>
          </a:p>
          <a:p>
            <a:r>
              <a:rPr lang="ru-RU" dirty="0" smtClean="0"/>
              <a:t>Лучше избегать использование </a:t>
            </a:r>
            <a:r>
              <a:rPr lang="en-US" dirty="0" smtClean="0"/>
              <a:t>HMAC-SHA-1</a:t>
            </a:r>
            <a:r>
              <a:rPr lang="ru-RU" dirty="0" smtClean="0"/>
              <a:t>, хотя в настоящий момент не известны практические атаки, существенно лучше перебора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28</a:t>
            </a:fld>
            <a:endParaRPr lang="ru-RU"/>
          </a:p>
        </p:txBody>
      </p:sp>
    </p:spTree>
    <p:extLst>
      <p:ext uri="{BB962C8B-B14F-4D97-AF65-F5344CB8AC3E}">
        <p14:creationId xmlns:p14="http://schemas.microsoft.com/office/powerpoint/2010/main" val="64384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активного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a:t>
            </a:fld>
            <a:endParaRPr lang="ru-RU" dirty="0"/>
          </a:p>
        </p:txBody>
      </p:sp>
      <p:grpSp>
        <p:nvGrpSpPr>
          <p:cNvPr id="5" name="Group 17"/>
          <p:cNvGrpSpPr/>
          <p:nvPr/>
        </p:nvGrpSpPr>
        <p:grpSpPr>
          <a:xfrm>
            <a:off x="1234289" y="5125244"/>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755456" y="5125244"/>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114886" y="5827221"/>
            <a:ext cx="21256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88453" y="5231849"/>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588453" y="5231849"/>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pPr marL="0" indent="0">
              <a:buNone/>
            </a:pPr>
            <a:r>
              <a:rPr lang="ru-RU" sz="2600" dirty="0" smtClean="0"/>
              <a:t>В общем случае задача более сложная – защита от активного противника, который может подменять, изменять и передавать собственные сообщения в канале связи</a:t>
            </a:r>
            <a:endParaRPr lang="en-US" sz="2600" dirty="0" smtClean="0"/>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17" y="5302543"/>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5682013" y="3535505"/>
                <a:ext cx="1548143" cy="1002715"/>
              </a:xfrm>
              <a:prstGeom prst="cloudCallout">
                <a:avLst>
                  <a:gd name="adj1" fmla="val -43639"/>
                  <a:gd name="adj2" fmla="val 1040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5682013" y="3535505"/>
                <a:ext cx="1548143" cy="1002715"/>
              </a:xfrm>
              <a:prstGeom prst="cloudCallout">
                <a:avLst>
                  <a:gd name="adj1" fmla="val -43639"/>
                  <a:gd name="adj2" fmla="val 104034"/>
                </a:avLst>
              </a:prstGeom>
              <a:blipFill>
                <a:blip r:embed="rId5"/>
                <a:stretch>
                  <a:fillRect/>
                </a:stretch>
              </a:blipFill>
            </p:spPr>
            <p:txBody>
              <a:bodyPr/>
              <a:lstStyle/>
              <a:p>
                <a:r>
                  <a:rPr lang="ru-RU">
                    <a:noFill/>
                  </a:rPr>
                  <a:t> </a:t>
                </a:r>
              </a:p>
            </p:txBody>
          </p:sp>
        </mc:Fallback>
      </mc:AlternateContent>
      <p:cxnSp>
        <p:nvCxnSpPr>
          <p:cNvPr id="16" name="Прямая со стрелкой 15"/>
          <p:cNvCxnSpPr/>
          <p:nvPr/>
        </p:nvCxnSpPr>
        <p:spPr>
          <a:xfrm flipV="1">
            <a:off x="6274806" y="5827221"/>
            <a:ext cx="225431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Выноска-облако 22"/>
              <p:cNvSpPr/>
              <p:nvPr/>
            </p:nvSpPr>
            <p:spPr>
              <a:xfrm>
                <a:off x="9424658" y="3181462"/>
                <a:ext cx="2523024" cy="1461011"/>
              </a:xfrm>
              <a:prstGeom prst="cloudCallout">
                <a:avLst>
                  <a:gd name="adj1" fmla="val -37445"/>
                  <a:gd name="adj2" fmla="val 78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ru-RU"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m:oMathPara>
                </a14:m>
                <a:endParaRPr lang="en-US" sz="2400" dirty="0" smtClean="0"/>
              </a:p>
              <a:p>
                <a:pPr algn="ctr"/>
                <a:r>
                  <a:rPr lang="en-US" sz="2400" dirty="0" smtClean="0"/>
                  <a:t>Alice?</a:t>
                </a:r>
                <a:endParaRPr lang="ru-RU" sz="2400" dirty="0"/>
              </a:p>
            </p:txBody>
          </p:sp>
        </mc:Choice>
        <mc:Fallback xmlns="">
          <p:sp>
            <p:nvSpPr>
              <p:cNvPr id="23" name="Выноска-облако 22"/>
              <p:cNvSpPr>
                <a:spLocks noRot="1" noChangeAspect="1" noMove="1" noResize="1" noEditPoints="1" noAdjustHandles="1" noChangeArrowheads="1" noChangeShapeType="1" noTextEdit="1"/>
              </p:cNvSpPr>
              <p:nvPr/>
            </p:nvSpPr>
            <p:spPr>
              <a:xfrm>
                <a:off x="9424658" y="3181462"/>
                <a:ext cx="2523024" cy="1461011"/>
              </a:xfrm>
              <a:prstGeom prst="cloudCallout">
                <a:avLst>
                  <a:gd name="adj1" fmla="val -37445"/>
                  <a:gd name="adj2" fmla="val 78804"/>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771582" y="5231849"/>
                <a:ext cx="12021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771582" y="5231849"/>
                <a:ext cx="1202188" cy="523220"/>
              </a:xfrm>
              <a:prstGeom prst="rect">
                <a:avLst/>
              </a:prstGeo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683605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Целостность сообщений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57490"/>
                <a:ext cx="10515600" cy="4351338"/>
              </a:xfrm>
            </p:spPr>
            <p:txBody>
              <a:bodyPr/>
              <a:lstStyle/>
              <a:p>
                <a:r>
                  <a:rPr lang="ru-RU" dirty="0" smtClean="0"/>
                  <a:t>Задача – обеспечить целостность сообщений </a:t>
                </a:r>
                <a14:m>
                  <m:oMath xmlns:m="http://schemas.openxmlformats.org/officeDocument/2006/math">
                    <m:r>
                      <a:rPr lang="en-US" b="0" i="1" smtClean="0">
                        <a:latin typeface="Cambria Math" panose="02040503050406030204" pitchFamily="18" charset="0"/>
                      </a:rPr>
                      <m:t>𝑚</m:t>
                    </m:r>
                  </m:oMath>
                </a14:m>
                <a:r>
                  <a:rPr lang="ru-RU" dirty="0" smtClean="0"/>
                  <a:t> при передаче</a:t>
                </a:r>
              </a:p>
              <a:p>
                <a:r>
                  <a:rPr lang="ru-RU" dirty="0" smtClean="0"/>
                  <a:t>Обеспечиваем только </a:t>
                </a:r>
                <a:r>
                  <a:rPr lang="ru-RU" b="1" dirty="0" smtClean="0"/>
                  <a:t>целостность</a:t>
                </a:r>
                <a:r>
                  <a:rPr lang="ru-RU" dirty="0" smtClean="0"/>
                  <a:t>, сообщения предполагаются открытыми</a:t>
                </a:r>
              </a:p>
              <a:p>
                <a:r>
                  <a:rPr lang="ru-RU" dirty="0" smtClean="0"/>
                  <a:t>Основная идея – создать небольшую по длине величину</a:t>
                </a:r>
                <a:r>
                  <a:rPr lang="en-US" dirty="0" smtClean="0"/>
                  <a:t> </a:t>
                </a:r>
                <a14:m>
                  <m:oMath xmlns:m="http://schemas.openxmlformats.org/officeDocument/2006/math">
                    <m:r>
                      <a:rPr lang="en-US" b="0" i="1" smtClean="0">
                        <a:latin typeface="Cambria Math" panose="02040503050406030204" pitchFamily="18" charset="0"/>
                      </a:rPr>
                      <m:t>𝑡</m:t>
                    </m:r>
                  </m:oMath>
                </a14:m>
                <a:r>
                  <a:rPr lang="ru-RU" dirty="0" smtClean="0"/>
                  <a:t> </a:t>
                </a:r>
                <a:r>
                  <a:rPr lang="en-US" dirty="0" smtClean="0"/>
                  <a:t>(tag, </a:t>
                </a:r>
                <a:r>
                  <a:rPr lang="ru-RU" dirty="0" smtClean="0"/>
                  <a:t>метка) на основе сообщения, и передать данную величину вместе с сообщением</a:t>
                </a:r>
                <a:r>
                  <a:rPr lang="en-US" dirty="0" smtClean="0"/>
                  <a:t>: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На стороне получателя величина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вычисляется для полученного сообщения</a:t>
                </a:r>
                <a:r>
                  <a:rPr lang="en-US"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и производится сравнение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 случае равенства полагается, что целостность сообщения не нарушена.</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57490"/>
                <a:ext cx="10515600" cy="4351338"/>
              </a:xfrm>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4</a:t>
            </a:fld>
            <a:endParaRPr lang="ru-RU"/>
          </a:p>
        </p:txBody>
      </p:sp>
      <p:pic>
        <p:nvPicPr>
          <p:cNvPr id="5" name="Рисунок 4"/>
          <p:cNvPicPr>
            <a:picLocks noChangeAspect="1"/>
          </p:cNvPicPr>
          <p:nvPr/>
        </p:nvPicPr>
        <p:blipFill>
          <a:blip r:embed="rId3"/>
          <a:stretch>
            <a:fillRect/>
          </a:stretch>
        </p:blipFill>
        <p:spPr>
          <a:xfrm>
            <a:off x="2182595" y="4607626"/>
            <a:ext cx="7940439" cy="2250374"/>
          </a:xfrm>
          <a:prstGeom prst="rect">
            <a:avLst/>
          </a:prstGeom>
        </p:spPr>
      </p:pic>
    </p:spTree>
    <p:extLst>
      <p:ext uri="{BB962C8B-B14F-4D97-AF65-F5344CB8AC3E}">
        <p14:creationId xmlns:p14="http://schemas.microsoft.com/office/powerpoint/2010/main" val="191771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Целостность сообщений</a:t>
            </a:r>
          </a:p>
        </p:txBody>
      </p:sp>
      <p:sp>
        <p:nvSpPr>
          <p:cNvPr id="3" name="Объект 2"/>
          <p:cNvSpPr>
            <a:spLocks noGrp="1"/>
          </p:cNvSpPr>
          <p:nvPr>
            <p:ph idx="1"/>
          </p:nvPr>
        </p:nvSpPr>
        <p:spPr/>
        <p:txBody>
          <a:bodyPr/>
          <a:lstStyle/>
          <a:p>
            <a:pPr marL="342900" lvl="1" indent="-342900"/>
            <a:r>
              <a:rPr lang="ru-RU" dirty="0"/>
              <a:t>В данной лекции рассматриваем только защиту </a:t>
            </a:r>
            <a:r>
              <a:rPr lang="ru-RU" dirty="0" smtClean="0"/>
              <a:t>целостности</a:t>
            </a:r>
          </a:p>
          <a:p>
            <a:pPr marL="342900" lvl="1" indent="-342900"/>
            <a:r>
              <a:rPr lang="ru-RU" dirty="0" smtClean="0"/>
              <a:t>В дальнейшем в лекциях </a:t>
            </a:r>
            <a:r>
              <a:rPr lang="ru-RU" dirty="0"/>
              <a:t>будем говорить и об обеспечении целостности и </a:t>
            </a:r>
            <a:r>
              <a:rPr lang="ru-RU" dirty="0" smtClean="0"/>
              <a:t>конфиденциальности (аутентифицированное шифрование)</a:t>
            </a:r>
            <a:endParaRPr lang="ru-RU" dirty="0"/>
          </a:p>
          <a:p>
            <a:pPr marL="342900" lvl="1" indent="-342900"/>
            <a:r>
              <a:rPr lang="ru-RU" dirty="0"/>
              <a:t>… но даже только обеспечение целостности имеет </a:t>
            </a:r>
            <a:r>
              <a:rPr lang="ru-RU" dirty="0" smtClean="0"/>
              <a:t>реальные приложения.</a:t>
            </a:r>
          </a:p>
          <a:p>
            <a:pPr marL="800100" lvl="2" indent="-342900"/>
            <a:r>
              <a:rPr lang="ru-RU" sz="2400" dirty="0" smtClean="0"/>
              <a:t>Пример – открытое распространение новостей об итогах торгов на бирже. Новости не являются секретными, но мы хотим удостоверится, что была обеспечена их целостность (т.е. их не подменили при передаче). Заметим, что порядок сообщений может быть обеспечен, при обеспечении целостности их нумерации (т.е. защищаем не только целостность сообщений, но их </a:t>
            </a:r>
            <a:r>
              <a:rPr lang="en-US" sz="2400" dirty="0" smtClean="0"/>
              <a:t>id</a:t>
            </a:r>
            <a:r>
              <a:rPr lang="ru-RU" sz="2400" dirty="0" smtClean="0"/>
              <a:t>).</a:t>
            </a:r>
          </a:p>
          <a:p>
            <a:pPr marL="800100" lvl="2" indent="-342900"/>
            <a:r>
              <a:rPr lang="ru-RU" sz="2400" dirty="0" smtClean="0"/>
              <a:t>Пример – обеспечение целостности дистрибутивов бесплатного программного обеспечения</a:t>
            </a:r>
          </a:p>
        </p:txBody>
      </p:sp>
      <p:sp>
        <p:nvSpPr>
          <p:cNvPr id="4" name="Номер слайда 3"/>
          <p:cNvSpPr>
            <a:spLocks noGrp="1"/>
          </p:cNvSpPr>
          <p:nvPr>
            <p:ph type="sldNum" sz="quarter" idx="12"/>
          </p:nvPr>
        </p:nvSpPr>
        <p:spPr/>
        <p:txBody>
          <a:bodyPr/>
          <a:lstStyle/>
          <a:p>
            <a:fld id="{8253DDDB-F8F7-4D64-A7FD-3F3D61C1949F}" type="slidenum">
              <a:rPr lang="ru-RU" smtClean="0"/>
              <a:t>5</a:t>
            </a:fld>
            <a:endParaRPr lang="ru-RU"/>
          </a:p>
        </p:txBody>
      </p:sp>
    </p:spTree>
    <p:extLst>
      <p:ext uri="{BB962C8B-B14F-4D97-AF65-F5344CB8AC3E}">
        <p14:creationId xmlns:p14="http://schemas.microsoft.com/office/powerpoint/2010/main" val="2281958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Обеспечение целостности</a:t>
            </a:r>
            <a:endParaRPr lang="ru-RU" dirty="0"/>
          </a:p>
        </p:txBody>
      </p:sp>
      <p:sp>
        <p:nvSpPr>
          <p:cNvPr id="3" name="Объект 2"/>
          <p:cNvSpPr>
            <a:spLocks noGrp="1"/>
          </p:cNvSpPr>
          <p:nvPr>
            <p:ph idx="1"/>
          </p:nvPr>
        </p:nvSpPr>
        <p:spPr>
          <a:xfrm>
            <a:off x="838200" y="1825625"/>
            <a:ext cx="10515600" cy="4658302"/>
          </a:xfrm>
        </p:spPr>
        <p:txBody>
          <a:bodyPr>
            <a:normAutofit lnSpcReduction="10000"/>
          </a:bodyPr>
          <a:lstStyle/>
          <a:p>
            <a:r>
              <a:rPr lang="ru-RU" dirty="0" smtClean="0"/>
              <a:t>Как построить алгоритм обеспечения целостности?</a:t>
            </a:r>
          </a:p>
          <a:p>
            <a:r>
              <a:rPr lang="ru-RU" dirty="0" smtClean="0"/>
              <a:t>Очевидно он должен зависеть от сообщения</a:t>
            </a:r>
          </a:p>
          <a:p>
            <a:r>
              <a:rPr lang="ru-RU" dirty="0" smtClean="0"/>
              <a:t>Необходимо использование секретного ключа,</a:t>
            </a:r>
            <a:r>
              <a:rPr lang="en-US" dirty="0" smtClean="0"/>
              <a:t> </a:t>
            </a:r>
            <a:r>
              <a:rPr lang="ru-RU" dirty="0" smtClean="0"/>
              <a:t>неизвестного противнику, так как иначе противник может подменить сообщение и вычислить для него новый </a:t>
            </a:r>
            <a:r>
              <a:rPr lang="en-US" dirty="0" smtClean="0"/>
              <a:t>tag</a:t>
            </a:r>
            <a:endParaRPr lang="ru-RU" dirty="0" smtClean="0"/>
          </a:p>
          <a:p>
            <a:r>
              <a:rPr lang="ru-RU" b="1" dirty="0" smtClean="0"/>
              <a:t>ВАЖНО</a:t>
            </a:r>
            <a:r>
              <a:rPr lang="ru-RU" dirty="0" smtClean="0"/>
              <a:t> </a:t>
            </a:r>
            <a:r>
              <a:rPr lang="en-US" dirty="0" smtClean="0"/>
              <a:t>CRC32 </a:t>
            </a:r>
            <a:r>
              <a:rPr lang="ru-RU" dirty="0" smtClean="0"/>
              <a:t>и другие помехоустойчивые коды не подходят для решения указанной нами задачи. Задача циклических кодов – обеспечение целостности при защите от случайных изменений, вызванных передачей по каналу связи. Мы пытаемся защититься от преднамеренных изменений, внесённых противником, который может вычислить и </a:t>
            </a:r>
            <a:r>
              <a:rPr lang="en-US" dirty="0" smtClean="0"/>
              <a:t>CRC</a:t>
            </a:r>
            <a:r>
              <a:rPr lang="ru-RU" dirty="0" smtClean="0"/>
              <a:t>32 для произвольных сообщений. Более того, для </a:t>
            </a:r>
            <a:r>
              <a:rPr lang="en-US" dirty="0" smtClean="0"/>
              <a:t>CRC32 </a:t>
            </a:r>
            <a:r>
              <a:rPr lang="ru-RU" dirty="0" smtClean="0"/>
              <a:t>возможно эффективное построение коллизий.</a:t>
            </a:r>
          </a:p>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6</a:t>
            </a:fld>
            <a:endParaRPr lang="ru-RU"/>
          </a:p>
        </p:txBody>
      </p:sp>
    </p:spTree>
    <p:extLst>
      <p:ext uri="{BB962C8B-B14F-4D97-AF65-F5344CB8AC3E}">
        <p14:creationId xmlns:p14="http://schemas.microsoft.com/office/powerpoint/2010/main" val="315483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Введём определение кода аутентичности сообщения (</a:t>
                </a:r>
                <a:r>
                  <a:rPr lang="en-US" dirty="0" smtClean="0"/>
                  <a:t>MAC, message authentication code, </a:t>
                </a:r>
                <a:r>
                  <a:rPr lang="ru-RU" dirty="0" err="1" smtClean="0"/>
                  <a:t>имитовставка</a:t>
                </a:r>
                <a:r>
                  <a:rPr lang="ru-RU" dirty="0" smtClean="0"/>
                  <a:t>).</a:t>
                </a:r>
              </a:p>
              <a:p>
                <a:pPr marL="0" indent="0">
                  <a:buNone/>
                </a:pPr>
                <a:r>
                  <a:rPr lang="en-US" dirty="0" smtClean="0"/>
                  <a:t>MAC </a:t>
                </a:r>
                <a:r>
                  <a:rPr lang="ru-RU" dirty="0" smtClean="0"/>
                  <a:t>на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r>
                  <a:rPr lang="ru-RU" dirty="0" smtClean="0"/>
                  <a:t>называется пара эффективных алгоритмов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e>
                    </m:d>
                    <m:r>
                      <a:rPr lang="ru-RU" b="0" i="0" smtClean="0">
                        <a:latin typeface="Cambria Math" panose="02040503050406030204" pitchFamily="18" charset="0"/>
                      </a:rPr>
                      <m:t>.</m:t>
                    </m:r>
                  </m:oMath>
                </a14:m>
                <a:r>
                  <a:rPr lang="ru-RU" dirty="0" smtClean="0"/>
                  <a:t> </a:t>
                </a:r>
                <a14:m>
                  <m:oMath xmlns:m="http://schemas.openxmlformats.org/officeDocument/2006/math">
                    <m:r>
                      <a:rPr lang="en-US" b="0" i="1" dirty="0" smtClean="0">
                        <a:latin typeface="Cambria Math" panose="02040503050406030204" pitchFamily="18" charset="0"/>
                      </a:rPr>
                      <m:t>𝑆</m:t>
                    </m:r>
                  </m:oMath>
                </a14:m>
                <a:r>
                  <a:rPr lang="en-US" dirty="0" smtClean="0"/>
                  <a:t> – </a:t>
                </a:r>
                <a:r>
                  <a:rPr lang="ru-RU" dirty="0" smtClean="0"/>
                  <a:t>алгоритм выработки </a:t>
                </a:r>
                <a:r>
                  <a:rPr lang="en-US" dirty="0" smtClean="0"/>
                  <a:t>MAC</a:t>
                </a:r>
                <a:r>
                  <a:rPr lang="ru-RU" dirty="0" smtClean="0"/>
                  <a:t>, </a:t>
                </a:r>
                <a14:m>
                  <m:oMath xmlns:m="http://schemas.openxmlformats.org/officeDocument/2006/math">
                    <m:r>
                      <a:rPr lang="en-US" b="0" i="1" smtClean="0">
                        <a:latin typeface="Cambria Math" panose="02040503050406030204" pitchFamily="18" charset="0"/>
                      </a:rPr>
                      <m:t>𝑉</m:t>
                    </m:r>
                  </m:oMath>
                </a14:m>
                <a:r>
                  <a:rPr lang="ru-RU" dirty="0" smtClean="0"/>
                  <a:t> – алгоритм проверки </a:t>
                </a:r>
                <a:r>
                  <a:rPr lang="en-US" dirty="0" smtClean="0"/>
                  <a:t>MAC</a:t>
                </a:r>
                <a:r>
                  <a:rPr lang="ru-RU" dirty="0" smtClean="0"/>
                  <a:t>.</a:t>
                </a:r>
                <a:r>
                  <a:rPr lang="en-US" dirty="0" smtClean="0"/>
                  <a:t> </a:t>
                </a:r>
                <a:r>
                  <a:rPr lang="ru-RU" dirty="0" smtClean="0"/>
                  <a:t>Пусть </a:t>
                </a:r>
                <a14:m>
                  <m:oMath xmlns:m="http://schemas.openxmlformats.org/officeDocument/2006/math">
                    <m:r>
                      <a:rPr lang="en-US" b="0" i="1" smtClean="0">
                        <a:latin typeface="Cambria Math" panose="02040503050406030204" pitchFamily="18" charset="0"/>
                      </a:rPr>
                      <m:t>𝑀</m:t>
                    </m:r>
                  </m:oMath>
                </a14:m>
                <a:r>
                  <a:rPr lang="ru-RU" dirty="0" smtClean="0"/>
                  <a:t> – множество сообщений, </a:t>
                </a:r>
                <a14:m>
                  <m:oMath xmlns:m="http://schemas.openxmlformats.org/officeDocument/2006/math">
                    <m:r>
                      <a:rPr lang="en-US" b="0" i="1" smtClean="0">
                        <a:latin typeface="Cambria Math" panose="02040503050406030204" pitchFamily="18" charset="0"/>
                      </a:rPr>
                      <m:t>𝐾</m:t>
                    </m:r>
                  </m:oMath>
                </a14:m>
                <a:r>
                  <a:rPr lang="en-US" dirty="0" smtClean="0"/>
                  <a:t> – </a:t>
                </a:r>
                <a:r>
                  <a:rPr lang="ru-RU" dirty="0" smtClean="0"/>
                  <a:t>множество ключей, </a:t>
                </a:r>
                <a14:m>
                  <m:oMath xmlns:m="http://schemas.openxmlformats.org/officeDocument/2006/math">
                    <m:r>
                      <a:rPr lang="en-US" b="0" i="1" smtClean="0">
                        <a:latin typeface="Cambria Math" panose="02040503050406030204" pitchFamily="18" charset="0"/>
                      </a:rPr>
                      <m:t>𝑇</m:t>
                    </m:r>
                  </m:oMath>
                </a14:m>
                <a:r>
                  <a:rPr lang="ru-RU" dirty="0" smtClean="0"/>
                  <a:t> – множество кодов аутентичности (меток). Тогда для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ru-RU" dirty="0" smtClean="0"/>
              </a:p>
              <a:p>
                <a14:m>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ru-RU" b="0" i="1" dirty="0" smtClean="0">
                        <a:latin typeface="Cambria Math" panose="02040503050406030204" pitchFamily="18" charset="0"/>
                      </a:rPr>
                      <m:t> </m:t>
                    </m:r>
                  </m:oMath>
                </a14:m>
                <a:r>
                  <a:rPr lang="ru-RU" dirty="0" smtClean="0"/>
                  <a:t> - вероятностный алгоритм, вычисляющий </a:t>
                </a:r>
                <a14:m>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→{0,1}</m:t>
                    </m:r>
                  </m:oMath>
                </a14:m>
                <a:r>
                  <a:rPr lang="en-US" dirty="0" smtClean="0"/>
                  <a:t> – </a:t>
                </a:r>
                <a:r>
                  <a:rPr lang="ru-RU" dirty="0" smtClean="0"/>
                  <a:t>детерминированный алгоритм, вычисляющий результат проверки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a:t>
                </a:r>
              </a:p>
              <a:p>
                <a:r>
                  <a:rPr lang="ru-RU" dirty="0" smtClean="0"/>
                  <a:t>Свойство корректности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=1</m:t>
                            </m:r>
                          </m:e>
                        </m:d>
                      </m:e>
                    </m:func>
                    <m:r>
                      <a:rPr lang="en-US" b="0" i="1" smtClean="0">
                        <a:latin typeface="Cambria Math" panose="02040503050406030204" pitchFamily="18" charset="0"/>
                      </a:rPr>
                      <m:t>=1</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b="-14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7</a:t>
            </a:fld>
            <a:endParaRPr lang="ru-RU"/>
          </a:p>
        </p:txBody>
      </p:sp>
    </p:spTree>
    <p:extLst>
      <p:ext uri="{BB962C8B-B14F-4D97-AF65-F5344CB8AC3E}">
        <p14:creationId xmlns:p14="http://schemas.microsoft.com/office/powerpoint/2010/main" val="106194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Детерминированный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Если функция </a:t>
                </a:r>
                <a14:m>
                  <m:oMath xmlns:m="http://schemas.openxmlformats.org/officeDocument/2006/math">
                    <m:r>
                      <a:rPr lang="en-US" b="0" i="1" smtClean="0">
                        <a:latin typeface="Cambria Math" panose="02040503050406030204" pitchFamily="18" charset="0"/>
                      </a:rPr>
                      <m:t>𝑆</m:t>
                    </m:r>
                  </m:oMath>
                </a14:m>
                <a:r>
                  <a:rPr lang="ru-RU" dirty="0" smtClean="0"/>
                  <a:t> – детерминированная, то для любой такой функции мы можем ввести функцию</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m:oMathPara>
                </a14:m>
                <a:endParaRPr lang="ru-RU" b="0" dirty="0" smtClean="0"/>
              </a:p>
              <a:p>
                <a:pPr marL="0" indent="0">
                  <a:buNone/>
                </a:pPr>
                <a:r>
                  <a:rPr lang="ru-RU" dirty="0" smtClean="0"/>
                  <a:t>Очевидно, что полученный </a:t>
                </a:r>
                <a:r>
                  <a:rPr lang="en-US" dirty="0" smtClean="0"/>
                  <a:t>MAC </a:t>
                </a:r>
                <a:r>
                  <a:rPr lang="ru-RU" dirty="0" smtClean="0"/>
                  <a:t>обладает свойством корректности и называется детерминированным </a:t>
                </a:r>
                <a:r>
                  <a:rPr lang="en-US" dirty="0" smtClean="0"/>
                  <a:t>MAC</a:t>
                </a:r>
                <a:r>
                  <a:rPr lang="ru-RU" dirty="0" smtClean="0"/>
                  <a:t>. Т.е. для фиксированного ключа он выдает одинаковый код аутентичности для одинаковых сообщений.</a:t>
                </a:r>
              </a:p>
              <a:p>
                <a:r>
                  <a:rPr lang="ru-RU" b="0" dirty="0" smtClean="0"/>
                  <a:t>Если функция </a:t>
                </a:r>
                <a14:m>
                  <m:oMath xmlns:m="http://schemas.openxmlformats.org/officeDocument/2006/math">
                    <m:r>
                      <a:rPr lang="en-US" b="0" i="1" smtClean="0">
                        <a:latin typeface="Cambria Math" panose="02040503050406030204" pitchFamily="18" charset="0"/>
                      </a:rPr>
                      <m:t>𝑆</m:t>
                    </m:r>
                  </m:oMath>
                </a14:m>
                <a:r>
                  <a:rPr lang="en-US" b="0" dirty="0" smtClean="0"/>
                  <a:t> – </a:t>
                </a:r>
                <a:r>
                  <a:rPr lang="ru-RU" b="0" dirty="0" err="1" smtClean="0"/>
                  <a:t>рандоминизованная</a:t>
                </a:r>
                <a:r>
                  <a:rPr lang="en-US" dirty="0"/>
                  <a:t> </a:t>
                </a:r>
                <a:r>
                  <a:rPr lang="ru-RU" dirty="0" smtClean="0"/>
                  <a:t>то </a:t>
                </a:r>
                <a:r>
                  <a:rPr lang="en-US" dirty="0" smtClean="0"/>
                  <a:t>MAC </a:t>
                </a:r>
                <a:r>
                  <a:rPr lang="ru-RU" dirty="0" smtClean="0"/>
                  <a:t>называется </a:t>
                </a:r>
                <a:r>
                  <a:rPr lang="ru-RU" dirty="0" err="1" smtClean="0"/>
                  <a:t>рандомизированным</a:t>
                </a:r>
                <a:r>
                  <a:rPr lang="ru-RU" dirty="0" smtClean="0"/>
                  <a:t>.</a:t>
                </a:r>
                <a:endParaRPr lang="en-US" b="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8</a:t>
            </a:fld>
            <a:endParaRPr lang="ru-RU"/>
          </a:p>
        </p:txBody>
      </p:sp>
    </p:spTree>
    <p:extLst>
      <p:ext uri="{BB962C8B-B14F-4D97-AF65-F5344CB8AC3E}">
        <p14:creationId xmlns:p14="http://schemas.microsoft.com/office/powerpoint/2010/main" val="237662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Стойкий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Введём понятие стойкости </a:t>
            </a:r>
            <a:r>
              <a:rPr lang="en-US" dirty="0" smtClean="0"/>
              <a:t>MAC</a:t>
            </a:r>
            <a:r>
              <a:rPr lang="ru-RU" dirty="0" smtClean="0"/>
              <a:t>.</a:t>
            </a:r>
          </a:p>
          <a:p>
            <a:pPr marL="0" indent="0">
              <a:buNone/>
            </a:pPr>
            <a:r>
              <a:rPr lang="ru-RU" dirty="0" smtClean="0"/>
              <a:t>Возможности противника – выбор сообщений для получения </a:t>
            </a:r>
            <a:r>
              <a:rPr lang="en-US" dirty="0" smtClean="0"/>
              <a:t>MAC </a:t>
            </a:r>
            <a:r>
              <a:rPr lang="ru-RU" dirty="0" smtClean="0"/>
              <a:t>для них</a:t>
            </a:r>
          </a:p>
          <a:p>
            <a:pPr marL="0" indent="0">
              <a:buNone/>
            </a:pPr>
            <a:r>
              <a:rPr lang="ru-RU" dirty="0" smtClean="0"/>
              <a:t>Цель противника – получения новой верной пары сообщение-</a:t>
            </a:r>
            <a:r>
              <a:rPr lang="en-US" dirty="0" smtClean="0"/>
              <a:t>MAC</a:t>
            </a:r>
            <a:endParaRPr lang="ru-RU" dirty="0" smtClean="0"/>
          </a:p>
          <a:p>
            <a:pPr marL="0" indent="0">
              <a:buNone/>
            </a:pPr>
            <a:r>
              <a:rPr lang="ru-RU" dirty="0" smtClean="0"/>
              <a:t>Стойкий </a:t>
            </a:r>
            <a:r>
              <a:rPr lang="en-US" dirty="0" smtClean="0"/>
              <a:t>MAC</a:t>
            </a:r>
            <a:r>
              <a:rPr lang="ru-RU" dirty="0" smtClean="0"/>
              <a:t> – </a:t>
            </a:r>
            <a:r>
              <a:rPr lang="en-US" dirty="0" smtClean="0"/>
              <a:t>MAC </a:t>
            </a:r>
            <a:r>
              <a:rPr lang="ru-RU" dirty="0" smtClean="0"/>
              <a:t>не позволяющий противнику получить такую пару</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9</a:t>
            </a:fld>
            <a:endParaRPr lang="ru-RU"/>
          </a:p>
        </p:txBody>
      </p:sp>
    </p:spTree>
    <p:extLst>
      <p:ext uri="{BB962C8B-B14F-4D97-AF65-F5344CB8AC3E}">
        <p14:creationId xmlns:p14="http://schemas.microsoft.com/office/powerpoint/2010/main" val="6238052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756</Words>
  <Application>Microsoft Office PowerPoint</Application>
  <PresentationFormat>Широкоэкранный</PresentationFormat>
  <Paragraphs>152</Paragraphs>
  <Slides>28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28</vt:i4>
      </vt:variant>
    </vt:vector>
  </HeadingPairs>
  <TitlesOfParts>
    <vt:vector size="33" baseType="lpstr">
      <vt:lpstr>Arial</vt:lpstr>
      <vt:lpstr>Calibri</vt:lpstr>
      <vt:lpstr>Calibri Light</vt:lpstr>
      <vt:lpstr>Cambria Math</vt:lpstr>
      <vt:lpstr>Тема Office</vt:lpstr>
      <vt:lpstr>Коды аутентичности сообщений</vt:lpstr>
      <vt:lpstr>Защита от пассивного противника</vt:lpstr>
      <vt:lpstr>Защита от активного противника</vt:lpstr>
      <vt:lpstr>Целостность сообщений</vt:lpstr>
      <vt:lpstr>Целостность сообщений</vt:lpstr>
      <vt:lpstr>Обеспечение целостности</vt:lpstr>
      <vt:lpstr>Определение MAC</vt:lpstr>
      <vt:lpstr>Детерминированный MAC</vt:lpstr>
      <vt:lpstr>Стойкий MAC</vt:lpstr>
      <vt:lpstr>Построение MAC на основе PRF</vt:lpstr>
      <vt:lpstr>Беспрификсные PRF</vt:lpstr>
      <vt:lpstr>Беспрификсные PRF</vt:lpstr>
      <vt:lpstr>Атака на F^∗ MAC</vt:lpstr>
      <vt:lpstr>Атака на F_CBC MAC </vt:lpstr>
      <vt:lpstr>Зашифрование выхода беспрификсной PRF</vt:lpstr>
      <vt:lpstr>Зашифрование выхода беспрификсной PRF</vt:lpstr>
      <vt:lpstr>Беспрификсное кодирование с рандомизацией</vt:lpstr>
      <vt:lpstr>Построение инъективных функций</vt:lpstr>
      <vt:lpstr>CMAC</vt:lpstr>
      <vt:lpstr>CMAC</vt:lpstr>
      <vt:lpstr>OMAC</vt:lpstr>
      <vt:lpstr>OMAC</vt:lpstr>
      <vt:lpstr>Trunkated CBC MAC</vt:lpstr>
      <vt:lpstr>PMAC</vt:lpstr>
      <vt:lpstr>NMAC</vt:lpstr>
      <vt:lpstr>NMAC</vt:lpstr>
      <vt:lpstr>HMAC</vt:lpstr>
      <vt:lpstr>HMAC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Fasjeit</dc:creator>
  <cp:lastModifiedBy>Fasjeit</cp:lastModifiedBy>
  <cp:revision>392</cp:revision>
  <dcterms:created xsi:type="dcterms:W3CDTF">2018-08-24T12:25:18Z</dcterms:created>
  <dcterms:modified xsi:type="dcterms:W3CDTF">2020-04-09T17:27:18Z</dcterms:modified>
</cp:coreProperties>
</file>